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A0EC-2032-46A6-BC8E-848BE4A84EE0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45C39-BD44-47B7-BAA0-CBDE88E79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6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45C39-BD44-47B7-BAA0-CBDE88E798F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4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FE-6516-416D-8F1F-E7309C5F6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7BD1E-664D-4E7C-BAC2-FBB56FFE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54CF-BDB9-44BE-AC0E-DEEADE69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26E7-0CEB-4F69-A6C7-BA36252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6139-F8DF-4E20-848D-C0D4232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4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6B2-0A4B-4492-8C35-1DAD379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5308-06BB-449C-82FC-3046B4EE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3FD8-079A-414C-9349-3F225231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E54A-DFAD-483C-B22D-4C6E6CC2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B187B-7323-4FBD-87DA-469DC7EE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50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0787-D273-4359-8AA7-491F7216D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CA12F-324B-4A97-B2CB-346CEBF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2774-70F6-49EB-A5EF-8A4CA58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8F7C-0001-4AB2-9E1C-8D95DDA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9AD5-27AA-409C-87E8-7EF07E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9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94B4-1A99-4D2E-8BE4-DDD3EA3B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972-EABB-4E4E-AAD1-6B797798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24A6-68E4-472E-B1B7-13B9B928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692D-DE19-4936-A68C-B84FAE13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C1A-FE03-49ED-9946-F5218701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AD80-2E54-46B4-9E08-2AE15DC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A14E-8353-4604-93D8-F65D4F7C3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5DBD-CDE4-415C-9FAE-FF91FAE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2D04-8139-4FE4-B6FD-1E2292B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FE8A-8671-4D81-A5B0-7AE75AA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76A7-02BA-4171-95DF-FB7B97B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0636-F7FF-4144-B03B-A023255E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7AE7-4C14-40F1-8C5C-151703A8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EB13-645A-43EA-8830-F31B2BB2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0DBF-38E8-40EF-B872-F0A76A78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FC4F5-4814-4BC3-9BBF-B54C8727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F828-6DDE-4952-A14A-EA5DF8A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7A95D-7565-45B9-9541-BDD4DC5E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7648-5261-446D-92C1-E1E09213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645D-0725-48ED-8FA4-4A13BAEF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48155-94EB-48A0-9DC4-64472EB9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4D8F-319A-4047-9CB9-2730048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8780D-BD05-42F6-BAA6-07ACDB48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2A7BC-1A9F-4F3E-946B-564BBBAA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5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B8E8-B632-4CE2-A39F-029A56B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AF03-E654-4458-9546-815C5F2B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F6CF4-B0F5-4BE6-947C-9CB3DE2C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F9CE7-226B-4D0C-88CD-3867F26C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10E65-C0D0-4473-8431-722427DF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8AF25-3570-4FB2-B07F-2FFA5596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2FF3-31F8-40ED-8B5D-FEDEAC3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C4B4-A3B8-402C-AC6E-9253611A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CB7-19D9-4029-9605-452950D1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815-FEED-424B-A4AE-482FD527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6D118-2E1A-41B5-9A32-B5D384D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C568-9B08-4369-887E-9D1F0315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43F0-0ADE-4A85-897D-82D4730F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3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75D4-57EF-4892-9E4F-848EB9E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4FDE3-6883-4136-B5DF-8753D722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621C-DFDE-46A9-90DE-74601477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93B3A-D18F-4169-B57E-ED2E289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DFDD3-C527-4EC8-B1C2-65760BF3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8C3F-5AF3-429D-B6FF-6EF64016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BFDD-4DD9-498F-90EC-3F2CF929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88A6-3103-4BB2-BB49-79C8F66F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20D1-D0E3-4CF3-9550-15615DDCE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7C6A-CF93-4AA8-A15B-DBC153950508}" type="datetimeFigureOut">
              <a:rPr lang="en-IN" smtClean="0"/>
              <a:t>22-02-2019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D19-B661-48EE-9173-A4AD3F07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44BB-F47C-4C46-99A7-A5D7F546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B2C-995F-48F5-B83D-DECED2193A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drive.google.com/drive/u/0/folders/1Fdq0Y0SpYq2TyMhoYe9VsZCMOJM3k1y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s111@127.0.0.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146-D7B1-4909-9D80-A3182485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CS111: Operating Systems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E5768-EBA9-4C1A-88B6-79A642D40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Lab 3A: File System Interpretation</a:t>
            </a:r>
          </a:p>
          <a:p>
            <a:endParaRPr lang="en-IN" dirty="0"/>
          </a:p>
          <a:p>
            <a:pPr algn="r"/>
            <a:r>
              <a:rPr lang="en-IN" dirty="0"/>
              <a:t>Vishwas Suryanarayanan</a:t>
            </a:r>
          </a:p>
        </p:txBody>
      </p:sp>
    </p:spTree>
    <p:extLst>
      <p:ext uri="{BB962C8B-B14F-4D97-AF65-F5344CB8AC3E}">
        <p14:creationId xmlns:p14="http://schemas.microsoft.com/office/powerpoint/2010/main" val="421377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2CFD-F860-40B1-8363-4C782302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pread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7156F-B811-43F0-9BE3-03ABF604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IN" dirty="0"/>
              <a:t>Read from a particular offset of a file descriptor</a:t>
            </a:r>
          </a:p>
          <a:p>
            <a:r>
              <a:rPr lang="en-IN" dirty="0"/>
              <a:t>Function call: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ssize_t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pread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(int 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fd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void *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buf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size_t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 count, </a:t>
            </a:r>
            <a:r>
              <a:rPr lang="en-US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off_t</a:t>
            </a:r>
            <a:r>
              <a:rPr lang="en-US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 offset);</a:t>
            </a:r>
          </a:p>
          <a:p>
            <a:pPr marL="0" indent="0">
              <a:buNone/>
            </a:pPr>
            <a:endParaRPr lang="en-US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C1E162-DC6F-459B-8BB6-43A060D38554}"/>
              </a:ext>
            </a:extLst>
          </p:cNvPr>
          <p:cNvSpPr txBox="1">
            <a:spLocks/>
          </p:cNvSpPr>
          <p:nvPr/>
        </p:nvSpPr>
        <p:spPr>
          <a:xfrm>
            <a:off x="904875" y="3184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What do we have to find?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21BD20-38BA-4702-8179-D9BC80E4CC74}"/>
              </a:ext>
            </a:extLst>
          </p:cNvPr>
          <p:cNvSpPr txBox="1">
            <a:spLocks/>
          </p:cNvSpPr>
          <p:nvPr/>
        </p:nvSpPr>
        <p:spPr>
          <a:xfrm>
            <a:off x="904875" y="4662486"/>
            <a:ext cx="3552825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Superblock summary</a:t>
            </a:r>
          </a:p>
          <a:p>
            <a:r>
              <a:rPr lang="en-IN" dirty="0"/>
              <a:t>Group summary</a:t>
            </a:r>
          </a:p>
          <a:p>
            <a:r>
              <a:rPr lang="en-IN" dirty="0"/>
              <a:t>Free block entries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E868BD-DC96-41F4-979B-A897DD0C4988}"/>
              </a:ext>
            </a:extLst>
          </p:cNvPr>
          <p:cNvSpPr txBox="1">
            <a:spLocks/>
          </p:cNvSpPr>
          <p:nvPr/>
        </p:nvSpPr>
        <p:spPr>
          <a:xfrm>
            <a:off x="8029575" y="4662487"/>
            <a:ext cx="3552825" cy="171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Indirect block references</a:t>
            </a:r>
          </a:p>
          <a:p>
            <a:r>
              <a:rPr lang="en-IN" dirty="0"/>
              <a:t>Group summary</a:t>
            </a:r>
          </a:p>
          <a:p>
            <a:r>
              <a:rPr lang="en-IN" dirty="0"/>
              <a:t>Free block entries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E3DE0B-84DB-4C78-B91F-8A48E589CF00}"/>
              </a:ext>
            </a:extLst>
          </p:cNvPr>
          <p:cNvSpPr txBox="1">
            <a:spLocks/>
          </p:cNvSpPr>
          <p:nvPr/>
        </p:nvSpPr>
        <p:spPr>
          <a:xfrm>
            <a:off x="4543425" y="4662488"/>
            <a:ext cx="3552825" cy="171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Free </a:t>
            </a:r>
            <a:r>
              <a:rPr lang="en-IN" dirty="0" err="1"/>
              <a:t>inode</a:t>
            </a:r>
            <a:r>
              <a:rPr lang="en-IN" dirty="0"/>
              <a:t> entries</a:t>
            </a:r>
          </a:p>
          <a:p>
            <a:r>
              <a:rPr lang="en-IN" dirty="0" err="1"/>
              <a:t>Inode</a:t>
            </a:r>
            <a:r>
              <a:rPr lang="en-IN" dirty="0"/>
              <a:t> summary</a:t>
            </a:r>
          </a:p>
          <a:p>
            <a:r>
              <a:rPr lang="en-IN" dirty="0"/>
              <a:t>Directory entries</a:t>
            </a:r>
          </a:p>
        </p:txBody>
      </p:sp>
    </p:spTree>
    <p:extLst>
      <p:ext uri="{BB962C8B-B14F-4D97-AF65-F5344CB8AC3E}">
        <p14:creationId xmlns:p14="http://schemas.microsoft.com/office/powerpoint/2010/main" val="345646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320-A286-4CE1-8D53-1D3D0648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of you don’t have </a:t>
            </a:r>
            <a:r>
              <a:rPr lang="en-IN" dirty="0" err="1"/>
              <a:t>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31E8-6112-4CA6-93D8-98E3A092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Prepared a Debian installation with minimal tools for you to use: </a:t>
            </a:r>
            <a:r>
              <a:rPr lang="en-IN" i="1" dirty="0">
                <a:hlinkClick r:id="rId2"/>
              </a:rPr>
              <a:t>https://drive.google.com/drive/u/0/folders/1Fdq0Y0SpYq2TyMhoYe9VsZCMOJM3k1y6</a:t>
            </a:r>
            <a:endParaRPr lang="en-IN" i="1" dirty="0"/>
          </a:p>
          <a:p>
            <a:r>
              <a:rPr lang="en-IN" dirty="0"/>
              <a:t>Requires VirtualBox: 	</a:t>
            </a:r>
            <a:r>
              <a:rPr lang="en-IN" dirty="0">
                <a:hlinkClick r:id="rId3"/>
              </a:rPr>
              <a:t>https://www.virtualbox.org/</a:t>
            </a:r>
            <a:endParaRPr lang="en-IN" dirty="0"/>
          </a:p>
          <a:p>
            <a:r>
              <a:rPr lang="en-IN" dirty="0"/>
              <a:t>Import the appliance (cs111-lab3.ova file)</a:t>
            </a:r>
          </a:p>
          <a:p>
            <a:r>
              <a:rPr lang="en-IN" dirty="0"/>
              <a:t>Username: cs111</a:t>
            </a:r>
          </a:p>
          <a:p>
            <a:r>
              <a:rPr lang="en-IN" dirty="0"/>
              <a:t>Password:	password</a:t>
            </a:r>
          </a:p>
          <a:p>
            <a:r>
              <a:rPr lang="en-IN" dirty="0"/>
              <a:t>Root-password: password</a:t>
            </a:r>
          </a:p>
          <a:p>
            <a:r>
              <a:rPr lang="en-IN" dirty="0"/>
              <a:t>(not very secure are we?)</a:t>
            </a:r>
          </a:p>
          <a:p>
            <a:r>
              <a:rPr lang="en-IN" dirty="0"/>
              <a:t>Preloaded with the files but </a:t>
            </a:r>
            <a:r>
              <a:rPr lang="en-IN" b="1" dirty="0">
                <a:solidFill>
                  <a:srgbClr val="FF0000"/>
                </a:solidFill>
              </a:rPr>
              <a:t>please double check to see that they are the correct ones</a:t>
            </a:r>
          </a:p>
          <a:p>
            <a:r>
              <a:rPr lang="en-IN" dirty="0"/>
              <a:t>You can start the machine in headless mode, and SSH to </a:t>
            </a:r>
          </a:p>
          <a:p>
            <a:pPr lvl="1"/>
            <a:r>
              <a:rPr lang="en-IN" dirty="0"/>
              <a:t>cs111@localhost –p 11111</a:t>
            </a:r>
          </a:p>
          <a:p>
            <a:pPr lvl="1"/>
            <a:r>
              <a:rPr lang="en-IN" dirty="0">
                <a:hlinkClick r:id="rId4"/>
              </a:rPr>
              <a:t>cs111@127.0.0.1</a:t>
            </a:r>
            <a:r>
              <a:rPr lang="en-IN" dirty="0"/>
              <a:t> –p 11111</a:t>
            </a:r>
          </a:p>
          <a:p>
            <a:pPr lvl="1"/>
            <a:r>
              <a:rPr lang="en-IN" dirty="0"/>
              <a:t>If you are using PuTTY: host: localhost, port: 11111</a:t>
            </a:r>
          </a:p>
        </p:txBody>
      </p:sp>
    </p:spTree>
    <p:extLst>
      <p:ext uri="{BB962C8B-B14F-4D97-AF65-F5344CB8AC3E}">
        <p14:creationId xmlns:p14="http://schemas.microsoft.com/office/powerpoint/2010/main" val="20192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5E52-DAFC-4D0E-87FF-992DB0A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1BF-5A26-473E-8F4C-09BBFE23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Submit your </a:t>
            </a:r>
            <a:r>
              <a:rPr lang="en-IN" dirty="0" err="1"/>
              <a:t>tarball</a:t>
            </a:r>
            <a:r>
              <a:rPr lang="en-IN" dirty="0"/>
              <a:t> by 11:59 PM on Sunday</a:t>
            </a:r>
          </a:p>
          <a:p>
            <a:r>
              <a:rPr lang="en-IN" dirty="0"/>
              <a:t>Code must pass sanity test script</a:t>
            </a:r>
          </a:p>
          <a:p>
            <a:r>
              <a:rPr lang="en-IN" dirty="0"/>
              <a:t>Code must run on the test </a:t>
            </a:r>
            <a:r>
              <a:rPr lang="en-IN" dirty="0" err="1"/>
              <a:t>linux</a:t>
            </a:r>
            <a:r>
              <a:rPr lang="en-IN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7205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28F-DFD2-4116-8124-EEA20C4E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3A: File System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EC98-DE59-4E2A-B449-3704B5F4C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Full Description:</a:t>
            </a:r>
          </a:p>
          <a:p>
            <a:pPr lvl="1"/>
            <a:r>
              <a:rPr lang="en-IN" dirty="0"/>
              <a:t>https://web.cs.ucla.edu/classes/winter19/cs111/labs</a:t>
            </a:r>
            <a:r>
              <a:rPr lang="en-IN" b="1" dirty="0"/>
              <a:t>/</a:t>
            </a:r>
            <a:r>
              <a:rPr lang="en-US" b="1" dirty="0"/>
              <a:t>P3A_fs/ASSIGNMENT/P3A.html</a:t>
            </a:r>
            <a:endParaRPr lang="en-IN" b="1" dirty="0"/>
          </a:p>
          <a:p>
            <a:r>
              <a:rPr lang="en-IN" dirty="0"/>
              <a:t>Additional Setup:</a:t>
            </a:r>
          </a:p>
          <a:p>
            <a:pPr lvl="1"/>
            <a:r>
              <a:rPr lang="en-IN" dirty="0"/>
              <a:t>Needs </a:t>
            </a:r>
            <a:r>
              <a:rPr lang="en-IN" dirty="0" err="1"/>
              <a:t>linux</a:t>
            </a:r>
            <a:r>
              <a:rPr lang="en-IN" dirty="0"/>
              <a:t> system with </a:t>
            </a:r>
            <a:r>
              <a:rPr lang="en-IN" dirty="0" err="1"/>
              <a:t>sudo</a:t>
            </a:r>
            <a:r>
              <a:rPr lang="en-IN" dirty="0"/>
              <a:t> access </a:t>
            </a:r>
          </a:p>
          <a:p>
            <a:r>
              <a:rPr lang="en-IN" dirty="0"/>
              <a:t>Goal:</a:t>
            </a:r>
          </a:p>
          <a:p>
            <a:pPr lvl="1"/>
            <a:r>
              <a:rPr lang="en-IN" dirty="0"/>
              <a:t>Mount a file system </a:t>
            </a:r>
          </a:p>
          <a:p>
            <a:pPr lvl="1"/>
            <a:r>
              <a:rPr lang="en-IN" dirty="0"/>
              <a:t>Analyse it and report the structure of the filesystem</a:t>
            </a:r>
          </a:p>
          <a:p>
            <a:r>
              <a:rPr lang="en-IN" dirty="0"/>
              <a:t>Submit:</a:t>
            </a:r>
          </a:p>
          <a:p>
            <a:pPr lvl="1"/>
            <a:r>
              <a:rPr lang="en-IN" dirty="0"/>
              <a:t>Tar ball with source module, </a:t>
            </a:r>
            <a:r>
              <a:rPr lang="en-IN" dirty="0" err="1"/>
              <a:t>Makefile</a:t>
            </a:r>
            <a:r>
              <a:rPr lang="en-IN" dirty="0"/>
              <a:t>, README</a:t>
            </a:r>
          </a:p>
        </p:txBody>
      </p:sp>
    </p:spTree>
    <p:extLst>
      <p:ext uri="{BB962C8B-B14F-4D97-AF65-F5344CB8AC3E}">
        <p14:creationId xmlns:p14="http://schemas.microsoft.com/office/powerpoint/2010/main" val="18619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1F7A-83EF-41F6-9FA4-36AF3A3A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A2CE-C604-4CE9-ABB4-2897440D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What is a filesystem?</a:t>
            </a:r>
          </a:p>
          <a:p>
            <a:pPr lvl="1"/>
            <a:r>
              <a:rPr lang="en-IN" dirty="0"/>
              <a:t>An organization of </a:t>
            </a:r>
            <a:r>
              <a:rPr lang="en-IN" i="1" dirty="0"/>
              <a:t>data</a:t>
            </a:r>
            <a:r>
              <a:rPr lang="en-IN" dirty="0"/>
              <a:t> and </a:t>
            </a:r>
            <a:r>
              <a:rPr lang="en-IN" i="1" dirty="0"/>
              <a:t>metadata </a:t>
            </a:r>
            <a:r>
              <a:rPr lang="en-IN" dirty="0"/>
              <a:t>on a device</a:t>
            </a:r>
          </a:p>
          <a:p>
            <a:r>
              <a:rPr lang="en-IN" dirty="0"/>
              <a:t>EXT2 Filesystem:</a:t>
            </a:r>
          </a:p>
          <a:p>
            <a:pPr lvl="1"/>
            <a:r>
              <a:rPr lang="en-IN" dirty="0"/>
              <a:t>Influenced by BSD FFS</a:t>
            </a:r>
          </a:p>
          <a:p>
            <a:pPr lvl="1"/>
            <a:r>
              <a:rPr lang="en-IN" dirty="0"/>
              <a:t>Made up of block groups (which consists of blocks)</a:t>
            </a:r>
          </a:p>
          <a:p>
            <a:pPr lvl="1"/>
            <a:r>
              <a:rPr lang="en-IN" i="1" dirty="0"/>
              <a:t>Trivia: BSD systems were designed for each block group on a cylinder group</a:t>
            </a:r>
          </a:p>
          <a:p>
            <a:pPr marL="457200" lvl="1" indent="0">
              <a:buNone/>
            </a:pP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,---------+---------+---------+---------+---------,</a:t>
            </a:r>
          </a:p>
          <a:p>
            <a:pPr marL="457200" lvl="1" indent="0">
              <a:buNone/>
            </a:pP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| Boot    | Block   | Block   |   ...   | Block   |</a:t>
            </a:r>
          </a:p>
          <a:p>
            <a:pPr marL="457200" lvl="1" indent="0">
              <a:buNone/>
            </a:pP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| sector  | group 1 | group 2 |         | group n |</a:t>
            </a:r>
          </a:p>
          <a:p>
            <a:pPr marL="457200" lvl="1" indent="0">
              <a:buNone/>
            </a:pPr>
            <a:r>
              <a:rPr lang="en-IN" dirty="0">
                <a:latin typeface="Miriam Fixed" panose="020B0509050101010101" pitchFamily="49" charset="-79"/>
                <a:cs typeface="Miriam Fixed" panose="020B0509050101010101" pitchFamily="49" charset="-79"/>
              </a:rPr>
              <a:t>`---------+---------+---------+---------+---------’</a:t>
            </a:r>
          </a:p>
          <a:p>
            <a:pPr lvl="1"/>
            <a:r>
              <a:rPr lang="en-IN" dirty="0"/>
              <a:t> Each block group has a copy of the important file system information and also a part of the filesystem.</a:t>
            </a:r>
          </a:p>
          <a:p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87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A6C2-497A-4171-997A-20B36EA8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EXT2 Filesystem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C092-3249-4063-AC07-E42AFAC9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,---------+---------+---------+---------+---------+---------,</a:t>
            </a:r>
          </a:p>
          <a:p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| Super   | FS      | Block   | </a:t>
            </a:r>
            <a:r>
              <a:rPr lang="en-IN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Inode</a:t>
            </a:r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| </a:t>
            </a:r>
            <a:r>
              <a:rPr lang="en-IN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Inode</a:t>
            </a:r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   | Data    |</a:t>
            </a:r>
          </a:p>
          <a:p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| block   | </a:t>
            </a:r>
            <a:r>
              <a:rPr lang="en-IN" sz="20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desc</a:t>
            </a:r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.   | bitmap  | bitmap  | table   | blocks  |</a:t>
            </a:r>
          </a:p>
          <a:p>
            <a:r>
              <a:rPr lang="en-IN" sz="2000" dirty="0">
                <a:latin typeface="Miriam Fixed" panose="020B0509050101010101" pitchFamily="49" charset="-79"/>
                <a:cs typeface="Miriam Fixed" panose="020B0509050101010101" pitchFamily="49" charset="-79"/>
              </a:rPr>
              <a:t>`---------+---------+---------+---------+---------+---------’</a:t>
            </a:r>
          </a:p>
          <a:p>
            <a:r>
              <a:rPr lang="en-IN" i="1" dirty="0"/>
              <a:t>Why block groups?</a:t>
            </a:r>
          </a:p>
          <a:p>
            <a:r>
              <a:rPr lang="en-IN" dirty="0"/>
              <a:t>Superblock:</a:t>
            </a:r>
          </a:p>
          <a:p>
            <a:pPr lvl="1"/>
            <a:r>
              <a:rPr lang="en-IN" dirty="0"/>
              <a:t>Metadata – has information about number of </a:t>
            </a:r>
            <a:r>
              <a:rPr lang="en-IN" dirty="0" err="1"/>
              <a:t>inodes</a:t>
            </a:r>
            <a:r>
              <a:rPr lang="en-IN" dirty="0"/>
              <a:t>, number of blocks</a:t>
            </a:r>
          </a:p>
          <a:p>
            <a:pPr lvl="1"/>
            <a:r>
              <a:rPr lang="en-IN" dirty="0"/>
              <a:t>Offset of 1K from start – primary. There are backups.</a:t>
            </a:r>
          </a:p>
          <a:p>
            <a:r>
              <a:rPr lang="en-IN" dirty="0"/>
              <a:t>FS/BG Description</a:t>
            </a:r>
          </a:p>
          <a:p>
            <a:r>
              <a:rPr lang="en-IN" dirty="0"/>
              <a:t>Block Bitmap: Shows which blocks are in use</a:t>
            </a:r>
          </a:p>
          <a:p>
            <a:r>
              <a:rPr lang="en-IN" dirty="0" err="1"/>
              <a:t>Inode</a:t>
            </a:r>
            <a:r>
              <a:rPr lang="en-IN" dirty="0"/>
              <a:t> Bitmap: Shows which </a:t>
            </a:r>
            <a:r>
              <a:rPr lang="en-IN" dirty="0" err="1"/>
              <a:t>inodes</a:t>
            </a:r>
            <a:r>
              <a:rPr lang="en-IN" dirty="0"/>
              <a:t> are in use</a:t>
            </a:r>
          </a:p>
          <a:p>
            <a:r>
              <a:rPr lang="en-IN" dirty="0" err="1"/>
              <a:t>Inode</a:t>
            </a:r>
            <a:r>
              <a:rPr lang="en-IN" dirty="0"/>
              <a:t> Table:  Table storing </a:t>
            </a:r>
            <a:r>
              <a:rPr lang="en-IN" dirty="0" err="1"/>
              <a:t>inodes</a:t>
            </a:r>
            <a:r>
              <a:rPr lang="en-IN" dirty="0"/>
              <a:t> (more later)</a:t>
            </a:r>
          </a:p>
        </p:txBody>
      </p:sp>
    </p:spTree>
    <p:extLst>
      <p:ext uri="{BB962C8B-B14F-4D97-AF65-F5344CB8AC3E}">
        <p14:creationId xmlns:p14="http://schemas.microsoft.com/office/powerpoint/2010/main" val="4381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8344-8844-4A52-A1A3-6EBBF0AA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Inodes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C4FE-7536-4E1B-8FC8-C5672C14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Every filesystem object is an </a:t>
            </a:r>
            <a:r>
              <a:rPr lang="en-IN" dirty="0" err="1"/>
              <a:t>inode</a:t>
            </a:r>
            <a:r>
              <a:rPr lang="en-IN" dirty="0"/>
              <a:t> (files, directories, devices etc.)</a:t>
            </a:r>
          </a:p>
          <a:p>
            <a:r>
              <a:rPr lang="en-IN" dirty="0" err="1"/>
              <a:t>Inode</a:t>
            </a:r>
            <a:r>
              <a:rPr lang="en-IN" dirty="0"/>
              <a:t> structure: Contains pointers to the filesystem blocks which contain actual data as well as the metadata</a:t>
            </a:r>
          </a:p>
          <a:p>
            <a:r>
              <a:rPr lang="en-IN" dirty="0"/>
              <a:t>Metadata: owner, group, permissions, size, number of blocks, etc.</a:t>
            </a:r>
          </a:p>
          <a:p>
            <a:r>
              <a:rPr lang="en-IN" dirty="0"/>
              <a:t>What does an </a:t>
            </a:r>
            <a:r>
              <a:rPr lang="en-IN" dirty="0" err="1"/>
              <a:t>inode</a:t>
            </a:r>
            <a:r>
              <a:rPr lang="en-IN" dirty="0"/>
              <a:t> look like?</a:t>
            </a:r>
          </a:p>
          <a:p>
            <a:pPr lvl="1"/>
            <a:r>
              <a:rPr lang="en-IN" dirty="0"/>
              <a:t>Pointers to the first 12 blocks containing the file’s data</a:t>
            </a:r>
          </a:p>
          <a:p>
            <a:pPr lvl="1"/>
            <a:r>
              <a:rPr lang="en-IN" dirty="0"/>
              <a:t>Pointer to an indirect block (contains pointers to the next set of </a:t>
            </a:r>
            <a:r>
              <a:rPr lang="en-IN" dirty="0" err="1"/>
              <a:t>datablocks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Pointer to a double indirect block (contains pointers to indirect blocks)</a:t>
            </a:r>
          </a:p>
          <a:p>
            <a:pPr lvl="1"/>
            <a:r>
              <a:rPr lang="en-IN" dirty="0"/>
              <a:t>Pointer to triple indirect block</a:t>
            </a:r>
          </a:p>
          <a:p>
            <a:r>
              <a:rPr lang="en-IN" dirty="0"/>
              <a:t>Stored in an </a:t>
            </a:r>
            <a:r>
              <a:rPr lang="en-IN" dirty="0" err="1"/>
              <a:t>inode</a:t>
            </a:r>
            <a:r>
              <a:rPr lang="en-IN" dirty="0"/>
              <a:t>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87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C9E6-FE62-476F-AA7A-73BDBE55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about directories?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E37E-6885-4C66-A6DC-E30047B1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25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Also files: therefore have </a:t>
            </a:r>
            <a:r>
              <a:rPr lang="en-IN" dirty="0" err="1"/>
              <a:t>inodes</a:t>
            </a:r>
            <a:r>
              <a:rPr lang="en-IN" dirty="0"/>
              <a:t>!</a:t>
            </a:r>
          </a:p>
          <a:p>
            <a:r>
              <a:rPr lang="en-IN" dirty="0"/>
              <a:t>Specially formatted file with records that associate </a:t>
            </a:r>
            <a:r>
              <a:rPr lang="en-IN" dirty="0" err="1"/>
              <a:t>inode</a:t>
            </a:r>
            <a:r>
              <a:rPr lang="en-IN" dirty="0"/>
              <a:t> numbers with _______</a:t>
            </a:r>
          </a:p>
          <a:p>
            <a:r>
              <a:rPr lang="en-IN" dirty="0"/>
              <a:t>Ideally, </a:t>
            </a:r>
            <a:r>
              <a:rPr lang="en-IN" dirty="0" err="1"/>
              <a:t>inode</a:t>
            </a:r>
            <a:r>
              <a:rPr lang="en-IN" dirty="0"/>
              <a:t> should be in the same block group as the directory </a:t>
            </a:r>
            <a:r>
              <a:rPr lang="en-IN" dirty="0" err="1"/>
              <a:t>inode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1BC4B4-40E3-418A-A361-FC4B026F0F96}"/>
              </a:ext>
            </a:extLst>
          </p:cNvPr>
          <p:cNvSpPr txBox="1">
            <a:spLocks/>
          </p:cNvSpPr>
          <p:nvPr/>
        </p:nvSpPr>
        <p:spPr>
          <a:xfrm>
            <a:off x="838200" y="3622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What about link files?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C6AF40-4FA3-4EA3-BD4A-D616D1336B39}"/>
              </a:ext>
            </a:extLst>
          </p:cNvPr>
          <p:cNvSpPr txBox="1">
            <a:spLocks/>
          </p:cNvSpPr>
          <p:nvPr/>
        </p:nvSpPr>
        <p:spPr>
          <a:xfrm>
            <a:off x="838200" y="4733925"/>
            <a:ext cx="10515600" cy="222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Hardlinks</a:t>
            </a:r>
            <a:r>
              <a:rPr lang="en-IN" dirty="0"/>
              <a:t>: Have </a:t>
            </a:r>
            <a:r>
              <a:rPr lang="en-IN" dirty="0" err="1"/>
              <a:t>inodes</a:t>
            </a:r>
            <a:r>
              <a:rPr lang="en-IN" dirty="0"/>
              <a:t>, but point to same </a:t>
            </a:r>
            <a:r>
              <a:rPr lang="en-IN" dirty="0" err="1"/>
              <a:t>datablocks</a:t>
            </a:r>
            <a:r>
              <a:rPr lang="en-IN" dirty="0"/>
              <a:t> (changes a link count instead)</a:t>
            </a:r>
          </a:p>
          <a:p>
            <a:r>
              <a:rPr lang="en-IN" dirty="0"/>
              <a:t>Soft link -&gt; has an absolute/relative path stored as data and therefore can link across filesystems also!</a:t>
            </a:r>
          </a:p>
        </p:txBody>
      </p:sp>
    </p:spTree>
    <p:extLst>
      <p:ext uri="{BB962C8B-B14F-4D97-AF65-F5344CB8AC3E}">
        <p14:creationId xmlns:p14="http://schemas.microsoft.com/office/powerpoint/2010/main" val="78045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7619-D4F2-4B67-9819-3A822A1B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are </a:t>
            </a:r>
            <a:r>
              <a:rPr lang="en-IN" dirty="0" err="1"/>
              <a:t>inodes</a:t>
            </a:r>
            <a:r>
              <a:rPr lang="en-IN" dirty="0"/>
              <a:t>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EBA1-BFD8-4BB2-BD76-6B345FCB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</a:t>
            </a:r>
            <a:r>
              <a:rPr lang="en-IN" dirty="0" err="1"/>
              <a:t>inode</a:t>
            </a:r>
            <a:r>
              <a:rPr lang="en-IN" dirty="0"/>
              <a:t> table</a:t>
            </a:r>
          </a:p>
          <a:p>
            <a:r>
              <a:rPr lang="en-IN" dirty="0" err="1"/>
              <a:t>Inode</a:t>
            </a:r>
            <a:r>
              <a:rPr lang="en-IN" dirty="0"/>
              <a:t> number = index in the table </a:t>
            </a:r>
          </a:p>
          <a:p>
            <a:r>
              <a:rPr lang="en-IN" dirty="0" err="1"/>
              <a:t>Inode</a:t>
            </a:r>
            <a:r>
              <a:rPr lang="en-IN" dirty="0"/>
              <a:t> table is split across all block groups</a:t>
            </a:r>
          </a:p>
          <a:p>
            <a:r>
              <a:rPr lang="en-IN" dirty="0"/>
              <a:t>Directories are used to provide an organization to the files (hierarchy)</a:t>
            </a:r>
          </a:p>
          <a:p>
            <a:r>
              <a:rPr lang="en-IN" i="1" dirty="0"/>
              <a:t>What is stored at </a:t>
            </a:r>
            <a:r>
              <a:rPr lang="en-IN" i="1" dirty="0" err="1"/>
              <a:t>inode</a:t>
            </a:r>
            <a:r>
              <a:rPr lang="en-IN" i="1" dirty="0"/>
              <a:t> number 1?</a:t>
            </a:r>
          </a:p>
          <a:p>
            <a:r>
              <a:rPr lang="en-IN" i="1" dirty="0"/>
              <a:t>What is stored at </a:t>
            </a:r>
            <a:r>
              <a:rPr lang="en-IN" i="1" dirty="0" err="1"/>
              <a:t>inode</a:t>
            </a:r>
            <a:r>
              <a:rPr lang="en-IN" i="1" dirty="0"/>
              <a:t> number 0?</a:t>
            </a:r>
          </a:p>
          <a:p>
            <a:r>
              <a:rPr lang="en-IN" i="1" dirty="0"/>
              <a:t>What is stored at </a:t>
            </a:r>
            <a:r>
              <a:rPr lang="en-IN" i="1" dirty="0" err="1"/>
              <a:t>inode</a:t>
            </a:r>
            <a:r>
              <a:rPr lang="en-IN" i="1" dirty="0"/>
              <a:t>  number 2?</a:t>
            </a:r>
          </a:p>
          <a:p>
            <a:r>
              <a:rPr lang="en-IN" i="1" dirty="0"/>
              <a:t>What about 3, 4, 5, 6?</a:t>
            </a:r>
          </a:p>
        </p:txBody>
      </p:sp>
    </p:spTree>
    <p:extLst>
      <p:ext uri="{BB962C8B-B14F-4D97-AF65-F5344CB8AC3E}">
        <p14:creationId xmlns:p14="http://schemas.microsoft.com/office/powerpoint/2010/main" val="63712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41-9380-4698-922B-5EA862F5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353-E933-4A7E-B920-083B2C78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(data) Usually a linked list of directory entry structures, containing  name-</a:t>
            </a:r>
            <a:r>
              <a:rPr lang="en-US" dirty="0" err="1"/>
              <a:t>inode</a:t>
            </a:r>
            <a:r>
              <a:rPr lang="en-US" dirty="0"/>
              <a:t> mapping and the size of the file.</a:t>
            </a:r>
          </a:p>
          <a:p>
            <a:r>
              <a:rPr lang="en-US" dirty="0"/>
              <a:t>Changed to a linked list with the second node pointing to a </a:t>
            </a:r>
            <a:r>
              <a:rPr lang="en-US" dirty="0" err="1"/>
              <a:t>hashmap</a:t>
            </a:r>
            <a:r>
              <a:rPr lang="en-US" dirty="0"/>
              <a:t> instead.</a:t>
            </a:r>
          </a:p>
          <a:p>
            <a:r>
              <a:rPr lang="en-US" dirty="0"/>
              <a:t>First two nodes of the list?</a:t>
            </a:r>
          </a:p>
          <a:p>
            <a:pPr lvl="1"/>
            <a:r>
              <a:rPr lang="en-US" dirty="0"/>
              <a:t>Current directory (“.”)</a:t>
            </a:r>
          </a:p>
          <a:p>
            <a:pPr lvl="1"/>
            <a:r>
              <a:rPr lang="en-US" dirty="0"/>
              <a:t>Parent directory (“..”)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8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E1FA-00AE-4825-B088-A040C644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debugfs</a:t>
            </a:r>
            <a:r>
              <a:rPr lang="en-US" dirty="0"/>
              <a:t>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E18A-B90D-421E-8B69-64AEB118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tool to explore filesystems (debug filesystems)</a:t>
            </a:r>
          </a:p>
          <a:p>
            <a:r>
              <a:rPr lang="en-US" dirty="0"/>
              <a:t>What can we do with </a:t>
            </a:r>
            <a:r>
              <a:rPr lang="en-US" dirty="0" err="1"/>
              <a:t>debugfs</a:t>
            </a:r>
            <a:r>
              <a:rPr lang="en-US" dirty="0"/>
              <a:t>?</a:t>
            </a:r>
          </a:p>
          <a:p>
            <a:r>
              <a:rPr lang="en-US" dirty="0"/>
              <a:t>blocks &lt;</a:t>
            </a:r>
            <a:r>
              <a:rPr lang="en-US" dirty="0" err="1"/>
              <a:t>inode</a:t>
            </a:r>
            <a:r>
              <a:rPr lang="en-US" dirty="0"/>
              <a:t> number&gt;</a:t>
            </a:r>
          </a:p>
          <a:p>
            <a:pPr lvl="1"/>
            <a:r>
              <a:rPr lang="en-IN" dirty="0"/>
              <a:t>Prints the blocks used by &lt;</a:t>
            </a:r>
            <a:r>
              <a:rPr lang="en-IN" dirty="0" err="1"/>
              <a:t>inode</a:t>
            </a:r>
            <a:r>
              <a:rPr lang="en-IN" dirty="0"/>
              <a:t> number&gt; </a:t>
            </a:r>
          </a:p>
          <a:p>
            <a:r>
              <a:rPr lang="en-IN" dirty="0" err="1"/>
              <a:t>block_dump</a:t>
            </a:r>
            <a:r>
              <a:rPr lang="en-IN" dirty="0"/>
              <a:t> </a:t>
            </a:r>
            <a:r>
              <a:rPr lang="en-IN" i="1" dirty="0" err="1"/>
              <a:t>block_num</a:t>
            </a:r>
            <a:r>
              <a:rPr lang="en-IN" i="1" dirty="0"/>
              <a:t>:</a:t>
            </a:r>
          </a:p>
          <a:p>
            <a:pPr lvl="1"/>
            <a:r>
              <a:rPr lang="en-IN" dirty="0"/>
              <a:t>Hexadecimal/ASCII dump of the block data</a:t>
            </a:r>
          </a:p>
          <a:p>
            <a:r>
              <a:rPr lang="en-IN" dirty="0"/>
              <a:t>stat &lt;</a:t>
            </a:r>
            <a:r>
              <a:rPr lang="en-IN" dirty="0" err="1"/>
              <a:t>inode</a:t>
            </a:r>
            <a:r>
              <a:rPr lang="en-IN" dirty="0"/>
              <a:t> number&gt;</a:t>
            </a:r>
          </a:p>
          <a:p>
            <a:pPr lvl="1"/>
            <a:r>
              <a:rPr lang="en-IN" dirty="0"/>
              <a:t>Displays the contents of an </a:t>
            </a:r>
            <a:r>
              <a:rPr lang="en-IN" dirty="0" err="1"/>
              <a:t>inode</a:t>
            </a:r>
            <a:r>
              <a:rPr lang="en-IN" dirty="0"/>
              <a:t>	</a:t>
            </a:r>
          </a:p>
          <a:p>
            <a:r>
              <a:rPr lang="en-IN" dirty="0" err="1"/>
              <a:t>testb</a:t>
            </a:r>
            <a:r>
              <a:rPr lang="en-IN" dirty="0"/>
              <a:t> &lt;block&gt; [count]: test if block is marked as allocated</a:t>
            </a:r>
          </a:p>
          <a:p>
            <a:r>
              <a:rPr lang="en-IN" dirty="0" err="1"/>
              <a:t>testi</a:t>
            </a:r>
            <a:r>
              <a:rPr lang="en-IN" dirty="0"/>
              <a:t> &lt;</a:t>
            </a:r>
            <a:r>
              <a:rPr lang="en-IN" dirty="0" err="1"/>
              <a:t>inode</a:t>
            </a:r>
            <a:r>
              <a:rPr lang="en-IN" dirty="0"/>
              <a:t>&gt; : test if </a:t>
            </a:r>
            <a:r>
              <a:rPr lang="en-IN" dirty="0" err="1"/>
              <a:t>inode</a:t>
            </a:r>
            <a:r>
              <a:rPr lang="en-IN" dirty="0"/>
              <a:t> is marked as allocated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58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745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Miriam Fixed</vt:lpstr>
      <vt:lpstr>Office Theme</vt:lpstr>
      <vt:lpstr>CS111: Operating Systems Principles</vt:lpstr>
      <vt:lpstr>Problem 3A: File System Interpretation</vt:lpstr>
      <vt:lpstr>File System Overview</vt:lpstr>
      <vt:lpstr>EXT2 Filesystem Overview</vt:lpstr>
      <vt:lpstr>Inodes</vt:lpstr>
      <vt:lpstr>What about directories?</vt:lpstr>
      <vt:lpstr>How are inodes stored?</vt:lpstr>
      <vt:lpstr>More about directories</vt:lpstr>
      <vt:lpstr>debugfs commands</vt:lpstr>
      <vt:lpstr>pread (2)</vt:lpstr>
      <vt:lpstr>Some of you don’t have linux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CS111: Operating Systems Principles</dc:title>
  <dc:creator>Vishwas Suryanarayanan</dc:creator>
  <cp:lastModifiedBy>Vishwas Suryanarayanan</cp:lastModifiedBy>
  <cp:revision>54</cp:revision>
  <dcterms:created xsi:type="dcterms:W3CDTF">2019-02-01T21:02:24Z</dcterms:created>
  <dcterms:modified xsi:type="dcterms:W3CDTF">2019-02-23T01:48:48Z</dcterms:modified>
</cp:coreProperties>
</file>