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3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A0EC-2032-46A6-BC8E-848BE4A84EE0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45C39-BD44-47B7-BAA0-CBDE88E79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6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45C39-BD44-47B7-BAA0-CBDE88E798F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4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4FE-6516-416D-8F1F-E7309C5F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BD1E-664D-4E7C-BAC2-FBB56FFE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54CF-BDB9-44BE-AC0E-DEEADE69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26E7-0CEB-4F69-A6C7-BA36252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139-F8DF-4E20-848D-C0D4232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4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6B2-0A4B-4492-8C35-1DAD379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5308-06BB-449C-82FC-3046B4EE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3FD8-079A-414C-9349-3F225231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E54A-DFAD-483C-B22D-4C6E6CC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187B-7323-4FBD-87DA-469DC7E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0787-D273-4359-8AA7-491F7216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A12F-324B-4A97-B2CB-346CEBF4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2774-70F6-49EB-A5EF-8A4CA58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8F7C-0001-4AB2-9E1C-8D95DDA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9AD5-27AA-409C-87E8-7EF07E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9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94B4-1A99-4D2E-8BE4-DDD3EA3B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972-EABB-4E4E-AAD1-6B797798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24A6-68E4-472E-B1B7-13B9B928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692D-DE19-4936-A68C-B84FAE13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0C1A-FE03-49ED-9946-F5218701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D80-2E54-46B4-9E08-2AE15DC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A14E-8353-4604-93D8-F65D4F7C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5DBD-CDE4-415C-9FAE-FF91FAE8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2D04-8139-4FE4-B6FD-1E2292B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FE8A-8671-4D81-A5B0-7AE75AA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9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A7-02BA-4171-95DF-FB7B97B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0636-F7FF-4144-B03B-A023255E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7AE7-4C14-40F1-8C5C-151703A8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EB13-645A-43EA-8830-F31B2BB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0DBF-38E8-40EF-B872-F0A76A78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C4F5-4814-4BC3-9BBF-B54C8727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828-6DDE-4952-A14A-EA5DF8A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A95D-7565-45B9-9541-BDD4DC5E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7648-5261-446D-92C1-E1E09213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6645D-0725-48ED-8FA4-4A13BAEF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8155-94EB-48A0-9DC4-64472EB9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B4D8F-319A-4047-9CB9-2730048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8780D-BD05-42F6-BAA6-07ACDB4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2A7BC-1A9F-4F3E-946B-564BBBA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B8E8-B632-4CE2-A39F-029A56B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EAF03-E654-4458-9546-815C5F2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F6CF4-B0F5-4BE6-947C-9CB3DE2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F9CE7-226B-4D0C-88CD-3867F26C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10E65-C0D0-4473-8431-722427DF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8AF25-3570-4FB2-B07F-2FFA5596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2FF3-31F8-40ED-8B5D-FEDEAC3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C4B4-A3B8-402C-AC6E-9253611A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4CB7-19D9-4029-9605-452950D1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815-FEED-424B-A4AE-482FD527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D118-2E1A-41B5-9A32-B5D384D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C568-9B08-4369-887E-9D1F0315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43F0-0ADE-4A85-897D-82D4730F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75D4-57EF-4892-9E4F-848EB9E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4FDE3-6883-4136-B5DF-8753D722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621C-DFDE-46A9-90DE-74601477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3B3A-D18F-4169-B57E-ED2E289F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DD3-C527-4EC8-B1C2-65760BF3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38C3F-5AF3-429D-B6FF-6EF6401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6BFDD-4DD9-498F-90EC-3F2CF929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88A6-3103-4BB2-BB49-79C8F66F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20D1-D0E3-4CF3-9550-15615DDC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7C6A-CF93-4AA8-A15B-DBC153950508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8D19-B661-48EE-9173-A4AD3F07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44BB-F47C-4C46-99A7-A5D7F546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otdk.intel.com/docs/master/mraa/common_8h.html#a00a264a59c8fa0d870d2ad527373b452" TargetMode="External"/><Relationship Id="rId7" Type="http://schemas.openxmlformats.org/officeDocument/2006/relationships/hyperlink" Target="https://iotdk.intel.com/docs/master/mraa/types_8h.html#a81d2c0ceb436893a10f1b6a302bdd5fba9f5330b827738c01ced91cffd83e403a" TargetMode="External"/><Relationship Id="rId2" Type="http://schemas.openxmlformats.org/officeDocument/2006/relationships/hyperlink" Target="https://iotdk.intel.com/docs/master/mraa/aio_8h.html#a2fe635f28ab777569b19a7ffe8e557d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tdk.intel.com/docs/master/mraa/aio_8h.html#a30ba4acbcc90218a088b65b8ab7f40b9" TargetMode="External"/><Relationship Id="rId5" Type="http://schemas.openxmlformats.org/officeDocument/2006/relationships/hyperlink" Target="https://iotdk.intel.com/docs/master/mraa/aio_8h.html#a7df87b8e1ae818ee7b684e4d6db6c11d" TargetMode="External"/><Relationship Id="rId4" Type="http://schemas.openxmlformats.org/officeDocument/2006/relationships/hyperlink" Target="https://iotdk.intel.com/docs/master/mraa/aio_8h.html#afaa9f53d1d5656ee4d4a1bf7f5bb627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ena.io/etcher/" TargetMode="External"/><Relationship Id="rId2" Type="http://schemas.openxmlformats.org/officeDocument/2006/relationships/hyperlink" Target="https://beagleboard.org/latest-ima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146-D7B1-4909-9D80-A3182485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CS111: Operating Systems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5768-EBA9-4C1A-88B6-79A642D40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/>
              <a:t>Lab 4 A B and C</a:t>
            </a:r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Vishwas Suryanarayanan</a:t>
            </a:r>
          </a:p>
        </p:txBody>
      </p:sp>
    </p:spTree>
    <p:extLst>
      <p:ext uri="{BB962C8B-B14F-4D97-AF65-F5344CB8AC3E}">
        <p14:creationId xmlns:p14="http://schemas.microsoft.com/office/powerpoint/2010/main" val="421377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2BCC-37F5-48CE-B798-E5DCED80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fcntl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DE0B-DA59-4C1B-B0F1-38B84DF02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en-IN" dirty="0"/>
              <a:t>Can be used to tinker around with file descriptors</a:t>
            </a:r>
          </a:p>
          <a:p>
            <a:r>
              <a:rPr lang="en-IN" dirty="0"/>
              <a:t>Function:</a:t>
            </a:r>
          </a:p>
          <a:p>
            <a:r>
              <a:rPr lang="en-IN" dirty="0"/>
              <a:t> int </a:t>
            </a:r>
            <a:r>
              <a:rPr lang="en-IN" dirty="0" err="1"/>
              <a:t>fcntl</a:t>
            </a:r>
            <a:r>
              <a:rPr lang="en-IN" dirty="0"/>
              <a:t>(int </a:t>
            </a:r>
            <a:r>
              <a:rPr lang="en-IN" dirty="0" err="1"/>
              <a:t>fd</a:t>
            </a:r>
            <a:r>
              <a:rPr lang="en-IN" dirty="0"/>
              <a:t>, int </a:t>
            </a:r>
            <a:r>
              <a:rPr lang="en-IN" dirty="0" err="1"/>
              <a:t>cmd</a:t>
            </a:r>
            <a:r>
              <a:rPr lang="en-IN" dirty="0"/>
              <a:t>, ... /* </a:t>
            </a:r>
            <a:r>
              <a:rPr lang="en-IN" dirty="0" err="1"/>
              <a:t>arg</a:t>
            </a:r>
            <a:r>
              <a:rPr lang="en-IN" dirty="0"/>
              <a:t> */ );</a:t>
            </a:r>
          </a:p>
          <a:p>
            <a:r>
              <a:rPr lang="en-IN" dirty="0"/>
              <a:t>Important command:</a:t>
            </a:r>
          </a:p>
          <a:p>
            <a:pPr lvl="1"/>
            <a:r>
              <a:rPr lang="en-IN" dirty="0"/>
              <a:t>F_SETFL: Sets the file descriptor flags.</a:t>
            </a:r>
          </a:p>
          <a:p>
            <a:pPr lvl="1"/>
            <a:r>
              <a:rPr lang="en-IN" dirty="0"/>
              <a:t>Why do we need it?</a:t>
            </a:r>
          </a:p>
          <a:p>
            <a:pPr lvl="1"/>
            <a:r>
              <a:rPr lang="en-IN" dirty="0"/>
              <a:t>O_ASYNC</a:t>
            </a:r>
          </a:p>
          <a:p>
            <a:r>
              <a:rPr lang="en-IN" dirty="0"/>
              <a:t>TLDR: </a:t>
            </a:r>
            <a:r>
              <a:rPr lang="en-IN" dirty="0" err="1"/>
              <a:t>fcntl</a:t>
            </a:r>
            <a:r>
              <a:rPr lang="en-IN" dirty="0"/>
              <a:t> can be used to set the O_ASYNC flag for a file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82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B613-C06C-438C-9E56-E4BD4EFC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Intro to MRAA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44F8-D59E-44C6-BFE5-F4D7977B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Include: “</a:t>
            </a:r>
            <a:r>
              <a:rPr lang="en-IN" dirty="0" err="1"/>
              <a:t>mraa.h</a:t>
            </a:r>
            <a:r>
              <a:rPr lang="en-IN" dirty="0"/>
              <a:t>”</a:t>
            </a:r>
          </a:p>
          <a:p>
            <a:r>
              <a:rPr lang="en-IN" dirty="0"/>
              <a:t>Compile and link with -</a:t>
            </a:r>
            <a:r>
              <a:rPr lang="en-IN" dirty="0" err="1"/>
              <a:t>lmraa</a:t>
            </a:r>
            <a:endParaRPr lang="en-IN" dirty="0"/>
          </a:p>
          <a:p>
            <a:r>
              <a:rPr lang="en-IN" dirty="0"/>
              <a:t>No need to install MRAA: Should be pre-installed on the Bones.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3600" b="1" dirty="0"/>
              <a:t>Don’t use the Grove Libraries!</a:t>
            </a:r>
          </a:p>
          <a:p>
            <a:pPr marL="0" indent="0">
              <a:buNone/>
            </a:pPr>
            <a:endParaRPr lang="en-IN" sz="3600" b="1" dirty="0"/>
          </a:p>
          <a:p>
            <a:r>
              <a:rPr lang="en-IN" sz="2400" dirty="0"/>
              <a:t>Try: Printing </a:t>
            </a:r>
            <a:r>
              <a:rPr lang="en-IN" sz="2400" dirty="0" err="1"/>
              <a:t>mraa_get_version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049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5531-08D7-4EF7-BDF6-C8E7816A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AIO functionality with MRAA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27A5-60E2-4F57-984F-17155AE6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0450" cy="4351338"/>
          </a:xfrm>
        </p:spPr>
        <p:txBody>
          <a:bodyPr/>
          <a:lstStyle/>
          <a:p>
            <a:r>
              <a:rPr lang="en-IN" dirty="0"/>
              <a:t>Step 1: Initialize.</a:t>
            </a:r>
          </a:p>
          <a:p>
            <a:r>
              <a:rPr lang="en-IN" dirty="0"/>
              <a:t>Step 2: Read values (Or set values)</a:t>
            </a:r>
          </a:p>
          <a:p>
            <a:r>
              <a:rPr lang="en-IN" dirty="0"/>
              <a:t>Step 3: Close</a:t>
            </a:r>
          </a:p>
          <a:p>
            <a:endParaRPr lang="en-IN" dirty="0"/>
          </a:p>
          <a:p>
            <a:r>
              <a:rPr lang="en-IN" dirty="0"/>
              <a:t>(Sensor values are floating point values that correspond to 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781D75-68F3-4A56-8C89-E4E8A061407D}"/>
              </a:ext>
            </a:extLst>
          </p:cNvPr>
          <p:cNvSpPr txBox="1">
            <a:spLocks/>
          </p:cNvSpPr>
          <p:nvPr/>
        </p:nvSpPr>
        <p:spPr>
          <a:xfrm>
            <a:off x="4438650" y="1304925"/>
            <a:ext cx="7315200" cy="5024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/* initialize AIO */</a:t>
            </a:r>
          </a:p>
          <a:p>
            <a:pPr marL="0" indent="0">
              <a:buNone/>
            </a:pP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aio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=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  <a:hlinkClick r:id="rId2"/>
              </a:rPr>
              <a:t>mraa_aio_init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(AIO_PORT);</a:t>
            </a:r>
          </a:p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if (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aio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== NULL) {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fprintf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(stderr, "Failed to initialize AIO\n");</a:t>
            </a:r>
          </a:p>
          <a:p>
            <a:pPr marL="0" indent="0">
              <a:buNone/>
            </a:pP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  <a:hlinkClick r:id="rId3"/>
              </a:rPr>
              <a:t>mraa_deinit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(); return EXIT_FAILURE; }</a:t>
            </a:r>
          </a:p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while (flag) { value =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  <a:hlinkClick r:id="rId4"/>
              </a:rPr>
              <a:t>mraa_aio_read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aio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</a:p>
          <a:p>
            <a:pPr marL="0" indent="0">
              <a:buNone/>
            </a:pP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float_value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=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  <a:hlinkClick r:id="rId5"/>
              </a:rPr>
              <a:t>mraa_aio_read_float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aio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</a:p>
          <a:p>
            <a:pPr marL="0" indent="0">
              <a:buNone/>
            </a:pP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fprintf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stdout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, "ADC A0 read %X - %d\n", value, value);</a:t>
            </a:r>
          </a:p>
          <a:p>
            <a:pPr marL="0" indent="0">
              <a:buNone/>
            </a:pP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fprintf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stdout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, "ADC A0 read float - %.5f\n",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float_value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}</a:t>
            </a:r>
          </a:p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/* close AIO */</a:t>
            </a:r>
          </a:p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status =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  <a:hlinkClick r:id="rId6"/>
              </a:rPr>
              <a:t>mraa_aio_close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aio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if (status != 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  <a:hlinkClick r:id="rId7"/>
              </a:rPr>
              <a:t>MRAA_SUCCESS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) {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goto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err_exit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14669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FF3-84E4-4A02-ABCE-AF50D78A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GPIO Functionality with MRAA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2E68-D79B-465F-81CE-6FB28555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context and initialize: </a:t>
            </a:r>
            <a:r>
              <a:rPr lang="en-IN" dirty="0" err="1"/>
              <a:t>mraa_gpio_init</a:t>
            </a:r>
            <a:r>
              <a:rPr lang="en-IN" dirty="0"/>
              <a:t>(PORT);</a:t>
            </a:r>
          </a:p>
          <a:p>
            <a:r>
              <a:rPr lang="en-IN" dirty="0"/>
              <a:t>Set port to be an INPUT/OUTPUT port: </a:t>
            </a:r>
            <a:r>
              <a:rPr lang="en-IN" dirty="0" err="1"/>
              <a:t>mraa_gpio_dir</a:t>
            </a:r>
            <a:r>
              <a:rPr lang="en-IN" dirty="0"/>
              <a:t>(port, DIR)</a:t>
            </a:r>
          </a:p>
          <a:p>
            <a:r>
              <a:rPr lang="en-IN" dirty="0"/>
              <a:t>Read/Write from/to port: </a:t>
            </a:r>
            <a:r>
              <a:rPr lang="en-IN" dirty="0" err="1"/>
              <a:t>mraa_gpio_write</a:t>
            </a:r>
            <a:r>
              <a:rPr lang="en-IN" dirty="0"/>
              <a:t>(port, level);</a:t>
            </a:r>
          </a:p>
          <a:p>
            <a:r>
              <a:rPr lang="en-IN" dirty="0"/>
              <a:t>Close the port: </a:t>
            </a:r>
            <a:r>
              <a:rPr lang="en-IN" dirty="0" err="1"/>
              <a:t>mraa_gpio_close</a:t>
            </a:r>
            <a:r>
              <a:rPr lang="en-IN" dirty="0"/>
              <a:t>(port)</a:t>
            </a:r>
          </a:p>
          <a:p>
            <a:r>
              <a:rPr lang="en-IN" dirty="0"/>
              <a:t>GPIO_50: MRAA port 60.</a:t>
            </a:r>
          </a:p>
          <a:p>
            <a:r>
              <a:rPr lang="en-IN" dirty="0"/>
              <a:t>AIN0 pin: 1</a:t>
            </a:r>
          </a:p>
          <a:p>
            <a:r>
              <a:rPr lang="en-IN" dirty="0"/>
              <a:t>Button -&gt; Use an Interrupt. </a:t>
            </a:r>
          </a:p>
          <a:p>
            <a:pPr lvl="1"/>
            <a:r>
              <a:rPr lang="en-IN" dirty="0"/>
              <a:t>On rising edge/falling edge?</a:t>
            </a:r>
          </a:p>
          <a:p>
            <a:pPr lvl="1"/>
            <a:r>
              <a:rPr lang="en-IN" dirty="0" err="1"/>
              <a:t>mraa_gpio_isr</a:t>
            </a:r>
            <a:r>
              <a:rPr lang="en-IN" dirty="0"/>
              <a:t>(button, </a:t>
            </a:r>
            <a:r>
              <a:rPr lang="en-IN" dirty="0" err="1"/>
              <a:t>MRAA_xyz</a:t>
            </a:r>
            <a:r>
              <a:rPr lang="en-IN" dirty="0"/>
              <a:t>, &amp;function,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79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2EAF-532E-4FB9-92DB-C664504D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Temperature Reading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77C3-9E3C-4DF6-9AA0-6A2F73EA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 (value of thermistor – 4275)</a:t>
            </a:r>
          </a:p>
          <a:p>
            <a:r>
              <a:rPr lang="en-IN" dirty="0"/>
              <a:t>R0 (100kOhm)</a:t>
            </a:r>
          </a:p>
          <a:p>
            <a:r>
              <a:rPr lang="en-IN" dirty="0"/>
              <a:t>R = R0*(1023/V - 1 )</a:t>
            </a:r>
          </a:p>
          <a:p>
            <a:r>
              <a:rPr lang="pt-BR" dirty="0"/>
              <a:t>temperature = 1.0/(log(R/R0)/B+1/298.15)-273.15</a:t>
            </a:r>
          </a:p>
          <a:p>
            <a:r>
              <a:rPr lang="en-IN" dirty="0"/>
              <a:t>Where did all these numbers come from??</a:t>
            </a:r>
          </a:p>
          <a:p>
            <a:r>
              <a:rPr lang="en-IN" dirty="0"/>
              <a:t>What scale is this in???</a:t>
            </a:r>
          </a:p>
        </p:txBody>
      </p:sp>
    </p:spTree>
    <p:extLst>
      <p:ext uri="{BB962C8B-B14F-4D97-AF65-F5344CB8AC3E}">
        <p14:creationId xmlns:p14="http://schemas.microsoft.com/office/powerpoint/2010/main" val="44607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126-E418-49C8-9CA9-A442F31A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4C: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C5A4-D65F-419A-94DE-4E7220AA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do we care?</a:t>
            </a:r>
          </a:p>
          <a:p>
            <a:r>
              <a:rPr lang="en-IN" dirty="0"/>
              <a:t>What could go wrong?</a:t>
            </a:r>
          </a:p>
          <a:p>
            <a:r>
              <a:rPr lang="en-IN" dirty="0"/>
              <a:t>They’re just devices – why would anyone hack them?</a:t>
            </a:r>
          </a:p>
          <a:p>
            <a:r>
              <a:rPr lang="en-IN" dirty="0"/>
              <a:t>How is it any different from hacking a computer?</a:t>
            </a:r>
          </a:p>
          <a:p>
            <a:r>
              <a:rPr lang="en-IN" dirty="0"/>
              <a:t>What are we supposed to do for this lab?</a:t>
            </a:r>
          </a:p>
          <a:p>
            <a:pPr lvl="1"/>
            <a:r>
              <a:rPr lang="en-IN" dirty="0"/>
              <a:t>Ping the TLS server to see if it’s up (lever.cs.ucla.edu)</a:t>
            </a:r>
          </a:p>
          <a:p>
            <a:pPr lvl="1"/>
            <a:r>
              <a:rPr lang="en-IN" dirty="0"/>
              <a:t>Talk to the logging server</a:t>
            </a:r>
          </a:p>
          <a:p>
            <a:pPr lvl="1"/>
            <a:r>
              <a:rPr lang="en-IN" dirty="0"/>
              <a:t>Talk to the TLS server over SSL</a:t>
            </a:r>
          </a:p>
          <a:p>
            <a:r>
              <a:rPr lang="en-IN" dirty="0"/>
              <a:t>Review the OpenSSL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1529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9793-8CF5-40F6-B4F0-F46D2CED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without encryption – Introduction to Socket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39B6-6C41-4415-B815-F02BAE97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Socket: An endpoint (IP Address + port) that identifies a process on a network.</a:t>
            </a:r>
          </a:p>
          <a:p>
            <a:r>
              <a:rPr lang="en-IN" dirty="0"/>
              <a:t>To connect to a server, we need to know:</a:t>
            </a:r>
          </a:p>
          <a:p>
            <a:pPr lvl="1"/>
            <a:r>
              <a:rPr lang="en-IN" dirty="0"/>
              <a:t>IP Address (or ?)</a:t>
            </a:r>
          </a:p>
          <a:p>
            <a:pPr lvl="1"/>
            <a:r>
              <a:rPr lang="en-IN" dirty="0"/>
              <a:t>Port</a:t>
            </a:r>
          </a:p>
          <a:p>
            <a:r>
              <a:rPr lang="en-IN" dirty="0"/>
              <a:t>Step 1: Resolve hostname to IP address. How? DNS!</a:t>
            </a:r>
          </a:p>
          <a:p>
            <a:r>
              <a:rPr lang="en-IN" dirty="0"/>
              <a:t>Step 2: Create a (client) socket</a:t>
            </a:r>
          </a:p>
          <a:p>
            <a:r>
              <a:rPr lang="en-IN" dirty="0"/>
              <a:t>Step 3: Connect to server socket</a:t>
            </a:r>
          </a:p>
          <a:p>
            <a:r>
              <a:rPr lang="en-IN" dirty="0"/>
              <a:t>Step 4: Write to server socket</a:t>
            </a:r>
          </a:p>
          <a:p>
            <a:r>
              <a:rPr lang="en-IN" dirty="0"/>
              <a:t>Step 5: Close socket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79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76A-9CD4-44A4-A3DA-19C7B605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gethostbyname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EF42-CFF6-4BDA-9C34-FC970636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Library includes:</a:t>
            </a:r>
          </a:p>
          <a:p>
            <a:pPr marL="457200" lvl="1" indent="0">
              <a:buNone/>
            </a:pPr>
            <a:r>
              <a:rPr lang="en-IN" dirty="0"/>
              <a:t>#include &lt;sys/</a:t>
            </a:r>
            <a:r>
              <a:rPr lang="en-IN" dirty="0" err="1"/>
              <a:t>socket.h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#include &lt;</a:t>
            </a:r>
            <a:r>
              <a:rPr lang="en-IN" dirty="0" err="1"/>
              <a:t>netinet</a:t>
            </a:r>
            <a:r>
              <a:rPr lang="en-IN" dirty="0"/>
              <a:t>/</a:t>
            </a:r>
            <a:r>
              <a:rPr lang="en-IN" dirty="0" err="1"/>
              <a:t>in.h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#include &lt;</a:t>
            </a:r>
            <a:r>
              <a:rPr lang="en-IN" dirty="0" err="1"/>
              <a:t>netdb.h</a:t>
            </a:r>
            <a:r>
              <a:rPr lang="en-IN" dirty="0"/>
              <a:t>&gt;</a:t>
            </a:r>
          </a:p>
          <a:p>
            <a:r>
              <a:rPr lang="en-IN" dirty="0"/>
              <a:t>Function call:</a:t>
            </a:r>
          </a:p>
          <a:p>
            <a:pPr marL="457200" lvl="1" indent="0">
              <a:buNone/>
            </a:pPr>
            <a:r>
              <a:rPr lang="en-IN" dirty="0"/>
              <a:t>struct </a:t>
            </a:r>
            <a:r>
              <a:rPr lang="en-IN" dirty="0" err="1"/>
              <a:t>hostent</a:t>
            </a:r>
            <a:r>
              <a:rPr lang="en-IN" dirty="0"/>
              <a:t> *</a:t>
            </a:r>
            <a:r>
              <a:rPr lang="en-IN" dirty="0" err="1"/>
              <a:t>gethostbyname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 *host);</a:t>
            </a:r>
          </a:p>
          <a:p>
            <a:r>
              <a:rPr lang="en-IN" dirty="0"/>
              <a:t>Structure definition:</a:t>
            </a:r>
          </a:p>
          <a:p>
            <a:pPr lvl="1"/>
            <a:r>
              <a:rPr lang="en-IN" dirty="0"/>
              <a:t>struct </a:t>
            </a:r>
            <a:r>
              <a:rPr lang="en-IN" dirty="0" err="1"/>
              <a:t>hostent</a:t>
            </a:r>
            <a:r>
              <a:rPr lang="en-IN" dirty="0"/>
              <a:t> { char *</a:t>
            </a:r>
            <a:r>
              <a:rPr lang="en-IN" dirty="0" err="1"/>
              <a:t>h_name</a:t>
            </a:r>
            <a:r>
              <a:rPr lang="en-IN" dirty="0"/>
              <a:t>; char **</a:t>
            </a:r>
            <a:r>
              <a:rPr lang="en-IN" dirty="0" err="1"/>
              <a:t>h_aliases</a:t>
            </a:r>
            <a:r>
              <a:rPr lang="en-IN" dirty="0"/>
              <a:t>, int </a:t>
            </a:r>
            <a:r>
              <a:rPr lang="en-IN" dirty="0" err="1"/>
              <a:t>h_addrtype</a:t>
            </a:r>
            <a:r>
              <a:rPr lang="en-IN" dirty="0"/>
              <a:t>, int </a:t>
            </a:r>
            <a:r>
              <a:rPr lang="en-IN" dirty="0" err="1"/>
              <a:t>h_length</a:t>
            </a:r>
            <a:r>
              <a:rPr lang="en-IN" dirty="0"/>
              <a:t>, char **</a:t>
            </a:r>
            <a:r>
              <a:rPr lang="en-IN" dirty="0" err="1"/>
              <a:t>h_addr_list</a:t>
            </a:r>
            <a:r>
              <a:rPr lang="en-IN" dirty="0"/>
              <a:t>, char *</a:t>
            </a:r>
            <a:r>
              <a:rPr lang="en-IN" dirty="0" err="1"/>
              <a:t>h_addr</a:t>
            </a: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46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B11C-2214-4EEA-A9B1-F4ABCDC4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353C-EC6C-44AE-9F99-76B0B04A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Need server socket details:</a:t>
            </a:r>
          </a:p>
          <a:p>
            <a:pPr marL="457200" lvl="1" indent="0">
              <a:buNone/>
            </a:pPr>
            <a:r>
              <a:rPr lang="en-IN" sz="1800" dirty="0"/>
              <a:t>struct </a:t>
            </a:r>
            <a:r>
              <a:rPr lang="en-IN" sz="1800" dirty="0" err="1"/>
              <a:t>sockaddr_in</a:t>
            </a:r>
            <a:r>
              <a:rPr lang="en-IN" sz="1800" dirty="0"/>
              <a:t> {</a:t>
            </a:r>
          </a:p>
          <a:p>
            <a:pPr marL="457200" lvl="1" indent="0">
              <a:buNone/>
            </a:pPr>
            <a:r>
              <a:rPr lang="en-IN" sz="1800" dirty="0"/>
              <a:t>    short            </a:t>
            </a:r>
            <a:r>
              <a:rPr lang="en-IN" sz="1800" dirty="0" err="1"/>
              <a:t>sin_family</a:t>
            </a:r>
            <a:r>
              <a:rPr lang="en-IN" sz="1800" dirty="0"/>
              <a:t>;   // e.g. AF_INET, AF_INET6</a:t>
            </a:r>
          </a:p>
          <a:p>
            <a:pPr marL="457200" lvl="1" indent="0">
              <a:buNone/>
            </a:pPr>
            <a:r>
              <a:rPr lang="en-IN" sz="1800" dirty="0"/>
              <a:t>    unsigned short   </a:t>
            </a:r>
            <a:r>
              <a:rPr lang="en-IN" sz="1800" dirty="0" err="1"/>
              <a:t>sin_port</a:t>
            </a:r>
            <a:r>
              <a:rPr lang="en-IN" sz="1800" dirty="0"/>
              <a:t>;     // e.g. </a:t>
            </a:r>
            <a:r>
              <a:rPr lang="en-IN" sz="1800" dirty="0" err="1"/>
              <a:t>htons</a:t>
            </a:r>
            <a:r>
              <a:rPr lang="en-IN" sz="1800" dirty="0"/>
              <a:t>(3490)</a:t>
            </a:r>
          </a:p>
          <a:p>
            <a:pPr marL="457200" lvl="1" indent="0">
              <a:buNone/>
            </a:pPr>
            <a:r>
              <a:rPr lang="en-IN" sz="1800" dirty="0"/>
              <a:t>    struct </a:t>
            </a:r>
            <a:r>
              <a:rPr lang="en-IN" sz="1800" dirty="0" err="1"/>
              <a:t>in_addr</a:t>
            </a:r>
            <a:r>
              <a:rPr lang="en-IN" sz="1800" dirty="0"/>
              <a:t>   </a:t>
            </a:r>
            <a:r>
              <a:rPr lang="en-IN" sz="1800" dirty="0" err="1"/>
              <a:t>sin_addr</a:t>
            </a:r>
            <a:r>
              <a:rPr lang="en-IN" sz="1800" dirty="0"/>
              <a:t>;     </a:t>
            </a:r>
          </a:p>
          <a:p>
            <a:pPr marL="457200" lvl="1" indent="0">
              <a:buNone/>
            </a:pPr>
            <a:r>
              <a:rPr lang="en-IN" sz="1800" dirty="0"/>
              <a:t>    char             </a:t>
            </a:r>
            <a:r>
              <a:rPr lang="en-IN" sz="1800" dirty="0" err="1"/>
              <a:t>sin_zero</a:t>
            </a:r>
            <a:r>
              <a:rPr lang="en-IN" sz="1800" dirty="0"/>
              <a:t>[8];  // zero this if you want to</a:t>
            </a:r>
          </a:p>
          <a:p>
            <a:pPr marL="457200" lvl="1" indent="0">
              <a:buNone/>
            </a:pPr>
            <a:r>
              <a:rPr lang="en-IN" sz="1800" dirty="0"/>
              <a:t>};</a:t>
            </a:r>
          </a:p>
          <a:p>
            <a:r>
              <a:rPr lang="en-IN" dirty="0"/>
              <a:t>Call socket!</a:t>
            </a:r>
          </a:p>
          <a:p>
            <a:pPr lvl="1"/>
            <a:r>
              <a:rPr lang="en-IN" dirty="0"/>
              <a:t>int socket(int family, int type, int protocol)</a:t>
            </a:r>
          </a:p>
          <a:p>
            <a:r>
              <a:rPr lang="en-IN" dirty="0"/>
              <a:t>Connect to the server!</a:t>
            </a:r>
          </a:p>
          <a:p>
            <a:pPr lvl="1"/>
            <a:r>
              <a:rPr lang="en-IN" dirty="0"/>
              <a:t>int connect(int </a:t>
            </a:r>
            <a:r>
              <a:rPr lang="en-IN" dirty="0" err="1"/>
              <a:t>sockfd</a:t>
            </a:r>
            <a:r>
              <a:rPr lang="en-IN" dirty="0"/>
              <a:t>, &amp;server,  </a:t>
            </a:r>
            <a:r>
              <a:rPr lang="en-IN" dirty="0" err="1"/>
              <a:t>sizeof</a:t>
            </a:r>
            <a:r>
              <a:rPr lang="en-IN" dirty="0"/>
              <a:t>(server))</a:t>
            </a:r>
          </a:p>
          <a:p>
            <a:r>
              <a:rPr lang="en-IN" dirty="0"/>
              <a:t>Send messages!</a:t>
            </a:r>
          </a:p>
          <a:p>
            <a:pPr lvl="1"/>
            <a:r>
              <a:rPr lang="en-IN" dirty="0"/>
              <a:t>int send(</a:t>
            </a:r>
            <a:r>
              <a:rPr lang="en-IN" dirty="0" err="1"/>
              <a:t>sockfd</a:t>
            </a:r>
            <a:r>
              <a:rPr lang="en-IN" dirty="0"/>
              <a:t>, “MESSAGE”, </a:t>
            </a:r>
            <a:r>
              <a:rPr lang="en-IN" dirty="0" err="1"/>
              <a:t>length_of_message</a:t>
            </a:r>
            <a:r>
              <a:rPr lang="en-IN" dirty="0"/>
              <a:t>)</a:t>
            </a:r>
          </a:p>
          <a:p>
            <a:r>
              <a:rPr lang="en-IN" dirty="0"/>
              <a:t>Close the socket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58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8637-20FA-4C0F-AB19-C1ED99AB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over SSL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6CDEF-EC95-443A-9856-AC2E17A6B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51" y="1825625"/>
            <a:ext cx="3568097" cy="4351338"/>
          </a:xfrm>
        </p:spPr>
      </p:pic>
    </p:spTree>
    <p:extLst>
      <p:ext uri="{BB962C8B-B14F-4D97-AF65-F5344CB8AC3E}">
        <p14:creationId xmlns:p14="http://schemas.microsoft.com/office/powerpoint/2010/main" val="125403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28F-DFD2-4116-8124-EEA20C4E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Lab 4: </a:t>
            </a:r>
            <a:r>
              <a:rPr lang="en-IN" dirty="0" err="1"/>
              <a:t>BeagleBones</a:t>
            </a:r>
            <a:r>
              <a:rPr lang="en-IN" dirty="0"/>
              <a:t>, Sensors and 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EC98-DE59-4E2A-B449-3704B5F4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Full Description (look under the folders for P4[A B C]:</a:t>
            </a:r>
          </a:p>
          <a:p>
            <a:pPr lvl="1"/>
            <a:r>
              <a:rPr lang="en-IN" dirty="0"/>
              <a:t>https://web.cs.ucla.edu/classes/winter19/cs111/labs</a:t>
            </a:r>
            <a:r>
              <a:rPr lang="en-IN" b="1" dirty="0"/>
              <a:t>/</a:t>
            </a:r>
          </a:p>
          <a:p>
            <a:r>
              <a:rPr lang="en-IN" dirty="0"/>
              <a:t>Additional Setup:</a:t>
            </a:r>
          </a:p>
          <a:p>
            <a:pPr lvl="1"/>
            <a:r>
              <a:rPr lang="en-IN" dirty="0"/>
              <a:t>Need a </a:t>
            </a:r>
            <a:r>
              <a:rPr lang="en-IN" dirty="0" err="1"/>
              <a:t>BeagleBone</a:t>
            </a:r>
            <a:endParaRPr lang="en-IN" dirty="0"/>
          </a:p>
          <a:p>
            <a:r>
              <a:rPr lang="en-IN" dirty="0"/>
              <a:t>Warning:</a:t>
            </a:r>
          </a:p>
          <a:p>
            <a:pPr lvl="1"/>
            <a:r>
              <a:rPr lang="en-IN" dirty="0"/>
              <a:t>Servers get overwhelmed with requests towards the end of the week (as deadlines approach)</a:t>
            </a:r>
          </a:p>
          <a:p>
            <a:pPr lvl="2"/>
            <a:r>
              <a:rPr lang="en-IN" sz="2800" b="1" dirty="0">
                <a:solidFill>
                  <a:srgbClr val="FF0000"/>
                </a:solidFill>
              </a:rPr>
              <a:t>Do not wait till the last minute to test Lab 4C!!!</a:t>
            </a:r>
          </a:p>
        </p:txBody>
      </p:sp>
    </p:spTree>
    <p:extLst>
      <p:ext uri="{BB962C8B-B14F-4D97-AF65-F5344CB8AC3E}">
        <p14:creationId xmlns:p14="http://schemas.microsoft.com/office/powerpoint/2010/main" val="186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7FAB-C4F7-4D5A-9467-F985A205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 for Logging over 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56DF-A181-4A55-A124-C4D07550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435133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Step 1</a:t>
            </a:r>
            <a:r>
              <a:rPr lang="en-IN" dirty="0"/>
              <a:t>: Initialize Library</a:t>
            </a:r>
          </a:p>
          <a:p>
            <a:pPr lvl="1"/>
            <a:r>
              <a:rPr lang="en-IN" dirty="0" err="1"/>
              <a:t>SSL_library_init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SSL_load_error_strings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OpenSSL_add_all_algorithms</a:t>
            </a:r>
            <a:r>
              <a:rPr lang="en-IN" dirty="0"/>
              <a:t>()</a:t>
            </a:r>
          </a:p>
          <a:p>
            <a:r>
              <a:rPr lang="en-IN" b="1" dirty="0"/>
              <a:t>Step 2</a:t>
            </a:r>
            <a:r>
              <a:rPr lang="en-IN" dirty="0"/>
              <a:t>: Create a new context</a:t>
            </a:r>
          </a:p>
          <a:p>
            <a:pPr lvl="1"/>
            <a:r>
              <a:rPr lang="en-IN" dirty="0"/>
              <a:t>SSL_CTX *context = </a:t>
            </a:r>
            <a:r>
              <a:rPr lang="en-IN" dirty="0" err="1"/>
              <a:t>SSL_CTX_new</a:t>
            </a:r>
            <a:r>
              <a:rPr lang="en-IN" dirty="0"/>
              <a:t>(TLSv1_client_method())</a:t>
            </a:r>
          </a:p>
          <a:p>
            <a:r>
              <a:rPr lang="en-IN" b="1" dirty="0"/>
              <a:t>Step 3</a:t>
            </a:r>
            <a:r>
              <a:rPr lang="en-IN" dirty="0"/>
              <a:t>: Create an SSL client</a:t>
            </a:r>
          </a:p>
          <a:p>
            <a:pPr lvl="1"/>
            <a:r>
              <a:rPr lang="en-IN" dirty="0"/>
              <a:t>SSL *client = </a:t>
            </a:r>
            <a:r>
              <a:rPr lang="en-IN" dirty="0" err="1"/>
              <a:t>SSL_new</a:t>
            </a:r>
            <a:r>
              <a:rPr lang="en-IN" dirty="0"/>
              <a:t>(context);</a:t>
            </a:r>
          </a:p>
          <a:p>
            <a:r>
              <a:rPr lang="en-IN" b="1" dirty="0"/>
              <a:t>Step 4</a:t>
            </a:r>
            <a:r>
              <a:rPr lang="en-IN" dirty="0"/>
              <a:t>: Associate file descriptor with SSL</a:t>
            </a:r>
          </a:p>
          <a:p>
            <a:pPr lvl="1"/>
            <a:r>
              <a:rPr lang="en-IN" dirty="0"/>
              <a:t>What file descriptor? </a:t>
            </a:r>
          </a:p>
          <a:p>
            <a:pPr lvl="1"/>
            <a:r>
              <a:rPr lang="en-IN" dirty="0" err="1"/>
              <a:t>SSL_set_fd</a:t>
            </a:r>
            <a:r>
              <a:rPr lang="en-IN" dirty="0"/>
              <a:t>(client, </a:t>
            </a:r>
            <a:r>
              <a:rPr lang="en-IN" dirty="0" err="1"/>
              <a:t>fd</a:t>
            </a:r>
            <a:r>
              <a:rPr lang="en-IN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A8DB5-BC34-43B0-9609-688DE8C88DBB}"/>
              </a:ext>
            </a:extLst>
          </p:cNvPr>
          <p:cNvSpPr txBox="1">
            <a:spLocks/>
          </p:cNvSpPr>
          <p:nvPr/>
        </p:nvSpPr>
        <p:spPr>
          <a:xfrm>
            <a:off x="6629400" y="1812925"/>
            <a:ext cx="47910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5</a:t>
            </a:r>
            <a:r>
              <a:rPr lang="en-US" dirty="0"/>
              <a:t>: Connect</a:t>
            </a:r>
          </a:p>
          <a:p>
            <a:r>
              <a:rPr lang="en-US" dirty="0" err="1"/>
              <a:t>SSL_connect</a:t>
            </a:r>
            <a:r>
              <a:rPr lang="en-US" dirty="0"/>
              <a:t>(client)</a:t>
            </a:r>
          </a:p>
          <a:p>
            <a:r>
              <a:rPr lang="en-US" b="1" dirty="0"/>
              <a:t>Step 6</a:t>
            </a:r>
            <a:r>
              <a:rPr lang="en-US" dirty="0"/>
              <a:t>: Write</a:t>
            </a:r>
          </a:p>
          <a:p>
            <a:r>
              <a:rPr lang="en-US" dirty="0" err="1"/>
              <a:t>SSL_write</a:t>
            </a:r>
            <a:r>
              <a:rPr lang="en-US" dirty="0"/>
              <a:t>(client, “message”, 8)</a:t>
            </a:r>
          </a:p>
          <a:p>
            <a:r>
              <a:rPr lang="en-US" b="1" dirty="0"/>
              <a:t>Step 7</a:t>
            </a:r>
            <a:r>
              <a:rPr lang="en-US" dirty="0"/>
              <a:t>: Shutdown and Free</a:t>
            </a:r>
          </a:p>
          <a:p>
            <a:r>
              <a:rPr lang="en-US" dirty="0" err="1"/>
              <a:t>SSL_Shutdown</a:t>
            </a:r>
            <a:r>
              <a:rPr lang="en-US" dirty="0"/>
              <a:t>(client); </a:t>
            </a:r>
            <a:r>
              <a:rPr lang="en-US" dirty="0" err="1"/>
              <a:t>SSL_free</a:t>
            </a:r>
            <a:r>
              <a:rPr lang="en-US" dirty="0"/>
              <a:t>(client); </a:t>
            </a:r>
          </a:p>
        </p:txBody>
      </p:sp>
    </p:spTree>
    <p:extLst>
      <p:ext uri="{BB962C8B-B14F-4D97-AF65-F5344CB8AC3E}">
        <p14:creationId xmlns:p14="http://schemas.microsoft.com/office/powerpoint/2010/main" val="2201524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468BD-CE7B-4F0E-B939-C4CC688F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41BFB-63D0-48BE-B49E-2E10A8016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Next week: Final review: bring your questions!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39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B359-E957-41A9-9888-9BE0BDDB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4A: Setting up your </a:t>
            </a:r>
            <a:r>
              <a:rPr lang="en-IN" dirty="0" err="1"/>
              <a:t>BeagleBone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8767-B2E3-49A5-9530-D2F04A3F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Step  1: Connect </a:t>
            </a:r>
            <a:r>
              <a:rPr lang="en-IN" dirty="0" err="1"/>
              <a:t>BeagleBone</a:t>
            </a:r>
            <a:r>
              <a:rPr lang="en-IN" dirty="0"/>
              <a:t> to the computer over USB</a:t>
            </a:r>
          </a:p>
          <a:p>
            <a:r>
              <a:rPr lang="en-IN" dirty="0"/>
              <a:t>Step 2: Install Drivers (Windows/</a:t>
            </a:r>
            <a:r>
              <a:rPr lang="en-IN" dirty="0" err="1"/>
              <a:t>MacOSX</a:t>
            </a:r>
            <a:r>
              <a:rPr lang="en-IN" dirty="0"/>
              <a:t>) – optional?</a:t>
            </a:r>
          </a:p>
          <a:p>
            <a:r>
              <a:rPr lang="en-IN" dirty="0"/>
              <a:t>Step 3: Connect to the </a:t>
            </a:r>
            <a:r>
              <a:rPr lang="en-IN" dirty="0" err="1"/>
              <a:t>BeagleBone</a:t>
            </a:r>
            <a:r>
              <a:rPr lang="en-IN" dirty="0"/>
              <a:t> over SSH on USB</a:t>
            </a:r>
          </a:p>
          <a:p>
            <a:pPr lvl="1"/>
            <a:r>
              <a:rPr lang="en-IN" dirty="0"/>
              <a:t>192.168.7.2</a:t>
            </a:r>
          </a:p>
          <a:p>
            <a:r>
              <a:rPr lang="en-IN" dirty="0"/>
              <a:t>But what if you have not yet flashed it?</a:t>
            </a:r>
          </a:p>
          <a:p>
            <a:pPr lvl="1"/>
            <a:r>
              <a:rPr lang="en-IN" dirty="0"/>
              <a:t>Download image: </a:t>
            </a:r>
            <a:r>
              <a:rPr lang="en-IN" dirty="0">
                <a:hlinkClick r:id="rId2"/>
              </a:rPr>
              <a:t>https://beagleboard.org/latest-images</a:t>
            </a:r>
            <a:endParaRPr lang="en-IN" dirty="0"/>
          </a:p>
          <a:p>
            <a:pPr lvl="1"/>
            <a:r>
              <a:rPr lang="en-IN" dirty="0"/>
              <a:t>Download etcher: </a:t>
            </a:r>
            <a:r>
              <a:rPr lang="en-IN" dirty="0">
                <a:hlinkClick r:id="rId3"/>
              </a:rPr>
              <a:t>https://www.balena.io/etcher/</a:t>
            </a:r>
            <a:endParaRPr lang="en-IN" dirty="0"/>
          </a:p>
          <a:p>
            <a:pPr lvl="1"/>
            <a:r>
              <a:rPr lang="en-IN" dirty="0"/>
              <a:t>Burn image onto MicroSD card</a:t>
            </a:r>
          </a:p>
          <a:p>
            <a:pPr lvl="1"/>
            <a:r>
              <a:rPr lang="en-IN" dirty="0"/>
              <a:t>Insert card, hold down USER/BOOT and power it up</a:t>
            </a:r>
          </a:p>
          <a:p>
            <a:pPr lvl="1"/>
            <a:r>
              <a:rPr lang="en-IN" dirty="0"/>
              <a:t>Open the </a:t>
            </a:r>
            <a:r>
              <a:rPr lang="en-IN" dirty="0" err="1"/>
              <a:t>linux</a:t>
            </a:r>
            <a:r>
              <a:rPr lang="en-IN" dirty="0"/>
              <a:t> partition, /boot/uEnv.txt and uncomment flasher line, and reboot.</a:t>
            </a:r>
          </a:p>
          <a:p>
            <a:pPr lvl="1"/>
            <a:r>
              <a:rPr lang="en-IN" dirty="0"/>
              <a:t>Wait impatiently, tapping your foot.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44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1B63-C893-400D-B799-E991E635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Connecting to WPA2-PSK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1CBE-E0C0-4F3F-AB9B-00B5343B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Utility: </a:t>
            </a:r>
            <a:r>
              <a:rPr lang="en-IN" dirty="0" err="1"/>
              <a:t>connman</a:t>
            </a:r>
            <a:endParaRPr lang="en-IN" dirty="0"/>
          </a:p>
          <a:p>
            <a:pPr lvl="1"/>
            <a:r>
              <a:rPr lang="en-IN" dirty="0"/>
              <a:t>&gt; enable </a:t>
            </a:r>
            <a:r>
              <a:rPr lang="en-IN" dirty="0" err="1"/>
              <a:t>wifi</a:t>
            </a:r>
            <a:endParaRPr lang="en-IN" dirty="0"/>
          </a:p>
          <a:p>
            <a:pPr lvl="1"/>
            <a:r>
              <a:rPr lang="en-IN" dirty="0"/>
              <a:t>&gt; scan </a:t>
            </a:r>
            <a:r>
              <a:rPr lang="en-IN" dirty="0" err="1"/>
              <a:t>wifi</a:t>
            </a:r>
            <a:endParaRPr lang="en-IN" dirty="0"/>
          </a:p>
          <a:p>
            <a:pPr lvl="1"/>
            <a:r>
              <a:rPr lang="en-IN" dirty="0"/>
              <a:t>&gt; services</a:t>
            </a:r>
          </a:p>
          <a:p>
            <a:pPr lvl="1"/>
            <a:r>
              <a:rPr lang="en-IN" dirty="0"/>
              <a:t>&gt; agent on</a:t>
            </a:r>
          </a:p>
          <a:p>
            <a:pPr lvl="1"/>
            <a:r>
              <a:rPr lang="en-IN" dirty="0"/>
              <a:t>&gt; connect “service”</a:t>
            </a:r>
          </a:p>
          <a:p>
            <a:r>
              <a:rPr lang="en-IN" dirty="0"/>
              <a:t>Run:</a:t>
            </a:r>
          </a:p>
          <a:p>
            <a:pPr lvl="1"/>
            <a:r>
              <a:rPr lang="en-IN" dirty="0"/>
              <a:t>$ ifconfig:</a:t>
            </a:r>
          </a:p>
          <a:p>
            <a:pPr lvl="2"/>
            <a:r>
              <a:rPr lang="en-IN" dirty="0"/>
              <a:t>To see IP Address assigned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6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0BCF-86AE-4865-B983-8910B175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Connecting to `</a:t>
            </a:r>
            <a:r>
              <a:rPr lang="en-IN" dirty="0" err="1"/>
              <a:t>eduroam</a:t>
            </a:r>
            <a:r>
              <a:rPr lang="en-IN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35C8-4D56-43B4-82C5-6A7EF232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Open: /var/lib/</a:t>
            </a:r>
            <a:r>
              <a:rPr lang="en-IN" dirty="0" err="1"/>
              <a:t>connman</a:t>
            </a:r>
            <a:r>
              <a:rPr lang="en-IN" dirty="0"/>
              <a:t>/</a:t>
            </a:r>
            <a:r>
              <a:rPr lang="en-IN" dirty="0" err="1"/>
              <a:t>eduroam.config</a:t>
            </a:r>
            <a:endParaRPr lang="en-IN" dirty="0"/>
          </a:p>
          <a:p>
            <a:r>
              <a:rPr lang="en-IN" dirty="0"/>
              <a:t>Add:</a:t>
            </a:r>
          </a:p>
          <a:p>
            <a:pPr marL="457200" lvl="1" indent="0">
              <a:buNone/>
            </a:pPr>
            <a:r>
              <a:rPr lang="en-IN" dirty="0"/>
              <a:t>[global]</a:t>
            </a:r>
          </a:p>
          <a:p>
            <a:pPr marL="457200" lvl="1" indent="0">
              <a:buNone/>
            </a:pPr>
            <a:r>
              <a:rPr lang="en-IN" dirty="0"/>
              <a:t>Name=</a:t>
            </a:r>
            <a:r>
              <a:rPr lang="en-IN" dirty="0" err="1"/>
              <a:t>eduroam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Description=configuration for </a:t>
            </a:r>
            <a:r>
              <a:rPr lang="en-IN" dirty="0" err="1"/>
              <a:t>eduroam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[</a:t>
            </a:r>
            <a:r>
              <a:rPr lang="en-IN" dirty="0" err="1"/>
              <a:t>service_eduroam</a:t>
            </a:r>
            <a:r>
              <a:rPr lang="en-IN" dirty="0"/>
              <a:t>]</a:t>
            </a:r>
          </a:p>
          <a:p>
            <a:pPr marL="457200" lvl="1" indent="0">
              <a:buNone/>
            </a:pPr>
            <a:r>
              <a:rPr lang="en-IN" dirty="0"/>
              <a:t>Type=</a:t>
            </a:r>
            <a:r>
              <a:rPr lang="en-IN" dirty="0" err="1"/>
              <a:t>wifi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Name=</a:t>
            </a:r>
            <a:r>
              <a:rPr lang="en-IN" dirty="0" err="1"/>
              <a:t>eduroam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EAP=</a:t>
            </a:r>
            <a:r>
              <a:rPr lang="en-IN" dirty="0" err="1"/>
              <a:t>peap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Phase2=MSCHAPV2</a:t>
            </a:r>
          </a:p>
          <a:p>
            <a:pPr marL="457200" lvl="1" indent="0">
              <a:buNone/>
            </a:pPr>
            <a:r>
              <a:rPr lang="en-IN" dirty="0" err="1"/>
              <a:t>CACertFile</a:t>
            </a:r>
            <a:r>
              <a:rPr lang="en-IN" dirty="0"/>
              <a:t>=/etc/</a:t>
            </a:r>
            <a:r>
              <a:rPr lang="en-IN" dirty="0" err="1"/>
              <a:t>ssl</a:t>
            </a:r>
            <a:r>
              <a:rPr lang="en-IN" dirty="0"/>
              <a:t>/certs/</a:t>
            </a:r>
            <a:r>
              <a:rPr lang="en-IN" dirty="0" err="1"/>
              <a:t>AddTrust_External_Root.pem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Identity=username@ucla.edu</a:t>
            </a:r>
          </a:p>
          <a:p>
            <a:pPr marL="457200" lvl="1" indent="0">
              <a:buNone/>
            </a:pPr>
            <a:r>
              <a:rPr lang="en-IN" dirty="0"/>
              <a:t>Passphrase=**********</a:t>
            </a:r>
          </a:p>
          <a:p>
            <a:r>
              <a:rPr lang="en-IN" dirty="0"/>
              <a:t>Restart: </a:t>
            </a:r>
            <a:r>
              <a:rPr lang="en-IN" dirty="0" err="1"/>
              <a:t>wpa_supplicant</a:t>
            </a:r>
            <a:r>
              <a:rPr lang="en-IN" dirty="0"/>
              <a:t>, </a:t>
            </a:r>
            <a:r>
              <a:rPr lang="en-IN" dirty="0" err="1"/>
              <a:t>connman.service</a:t>
            </a:r>
            <a:endParaRPr lang="en-IN" dirty="0"/>
          </a:p>
          <a:p>
            <a:r>
              <a:rPr lang="en-IN" dirty="0"/>
              <a:t>Connect!</a:t>
            </a:r>
          </a:p>
        </p:txBody>
      </p:sp>
    </p:spTree>
    <p:extLst>
      <p:ext uri="{BB962C8B-B14F-4D97-AF65-F5344CB8AC3E}">
        <p14:creationId xmlns:p14="http://schemas.microsoft.com/office/powerpoint/2010/main" val="227424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1E19-0F90-4887-B4C7-D12E0F98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hostname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1B58-4707-419A-8D3A-989F1CC7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 Use the hostname command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hostname `</a:t>
            </a:r>
            <a:r>
              <a:rPr lang="en-IN" dirty="0" err="1"/>
              <a:t>host_name</a:t>
            </a:r>
            <a:r>
              <a:rPr lang="en-IN" dirty="0"/>
              <a:t>`</a:t>
            </a:r>
          </a:p>
          <a:p>
            <a:r>
              <a:rPr lang="en-IN" dirty="0"/>
              <a:t>Step 2: Edit the /etc/hostname file</a:t>
            </a:r>
          </a:p>
          <a:p>
            <a:pPr marL="457200" lvl="1" indent="0">
              <a:buNone/>
            </a:pPr>
            <a:r>
              <a:rPr lang="en-IN" dirty="0" err="1"/>
              <a:t>sudo</a:t>
            </a:r>
            <a:r>
              <a:rPr lang="en-IN" dirty="0"/>
              <a:t> cat &gt; /etc/hostname</a:t>
            </a:r>
          </a:p>
          <a:p>
            <a:pPr marL="457200" lvl="1" indent="0">
              <a:buNone/>
            </a:pPr>
            <a:r>
              <a:rPr lang="en-IN" dirty="0"/>
              <a:t>`</a:t>
            </a:r>
            <a:r>
              <a:rPr lang="en-IN" dirty="0" err="1"/>
              <a:t>host_name</a:t>
            </a:r>
            <a:r>
              <a:rPr lang="en-IN" dirty="0"/>
              <a:t>`</a:t>
            </a:r>
          </a:p>
          <a:p>
            <a:pPr marL="457200" lvl="1" indent="0">
              <a:buNone/>
            </a:pPr>
            <a:r>
              <a:rPr lang="en-IN" dirty="0"/>
              <a:t>^D</a:t>
            </a:r>
          </a:p>
          <a:p>
            <a:r>
              <a:rPr lang="en-IN" dirty="0"/>
              <a:t>Step 3: Associate loopback with hostname in /etc/hosts</a:t>
            </a:r>
          </a:p>
          <a:p>
            <a:pPr lvl="1"/>
            <a:r>
              <a:rPr lang="en-IN" dirty="0"/>
              <a:t>Hint: Use </a:t>
            </a:r>
            <a:r>
              <a:rPr lang="en-IN" dirty="0" err="1"/>
              <a:t>sudo</a:t>
            </a:r>
            <a:r>
              <a:rPr lang="en-IN" dirty="0"/>
              <a:t> vim /etc/hosts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15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F8E-25B7-48FD-B8E6-6E23AE72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4521-3330-44C4-81E2-B3A05A57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git via apt-get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apt-get install git</a:t>
            </a:r>
          </a:p>
          <a:p>
            <a:r>
              <a:rPr lang="en-IN" dirty="0"/>
              <a:t>Use </a:t>
            </a:r>
            <a:r>
              <a:rPr lang="en-IN" dirty="0" err="1"/>
              <a:t>scp</a:t>
            </a:r>
            <a:r>
              <a:rPr lang="en-IN" dirty="0"/>
              <a:t>/sftp to copy a source file into the </a:t>
            </a:r>
            <a:r>
              <a:rPr lang="en-IN" dirty="0" err="1"/>
              <a:t>beaglebone</a:t>
            </a:r>
            <a:endParaRPr lang="en-IN" dirty="0"/>
          </a:p>
          <a:p>
            <a:r>
              <a:rPr lang="en-IN" dirty="0"/>
              <a:t>Connect to the </a:t>
            </a:r>
            <a:r>
              <a:rPr lang="en-IN" dirty="0" err="1"/>
              <a:t>beaglebone</a:t>
            </a:r>
            <a:r>
              <a:rPr lang="en-IN" dirty="0"/>
              <a:t> over SSH and build and run the source file.</a:t>
            </a:r>
          </a:p>
          <a:p>
            <a:r>
              <a:rPr lang="en-IN" dirty="0"/>
              <a:t>Take screenshots and selfies!</a:t>
            </a:r>
          </a:p>
        </p:txBody>
      </p:sp>
    </p:spTree>
    <p:extLst>
      <p:ext uri="{BB962C8B-B14F-4D97-AF65-F5344CB8AC3E}">
        <p14:creationId xmlns:p14="http://schemas.microsoft.com/office/powerpoint/2010/main" val="3272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69D8-5F10-4F91-B753-AA379828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4B: Sensors!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0760-B42F-4261-90A7-270DDE43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Use: MRAA library functions </a:t>
            </a:r>
            <a:r>
              <a:rPr lang="en-IN" dirty="0">
                <a:solidFill>
                  <a:srgbClr val="FF0000"/>
                </a:solidFill>
              </a:rPr>
              <a:t>(NOT Grove Library functions)</a:t>
            </a:r>
          </a:p>
          <a:p>
            <a:r>
              <a:rPr lang="en-IN" dirty="0"/>
              <a:t>Attach the Grove Base Shield on top.</a:t>
            </a:r>
          </a:p>
          <a:p>
            <a:r>
              <a:rPr lang="en-IN" dirty="0"/>
              <a:t>Attach:</a:t>
            </a:r>
          </a:p>
          <a:p>
            <a:pPr lvl="1"/>
            <a:r>
              <a:rPr lang="en-IN" dirty="0"/>
              <a:t>Grove Button to GPIO_50 					(MRAA pin #60)</a:t>
            </a:r>
          </a:p>
          <a:p>
            <a:pPr lvl="1"/>
            <a:r>
              <a:rPr lang="en-IN" dirty="0"/>
              <a:t>Grove Temperature Sensor to Analog A0/A1 connector 	(MRAA pin    #1)</a:t>
            </a:r>
          </a:p>
          <a:p>
            <a:r>
              <a:rPr lang="en-IN" dirty="0"/>
              <a:t>Sample temperature from the sensor</a:t>
            </a:r>
          </a:p>
          <a:p>
            <a:r>
              <a:rPr lang="en-IN" dirty="0"/>
              <a:t>Create a single line report per sample and write to STDOUT</a:t>
            </a:r>
          </a:p>
          <a:p>
            <a:r>
              <a:rPr lang="en-IN" dirty="0">
                <a:solidFill>
                  <a:srgbClr val="FF0000"/>
                </a:solidFill>
              </a:rPr>
              <a:t>AIO functions</a:t>
            </a:r>
          </a:p>
          <a:p>
            <a:r>
              <a:rPr lang="en-IN" dirty="0">
                <a:solidFill>
                  <a:srgbClr val="FF0000"/>
                </a:solidFill>
              </a:rPr>
              <a:t>GPIO functions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712F-860F-434D-BDBC-0EDEB0D4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0B82-4B67-46DD-B2A1-AB700E37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Include:</a:t>
            </a:r>
          </a:p>
          <a:p>
            <a:pPr lvl="1"/>
            <a:r>
              <a:rPr lang="en-IN" dirty="0" err="1"/>
              <a:t>poll.h</a:t>
            </a:r>
            <a:endParaRPr lang="en-IN" dirty="0"/>
          </a:p>
          <a:p>
            <a:r>
              <a:rPr lang="en-IN" dirty="0"/>
              <a:t>Function call:</a:t>
            </a:r>
          </a:p>
          <a:p>
            <a:r>
              <a:rPr lang="en-US" dirty="0"/>
              <a:t>int poll(struct </a:t>
            </a:r>
            <a:r>
              <a:rPr lang="en-US" dirty="0" err="1"/>
              <a:t>pollfd</a:t>
            </a:r>
            <a:r>
              <a:rPr lang="en-US" dirty="0"/>
              <a:t> *</a:t>
            </a:r>
            <a:r>
              <a:rPr lang="en-US" dirty="0" err="1"/>
              <a:t>fds</a:t>
            </a:r>
            <a:r>
              <a:rPr lang="en-US" dirty="0"/>
              <a:t>, </a:t>
            </a:r>
            <a:r>
              <a:rPr lang="en-US" dirty="0" err="1"/>
              <a:t>nfds_t</a:t>
            </a:r>
            <a:r>
              <a:rPr lang="en-US" dirty="0"/>
              <a:t> </a:t>
            </a:r>
            <a:r>
              <a:rPr lang="en-US" dirty="0" err="1"/>
              <a:t>nfds</a:t>
            </a:r>
            <a:r>
              <a:rPr lang="en-US" dirty="0"/>
              <a:t>, int timeout);</a:t>
            </a:r>
          </a:p>
          <a:p>
            <a:r>
              <a:rPr lang="en-US" dirty="0"/>
              <a:t>Used to: wait for a set of file descriptors to become ready for IO</a:t>
            </a:r>
          </a:p>
          <a:p>
            <a:r>
              <a:rPr lang="en-US" dirty="0"/>
              <a:t>struct </a:t>
            </a:r>
            <a:r>
              <a:rPr lang="en-US" dirty="0" err="1"/>
              <a:t>pollfd</a:t>
            </a:r>
            <a:r>
              <a:rPr lang="en-US" dirty="0"/>
              <a:t> {int </a:t>
            </a:r>
            <a:r>
              <a:rPr lang="en-US" dirty="0" err="1"/>
              <a:t>fd</a:t>
            </a:r>
            <a:r>
              <a:rPr lang="en-US" dirty="0"/>
              <a:t>; short events; short </a:t>
            </a:r>
            <a:r>
              <a:rPr lang="en-US" dirty="0" err="1"/>
              <a:t>revents</a:t>
            </a:r>
            <a:r>
              <a:rPr lang="en-US" dirty="0"/>
              <a:t>; }</a:t>
            </a:r>
          </a:p>
          <a:p>
            <a:r>
              <a:rPr lang="en-US" dirty="0"/>
              <a:t>Events:</a:t>
            </a:r>
          </a:p>
          <a:p>
            <a:pPr lvl="1"/>
            <a:r>
              <a:rPr lang="en-US" dirty="0"/>
              <a:t>POLLIN</a:t>
            </a:r>
          </a:p>
          <a:p>
            <a:pPr lvl="1"/>
            <a:r>
              <a:rPr lang="en-US" dirty="0"/>
              <a:t>POLLOUT</a:t>
            </a:r>
          </a:p>
          <a:p>
            <a:pPr lvl="1"/>
            <a:r>
              <a:rPr lang="en-US" dirty="0"/>
              <a:t>POLLERR</a:t>
            </a:r>
          </a:p>
          <a:p>
            <a:pPr lvl="1"/>
            <a:r>
              <a:rPr lang="en-US" dirty="0"/>
              <a:t>POLLHUP</a:t>
            </a:r>
          </a:p>
          <a:p>
            <a:r>
              <a:rPr lang="en-US" dirty="0"/>
              <a:t>Useful to poll input from STDIN while not blocking</a:t>
            </a:r>
          </a:p>
        </p:txBody>
      </p:sp>
    </p:spTree>
    <p:extLst>
      <p:ext uri="{BB962C8B-B14F-4D97-AF65-F5344CB8AC3E}">
        <p14:creationId xmlns:p14="http://schemas.microsoft.com/office/powerpoint/2010/main" val="40872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1506</Words>
  <Application>Microsoft Office PowerPoint</Application>
  <PresentationFormat>Widescreen</PresentationFormat>
  <Paragraphs>206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Miriam Fixed</vt:lpstr>
      <vt:lpstr>Office Theme</vt:lpstr>
      <vt:lpstr>CS111: Operating Systems Principles</vt:lpstr>
      <vt:lpstr>Lab 4: BeagleBones, Sensors and Security!</vt:lpstr>
      <vt:lpstr>Lab 4A: Setting up your BeagleBone</vt:lpstr>
      <vt:lpstr>Connecting to WPA2-PSK Networks</vt:lpstr>
      <vt:lpstr>Connecting to `eduroam`</vt:lpstr>
      <vt:lpstr>Change hostname</vt:lpstr>
      <vt:lpstr>Other things to do</vt:lpstr>
      <vt:lpstr>Lab 4B: Sensors!</vt:lpstr>
      <vt:lpstr>poll (2)</vt:lpstr>
      <vt:lpstr>fcntl </vt:lpstr>
      <vt:lpstr>Quick Intro to MRAA</vt:lpstr>
      <vt:lpstr>AIO functionality with MRAA</vt:lpstr>
      <vt:lpstr>GPIO Functionality with MRAA</vt:lpstr>
      <vt:lpstr>Temperature Reading Algorithm</vt:lpstr>
      <vt:lpstr>Lab 4C: Security</vt:lpstr>
      <vt:lpstr>Logging without encryption – Introduction to Socket Programming</vt:lpstr>
      <vt:lpstr>gethostbyname</vt:lpstr>
      <vt:lpstr>socket API</vt:lpstr>
      <vt:lpstr>Logging over SSL</vt:lpstr>
      <vt:lpstr>Procedure for Logging over SSL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CS111: Operating Systems Principles</dc:title>
  <dc:creator>Vishwas Suryanarayanan</dc:creator>
  <cp:lastModifiedBy>Vishwas Suryanarayanan</cp:lastModifiedBy>
  <cp:revision>85</cp:revision>
  <dcterms:created xsi:type="dcterms:W3CDTF">2019-02-01T21:02:24Z</dcterms:created>
  <dcterms:modified xsi:type="dcterms:W3CDTF">2019-03-10T01:17:39Z</dcterms:modified>
</cp:coreProperties>
</file>