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3" r:id="rId6"/>
    <p:sldId id="258" r:id="rId7"/>
    <p:sldId id="262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55"/>
    <p:restoredTop sz="94679"/>
  </p:normalViewPr>
  <p:slideViewPr>
    <p:cSldViewPr snapToGrid="0" snapToObjects="1">
      <p:cViewPr varScale="1">
        <p:scale>
          <a:sx n="111" d="100"/>
          <a:sy n="111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7C1D3-85F3-B74D-B638-77D8BEE24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965837"/>
          </a:xfrm>
        </p:spPr>
        <p:txBody>
          <a:bodyPr>
            <a:normAutofit/>
          </a:bodyPr>
          <a:lstStyle/>
          <a:p>
            <a:r>
              <a:rPr lang="en-US" dirty="0"/>
              <a:t>CS 118 Project 2: </a:t>
            </a:r>
            <a:br>
              <a:rPr lang="en-US" dirty="0"/>
            </a:br>
            <a:r>
              <a:rPr lang="en-US" dirty="0"/>
              <a:t>Simple window-based reliable data transfer</a:t>
            </a:r>
            <a:br>
              <a:rPr lang="en-US" dirty="0"/>
            </a:br>
            <a:r>
              <a:rPr lang="en-US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A7C7AD-9BA7-1945-9342-CD63034B5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3317247"/>
            <a:ext cx="10993546" cy="590321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Keyu</a:t>
            </a:r>
            <a:r>
              <a:rPr lang="en-US" dirty="0">
                <a:solidFill>
                  <a:schemeClr val="bg1"/>
                </a:solidFill>
              </a:rPr>
              <a:t> Ji</a:t>
            </a:r>
          </a:p>
          <a:p>
            <a:r>
              <a:rPr lang="en-US" dirty="0">
                <a:solidFill>
                  <a:schemeClr val="bg1"/>
                </a:solidFill>
              </a:rPr>
              <a:t>Hermmy wang</a:t>
            </a:r>
          </a:p>
        </p:txBody>
      </p:sp>
    </p:spTree>
    <p:extLst>
      <p:ext uri="{BB962C8B-B14F-4D97-AF65-F5344CB8AC3E}">
        <p14:creationId xmlns:p14="http://schemas.microsoft.com/office/powerpoint/2010/main" val="3365316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45F35-3A12-0543-811F-2431E34B1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3658F-C155-1F43-979B-01A5918DA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Goal:</a:t>
            </a:r>
          </a:p>
          <a:p>
            <a:pPr lvl="1"/>
            <a:r>
              <a:rPr lang="en-US" sz="2400" dirty="0"/>
              <a:t>Implement a connection protocol with the features of TCP based on a UDP connection.</a:t>
            </a:r>
          </a:p>
          <a:p>
            <a:pPr lvl="1"/>
            <a:r>
              <a:rPr lang="en-US" sz="2400" dirty="0"/>
              <a:t>Design window-based protocol, TCP header, congestion control, timer, retransmission (handling packet loss), three-way handshake</a:t>
            </a:r>
          </a:p>
          <a:p>
            <a:r>
              <a:rPr lang="en-US" sz="2800" dirty="0"/>
              <a:t>Language:</a:t>
            </a:r>
          </a:p>
          <a:p>
            <a:pPr lvl="1"/>
            <a:r>
              <a:rPr lang="en-US" sz="2400" dirty="0"/>
              <a:t>C++ (client application)</a:t>
            </a:r>
          </a:p>
          <a:p>
            <a:pPr lvl="1"/>
            <a:r>
              <a:rPr lang="en-US" sz="2400" dirty="0"/>
              <a:t>C(server application).</a:t>
            </a:r>
          </a:p>
        </p:txBody>
      </p:sp>
    </p:spTree>
    <p:extLst>
      <p:ext uri="{BB962C8B-B14F-4D97-AF65-F5344CB8AC3E}">
        <p14:creationId xmlns:p14="http://schemas.microsoft.com/office/powerpoint/2010/main" val="386794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13BDF-3BCE-C347-A11E-D063DB066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8D814-D8FD-7A40-8B74-432F4F03E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35244"/>
          </a:xfrm>
        </p:spPr>
        <p:txBody>
          <a:bodyPr>
            <a:normAutofit fontScale="85000" lnSpcReduction="10000"/>
          </a:bodyPr>
          <a:lstStyle/>
          <a:p>
            <a:r>
              <a:rPr lang="en-US" sz="3200" dirty="0"/>
              <a:t>Let client to handle three-way handshake, congestion control, retransmission, and delivering file within a window size</a:t>
            </a:r>
          </a:p>
          <a:p>
            <a:r>
              <a:rPr lang="en-US" sz="3200" dirty="0"/>
              <a:t>Window-based protocol</a:t>
            </a:r>
          </a:p>
          <a:p>
            <a:pPr lvl="1"/>
            <a:r>
              <a:rPr lang="en-US" sz="2800" dirty="0"/>
              <a:t>Keep sending data until the number of bytes we sent exceed the window size</a:t>
            </a:r>
          </a:p>
          <a:p>
            <a:pPr lvl="1"/>
            <a:r>
              <a:rPr lang="en-US" sz="2800" dirty="0"/>
              <a:t>Use a C++ structure Queue to store the ACKs so that we can keep track of the ACKs we still need to send</a:t>
            </a:r>
          </a:p>
          <a:p>
            <a:pPr lvl="1"/>
            <a:r>
              <a:rPr lang="en-US" sz="2800" dirty="0"/>
              <a:t>Use a C++ structure List to store the data segments we want to send</a:t>
            </a:r>
          </a:p>
          <a:p>
            <a:pPr lvl="1"/>
            <a:r>
              <a:rPr lang="en-US" sz="2800" dirty="0"/>
              <a:t>Take care of overflowing sequence number</a:t>
            </a:r>
          </a:p>
          <a:p>
            <a:pPr lvl="1"/>
            <a:r>
              <a:rPr lang="en-US" sz="2800" dirty="0"/>
              <a:t>Perform congestion control upon server response</a:t>
            </a:r>
          </a:p>
        </p:txBody>
      </p:sp>
    </p:spTree>
    <p:extLst>
      <p:ext uri="{BB962C8B-B14F-4D97-AF65-F5344CB8AC3E}">
        <p14:creationId xmlns:p14="http://schemas.microsoft.com/office/powerpoint/2010/main" val="360381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9F0E5-892F-B64F-B855-BBFCB3550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88A68-7495-5745-B5C7-386B9BDAD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5260"/>
            <a:ext cx="11029615" cy="4398419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Header format</a:t>
            </a:r>
          </a:p>
          <a:p>
            <a:pPr lvl="1"/>
            <a:r>
              <a:rPr lang="en-US" sz="2000" dirty="0"/>
              <a:t>Construct a data structure called “</a:t>
            </a:r>
            <a:r>
              <a:rPr lang="en-US" sz="2000" dirty="0" err="1"/>
              <a:t>header_proto</a:t>
            </a:r>
            <a:r>
              <a:rPr lang="en-US" sz="2000" dirty="0"/>
              <a:t>” that defines the prototype of a header</a:t>
            </a:r>
          </a:p>
          <a:p>
            <a:pPr lvl="1"/>
            <a:r>
              <a:rPr lang="en-US" sz="2000" dirty="0"/>
              <a:t>Contain sequence number, ACK number, ACK flag, SYN flag, FIN flag, payload size, and paddings to fill the 12-byte space</a:t>
            </a:r>
          </a:p>
          <a:p>
            <a:pPr marL="936000" lvl="3" indent="0">
              <a:lnSpc>
                <a:spcPts val="1000"/>
              </a:lnSpc>
              <a:buNone/>
            </a:pPr>
            <a:r>
              <a:rPr lang="en-US" sz="1600" dirty="0"/>
              <a:t>typedef struct </a:t>
            </a:r>
            <a:r>
              <a:rPr lang="en-US" sz="1600" dirty="0" err="1"/>
              <a:t>header_proto</a:t>
            </a:r>
            <a:r>
              <a:rPr lang="en-US" sz="1600" dirty="0"/>
              <a:t>{</a:t>
            </a:r>
          </a:p>
          <a:p>
            <a:pPr marL="936000" lvl="3" indent="0">
              <a:lnSpc>
                <a:spcPts val="1000"/>
              </a:lnSpc>
              <a:buNone/>
            </a:pPr>
            <a:r>
              <a:rPr lang="en-US" sz="1600" dirty="0"/>
              <a:t>    short seq, </a:t>
            </a:r>
            <a:r>
              <a:rPr lang="en-US" sz="1600" dirty="0" err="1"/>
              <a:t>ackn</a:t>
            </a:r>
            <a:r>
              <a:rPr lang="en-US" sz="1600" dirty="0"/>
              <a:t>;</a:t>
            </a:r>
          </a:p>
          <a:p>
            <a:pPr marL="936000" lvl="3" indent="0">
              <a:lnSpc>
                <a:spcPts val="1000"/>
              </a:lnSpc>
              <a:buNone/>
            </a:pPr>
            <a:r>
              <a:rPr lang="en-US" sz="1600" dirty="0"/>
              <a:t>    char </a:t>
            </a:r>
            <a:r>
              <a:rPr lang="en-US" sz="1600" dirty="0" err="1"/>
              <a:t>ackf</a:t>
            </a:r>
            <a:r>
              <a:rPr lang="en-US" sz="1600" dirty="0"/>
              <a:t>, syn, fin;</a:t>
            </a:r>
          </a:p>
          <a:p>
            <a:pPr marL="936000" lvl="3" indent="0">
              <a:lnSpc>
                <a:spcPts val="1000"/>
              </a:lnSpc>
              <a:buNone/>
            </a:pPr>
            <a:r>
              <a:rPr lang="en-US" sz="1600" dirty="0"/>
              <a:t>    short size;</a:t>
            </a:r>
          </a:p>
          <a:p>
            <a:pPr marL="936000" lvl="3" indent="0">
              <a:lnSpc>
                <a:spcPts val="1000"/>
              </a:lnSpc>
              <a:buNone/>
            </a:pPr>
            <a:r>
              <a:rPr lang="en-US" sz="1600" dirty="0"/>
              <a:t>    short padding;</a:t>
            </a:r>
          </a:p>
          <a:p>
            <a:pPr marL="936000" lvl="3" indent="0">
              <a:lnSpc>
                <a:spcPts val="1000"/>
              </a:lnSpc>
              <a:buNone/>
            </a:pPr>
            <a:r>
              <a:rPr lang="en-US" sz="1600" dirty="0"/>
              <a:t>} </a:t>
            </a:r>
            <a:r>
              <a:rPr lang="en-US" sz="1600" dirty="0" err="1"/>
              <a:t>header_proto</a:t>
            </a:r>
            <a:r>
              <a:rPr lang="en-US" sz="1600" dirty="0"/>
              <a:t>;</a:t>
            </a:r>
          </a:p>
          <a:p>
            <a:r>
              <a:rPr lang="en-US" sz="2400" dirty="0"/>
              <a:t>Congestion control</a:t>
            </a:r>
          </a:p>
          <a:p>
            <a:pPr lvl="1"/>
            <a:r>
              <a:rPr lang="en-US" sz="2200" dirty="0"/>
              <a:t>Follow the spec requirement</a:t>
            </a:r>
          </a:p>
          <a:p>
            <a:pPr lvl="1"/>
            <a:r>
              <a:rPr lang="en-US" sz="2200" dirty="0"/>
              <a:t>Determine whether to change congestion control algorithm upon hearing server response</a:t>
            </a:r>
          </a:p>
        </p:txBody>
      </p:sp>
    </p:spTree>
    <p:extLst>
      <p:ext uri="{BB962C8B-B14F-4D97-AF65-F5344CB8AC3E}">
        <p14:creationId xmlns:p14="http://schemas.microsoft.com/office/powerpoint/2010/main" val="191663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55712-EB88-AE43-9846-68FBEDBB8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906D9-83D4-4448-A53A-294806825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Timeout</a:t>
            </a:r>
          </a:p>
          <a:p>
            <a:pPr lvl="1"/>
            <a:r>
              <a:rPr lang="en-US" sz="2000" dirty="0"/>
              <a:t>Call the function: </a:t>
            </a:r>
            <a:r>
              <a:rPr lang="en-US" sz="2000" dirty="0" err="1"/>
              <a:t>gettimeofday</a:t>
            </a:r>
            <a:r>
              <a:rPr lang="en-US" sz="2000" dirty="0"/>
              <a:t>(&amp;</a:t>
            </a:r>
            <a:r>
              <a:rPr lang="en-US" sz="2000" dirty="0" err="1"/>
              <a:t>curr_time</a:t>
            </a:r>
            <a:r>
              <a:rPr lang="en-US" sz="2000" dirty="0"/>
              <a:t>, NULL) to get the current time and perform subtraction to calculate the difference between start time and end time</a:t>
            </a:r>
          </a:p>
          <a:p>
            <a:pPr lvl="1"/>
            <a:r>
              <a:rPr lang="en-US" sz="2000" dirty="0" err="1"/>
              <a:t>recvfrom</a:t>
            </a:r>
            <a:r>
              <a:rPr lang="en-US" sz="2000" dirty="0"/>
              <a:t>(</a:t>
            </a:r>
            <a:r>
              <a:rPr lang="en-US" sz="2000" dirty="0" err="1"/>
              <a:t>sockfd</a:t>
            </a:r>
            <a:r>
              <a:rPr lang="en-US" sz="2000" dirty="0"/>
              <a:t>, </a:t>
            </a:r>
            <a:r>
              <a:rPr lang="en-US" sz="2000" dirty="0" err="1"/>
              <a:t>hdin</a:t>
            </a:r>
            <a:r>
              <a:rPr lang="en-US" sz="2000" dirty="0"/>
              <a:t>, HDSIZE, MSG_DONTWAIT, (struct </a:t>
            </a:r>
            <a:r>
              <a:rPr lang="en-US" sz="2000" dirty="0" err="1"/>
              <a:t>sockaddr</a:t>
            </a:r>
            <a:r>
              <a:rPr lang="en-US" sz="2000" dirty="0"/>
              <a:t>*) &amp;</a:t>
            </a:r>
            <a:r>
              <a:rPr lang="en-US" sz="2000" dirty="0" err="1"/>
              <a:t>serv_addr</a:t>
            </a:r>
            <a:r>
              <a:rPr lang="en-US" sz="2000" dirty="0"/>
              <a:t>, &amp;</a:t>
            </a:r>
            <a:r>
              <a:rPr lang="en-US" sz="2000" dirty="0" err="1"/>
              <a:t>len</a:t>
            </a:r>
            <a:r>
              <a:rPr lang="en-US" sz="2000" dirty="0"/>
              <a:t>) inside an infinite loop to check time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705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FA82F-EBE2-2C4F-9676-88435600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What we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1BB0D-C0D5-2545-A11C-6254BD279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02416"/>
            <a:ext cx="11029615" cy="3678303"/>
          </a:xfrm>
        </p:spPr>
        <p:txBody>
          <a:bodyPr>
            <a:noAutofit/>
          </a:bodyPr>
          <a:lstStyle/>
          <a:p>
            <a:pPr lvl="1">
              <a:buFont typeface="Wingdings" pitchFamily="2" charset="2"/>
              <a:buChar char="§"/>
            </a:pPr>
            <a:r>
              <a:rPr lang="en-US" sz="2400" dirty="0"/>
              <a:t>Establishing socket connection of server/client in C++/C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Understanding how window-based protocol works</a:t>
            </a:r>
          </a:p>
          <a:p>
            <a:pPr lvl="2">
              <a:buFont typeface="Wingdings" pitchFamily="2" charset="2"/>
              <a:buChar char="§"/>
            </a:pPr>
            <a:r>
              <a:rPr lang="en-US" sz="2000" dirty="0"/>
              <a:t>Via help from queues and lists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Understanding how congestion control works </a:t>
            </a:r>
          </a:p>
          <a:p>
            <a:pPr lvl="2">
              <a:buFont typeface="Wingdings" pitchFamily="2" charset="2"/>
              <a:buChar char="§"/>
            </a:pPr>
            <a:r>
              <a:rPr lang="en-US" sz="2000" dirty="0"/>
              <a:t>how the window size change throughout a transmission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Retransmission/timeout mechanism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Purpose of the three-way handshake and larger header for TCP connection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...</a:t>
            </a:r>
          </a:p>
          <a:p>
            <a:pPr lvl="1">
              <a:buFont typeface="Wingdings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695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783F0-B44C-4700-A8B8-B075EF65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also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07E30-DB4C-440F-8F93-2D5DBB012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early</a:t>
            </a:r>
          </a:p>
          <a:p>
            <a:r>
              <a:rPr lang="en-US" dirty="0"/>
              <a:t>Read the spec more carefully</a:t>
            </a:r>
          </a:p>
          <a:p>
            <a:r>
              <a:rPr lang="en-US" dirty="0"/>
              <a:t>Think through before implementing</a:t>
            </a:r>
          </a:p>
          <a:p>
            <a:r>
              <a:rPr lang="en-US" dirty="0"/>
              <a:t>“Simplicity is the prerequisite for reliability.”</a:t>
            </a:r>
          </a:p>
        </p:txBody>
      </p:sp>
    </p:spTree>
    <p:extLst>
      <p:ext uri="{BB962C8B-B14F-4D97-AF65-F5344CB8AC3E}">
        <p14:creationId xmlns:p14="http://schemas.microsoft.com/office/powerpoint/2010/main" val="4197324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972EF-5B16-4449-9AD7-467B505A7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Suggestions/lesson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404FB-78B1-CB4F-B089-D5BC397F5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Improvement</a:t>
            </a:r>
          </a:p>
          <a:p>
            <a:pPr lvl="1"/>
            <a:r>
              <a:rPr lang="en-US" sz="2000" dirty="0"/>
              <a:t>Implement fast retransmission and fast recovery</a:t>
            </a:r>
          </a:p>
          <a:p>
            <a:pPr lvl="1"/>
            <a:r>
              <a:rPr lang="en-US" sz="2000" dirty="0"/>
              <a:t>More testing methods</a:t>
            </a:r>
          </a:p>
          <a:p>
            <a:pPr lvl="1"/>
            <a:r>
              <a:rPr lang="en-US" sz="2000" dirty="0"/>
              <a:t>T</a:t>
            </a:r>
            <a:r>
              <a:rPr lang="en-US" altLang="zh-CN" sz="2000" dirty="0"/>
              <a:t>imer design</a:t>
            </a:r>
            <a:endParaRPr lang="en-US" sz="2000" dirty="0"/>
          </a:p>
          <a:p>
            <a:pPr lvl="1"/>
            <a:r>
              <a:rPr lang="en-US" sz="2000" dirty="0"/>
              <a:t>Reliability</a:t>
            </a:r>
          </a:p>
        </p:txBody>
      </p:sp>
    </p:spTree>
    <p:extLst>
      <p:ext uri="{BB962C8B-B14F-4D97-AF65-F5344CB8AC3E}">
        <p14:creationId xmlns:p14="http://schemas.microsoft.com/office/powerpoint/2010/main" val="244074766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52</TotalTime>
  <Words>407</Words>
  <Application>Microsoft Macintosh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Gill Sans MT</vt:lpstr>
      <vt:lpstr>Wingdings</vt:lpstr>
      <vt:lpstr>Wingdings 2</vt:lpstr>
      <vt:lpstr>Dividend</vt:lpstr>
      <vt:lpstr>CS 118 Project 2:  Simple window-based reliable data transfer demo</vt:lpstr>
      <vt:lpstr>Design and considerations</vt:lpstr>
      <vt:lpstr>Design and considerations</vt:lpstr>
      <vt:lpstr>Design and considerations</vt:lpstr>
      <vt:lpstr>Design and considerations</vt:lpstr>
      <vt:lpstr>What we learned</vt:lpstr>
      <vt:lpstr>We also learned</vt:lpstr>
      <vt:lpstr>Suggestions/lesson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118 Project 2:  Simple window-based reliable data transfer demo</dc:title>
  <dc:creator>Huimin Wang</dc:creator>
  <cp:lastModifiedBy>Huimin Wang</cp:lastModifiedBy>
  <cp:revision>7</cp:revision>
  <dcterms:created xsi:type="dcterms:W3CDTF">2019-06-12T16:46:37Z</dcterms:created>
  <dcterms:modified xsi:type="dcterms:W3CDTF">2019-06-12T22:04:04Z</dcterms:modified>
</cp:coreProperties>
</file>