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779" r:id="rId2"/>
    <p:sldId id="780" r:id="rId3"/>
    <p:sldId id="781" r:id="rId4"/>
    <p:sldId id="782" r:id="rId5"/>
    <p:sldId id="784" r:id="rId6"/>
    <p:sldId id="785" r:id="rId7"/>
    <p:sldId id="786" r:id="rId8"/>
    <p:sldId id="788" r:id="rId9"/>
    <p:sldId id="791" r:id="rId10"/>
    <p:sldId id="793" r:id="rId11"/>
    <p:sldId id="794" r:id="rId12"/>
    <p:sldId id="795" r:id="rId13"/>
    <p:sldId id="807" r:id="rId14"/>
    <p:sldId id="808" r:id="rId15"/>
    <p:sldId id="809" r:id="rId16"/>
    <p:sldId id="810" r:id="rId17"/>
    <p:sldId id="811" r:id="rId18"/>
    <p:sldId id="812" r:id="rId19"/>
    <p:sldId id="813" r:id="rId20"/>
    <p:sldId id="814" r:id="rId21"/>
    <p:sldId id="815" r:id="rId22"/>
    <p:sldId id="816" r:id="rId23"/>
    <p:sldId id="817" r:id="rId24"/>
    <p:sldId id="818" r:id="rId25"/>
    <p:sldId id="819" r:id="rId26"/>
    <p:sldId id="820" r:id="rId27"/>
    <p:sldId id="821" r:id="rId28"/>
    <p:sldId id="822" r:id="rId29"/>
    <p:sldId id="824" r:id="rId30"/>
    <p:sldId id="826" r:id="rId31"/>
    <p:sldId id="827" r:id="rId32"/>
    <p:sldId id="828" r:id="rId33"/>
    <p:sldId id="830" r:id="rId34"/>
    <p:sldId id="831" r:id="rId35"/>
    <p:sldId id="894" r:id="rId36"/>
    <p:sldId id="895" r:id="rId37"/>
    <p:sldId id="896" r:id="rId38"/>
    <p:sldId id="897" r:id="rId39"/>
    <p:sldId id="898" r:id="rId40"/>
    <p:sldId id="899" r:id="rId41"/>
    <p:sldId id="900" r:id="rId42"/>
    <p:sldId id="901" r:id="rId43"/>
    <p:sldId id="902" r:id="rId44"/>
    <p:sldId id="904" r:id="rId45"/>
    <p:sldId id="905" r:id="rId46"/>
    <p:sldId id="906" r:id="rId47"/>
    <p:sldId id="907" r:id="rId48"/>
    <p:sldId id="908" r:id="rId4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559C28D-846B-1C48-96B5-B4E134B5C20D}" type="slidenum">
              <a:rPr lang="en-US" sz="1300">
                <a:latin typeface="Times New Roman" charset="0"/>
              </a:rPr>
              <a:pPr/>
              <a:t>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336A4F1-D03D-C448-99C7-999533890546}" type="slidenum">
              <a:rPr lang="en-US" sz="1300">
                <a:latin typeface="Times New Roman" charset="0"/>
              </a:rPr>
              <a:pPr/>
              <a:t>36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5D078AD-F743-A141-9261-CB51CB6CF8FA}" type="slidenum">
              <a:rPr lang="en-US" sz="1300">
                <a:latin typeface="Times New Roman" charset="0"/>
              </a:rPr>
              <a:pPr/>
              <a:t>37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D227A4-F51F-4E46-A74C-498BCE4BC1D0}" type="slidenum">
              <a:rPr lang="en-US" sz="1300">
                <a:latin typeface="Times New Roman" charset="0"/>
              </a:rPr>
              <a:pPr/>
              <a:t>38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4650212-7104-F24E-86E1-92D7F1DD65AD}" type="slidenum">
              <a:rPr lang="en-US" sz="1300">
                <a:latin typeface="Times New Roman" charset="0"/>
              </a:rPr>
              <a:pPr/>
              <a:t>39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9D0916E-EAFF-8B46-A7FE-EE78C7EB4A34}" type="slidenum">
              <a:rPr lang="en-US" sz="1300">
                <a:latin typeface="Times New Roman" charset="0"/>
              </a:rPr>
              <a:pPr/>
              <a:t>40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9E1AE8E-6666-5F45-B30E-5DA7119F5109}" type="slidenum">
              <a:rPr lang="en-US" sz="1300">
                <a:latin typeface="Times New Roman" charset="0"/>
              </a:rPr>
              <a:pPr/>
              <a:t>41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1C26430-BF57-DE4D-BCC2-16871A94A2FA}" type="slidenum">
              <a:rPr lang="en-US" sz="1300">
                <a:latin typeface="Times New Roman" charset="0"/>
              </a:rPr>
              <a:pPr/>
              <a:t>42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0F50101-FD74-C740-8856-8B43E500796D}" type="slidenum">
              <a:rPr lang="en-US" sz="1300">
                <a:latin typeface="Times New Roman" charset="0"/>
              </a:rPr>
              <a:pPr/>
              <a:t>43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611354D-0B24-8A4B-98E4-58FE38077F6D}" type="slidenum">
              <a:rPr lang="en-US" sz="1300">
                <a:latin typeface="Times New Roman" charset="0"/>
              </a:rPr>
              <a:pPr/>
              <a:t>44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2F4463E-1052-DE40-985B-2B630D237B76}" type="slidenum">
              <a:rPr lang="en-US" sz="1300">
                <a:latin typeface="Times New Roman" charset="0"/>
              </a:rPr>
              <a:pPr/>
              <a:t>45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8704DC2-A329-F441-A1F7-096EBC17D091}" type="slidenum">
              <a:rPr lang="en-US" sz="1300">
                <a:latin typeface="Times New Roman" charset="0"/>
              </a:rPr>
              <a:pPr/>
              <a:t>46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01B91CF-607B-EC43-8F32-15B5270B1A9E}" type="slidenum">
              <a:rPr lang="en-US" sz="1300">
                <a:latin typeface="Times New Roman" charset="0"/>
              </a:rPr>
              <a:pPr/>
              <a:t>47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8816444-00F3-FB41-8194-2808B3BA3681}" type="slidenum">
              <a:rPr lang="en-US" sz="1300">
                <a:latin typeface="Times New Roman" charset="0"/>
              </a:rPr>
              <a:pPr/>
              <a:t>48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3BA4C4C-1124-4442-863F-75D915E42360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27CCE78-9F8E-C448-9A42-58BF38E05FB0}" type="slidenum">
              <a:rPr lang="en-US" sz="1300">
                <a:latin typeface="Times New Roman" charset="0"/>
              </a:rPr>
              <a:pPr/>
              <a:t>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7593D9-B343-834A-85F0-B1AE9CDB1CD5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0D0B5D-2923-9245-A2F1-AFB98D2C34B4}" type="slidenum">
              <a:rPr lang="en-US" sz="1300">
                <a:latin typeface="Times New Roman" charset="0"/>
              </a:rPr>
              <a:pPr/>
              <a:t>13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E5EC24-400D-2849-9FC7-CF78AFD072FD}" type="slidenum">
              <a:rPr lang="en-US" sz="1300">
                <a:latin typeface="Times New Roman" charset="0"/>
              </a:rPr>
              <a:pPr/>
              <a:t>26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A76B79F-3EE0-D84C-8CC5-463DD51E989F}" type="slidenum">
              <a:rPr lang="en-US" sz="1300">
                <a:latin typeface="Times New Roman" charset="0"/>
              </a:rPr>
              <a:pPr/>
              <a:t>35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u="none">
                <a:latin typeface="Gill Sans M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816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2968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8685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63327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32096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40005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58701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61968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8" r:id="rId5"/>
    <p:sldLayoutId id="2147483809" r:id="rId6"/>
    <p:sldLayoutId id="2147483810" r:id="rId7"/>
    <p:sldLayoutId id="2147483811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7.w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7.wmf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10.wmf"/><Relationship Id="rId4" Type="http://schemas.openxmlformats.org/officeDocument/2006/relationships/image" Target="../media/image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5.wm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8: Network Security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321675" cy="49720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Chapter goals: </a:t>
            </a:r>
          </a:p>
          <a:p>
            <a:r>
              <a:rPr lang="en-US" dirty="0">
                <a:latin typeface="Gill Sans MT" charset="0"/>
              </a:rPr>
              <a:t>understand principles of network security: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/>
            <a:r>
              <a:rPr lang="en-US" dirty="0">
                <a:latin typeface="Gill Sans MT" charset="0"/>
              </a:rPr>
              <a:t>cryptography and its </a:t>
            </a:r>
            <a:r>
              <a:rPr lang="en-US" i="1" dirty="0">
                <a:latin typeface="Gill Sans MT" charset="0"/>
              </a:rPr>
              <a:t>many</a:t>
            </a:r>
            <a:r>
              <a:rPr lang="en-US" dirty="0">
                <a:latin typeface="Gill Sans MT" charset="0"/>
              </a:rPr>
              <a:t> uses beyond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confidentiality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authentication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r>
              <a:rPr lang="en-US" dirty="0">
                <a:latin typeface="Gill Sans MT" charset="0"/>
              </a:rPr>
              <a:t>security in practice:</a:t>
            </a:r>
          </a:p>
          <a:p>
            <a:pPr lvl="1"/>
            <a:r>
              <a:rPr lang="en-US" dirty="0">
                <a:latin typeface="Gill Sans MT" charset="0"/>
              </a:rPr>
              <a:t>firewalls and intrusion detection systems</a:t>
            </a:r>
          </a:p>
          <a:p>
            <a:pPr lvl="1"/>
            <a:r>
              <a:rPr lang="en-US" dirty="0">
                <a:latin typeface="Gill Sans MT" charset="0"/>
              </a:rPr>
              <a:t>security in application, transport, network, link layers</a:t>
            </a:r>
          </a:p>
        </p:txBody>
      </p:sp>
      <p:pic>
        <p:nvPicPr>
          <p:cNvPr id="21508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82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84506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073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AES: Advanced Encryption Standard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symmetric-key NIST standard, replaced DES (Nov 2001)</a:t>
            </a:r>
          </a:p>
          <a:p>
            <a:r>
              <a:rPr lang="en-US" dirty="0">
                <a:latin typeface="Gill Sans MT" charset="0"/>
              </a:rPr>
              <a:t>processes data in 128 bit blocks</a:t>
            </a:r>
          </a:p>
          <a:p>
            <a:r>
              <a:rPr lang="en-US" dirty="0">
                <a:latin typeface="Gill Sans MT" charset="0"/>
              </a:rPr>
              <a:t>128, 192, or 256 bit keys</a:t>
            </a:r>
          </a:p>
          <a:p>
            <a:r>
              <a:rPr lang="en-US" dirty="0">
                <a:latin typeface="Gill Sans MT" charset="0"/>
              </a:rPr>
              <a:t>brute force decryption (try each key) taking 1 sec on DES, takes 149 trillion years for AES</a:t>
            </a:r>
          </a:p>
        </p:txBody>
      </p:sp>
      <p:pic>
        <p:nvPicPr>
          <p:cNvPr id="4403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937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3416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654175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symmetric key crypto</a:t>
            </a:r>
          </a:p>
          <a:p>
            <a:r>
              <a:rPr lang="en-US" sz="2400" dirty="0">
                <a:latin typeface="Gill Sans MT" charset="0"/>
              </a:rPr>
              <a:t>requires sender, receiver know shared secret key</a:t>
            </a:r>
          </a:p>
          <a:p>
            <a:r>
              <a:rPr lang="en-US" sz="2400" dirty="0">
                <a:latin typeface="Gill Sans MT" charset="0"/>
              </a:rPr>
              <a:t>Q: how to agree on key in first place (particularly if never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met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)?</a:t>
            </a: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45060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9906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54513" y="852488"/>
            <a:ext cx="3973512" cy="5430837"/>
            <a:chOff x="4354281" y="853168"/>
            <a:chExt cx="3973290" cy="5430157"/>
          </a:xfrm>
        </p:grpSpPr>
        <p:sp>
          <p:nvSpPr>
            <p:cNvPr id="45062" name="Rectangle 2"/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45063" name="Picture 6" descr="j0078625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Rectangle 1"/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65" name="Rectangle 5"/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radically different approach [Diffie-Hellman76, RSA78]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sender, receiver do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not</a:t>
              </a:r>
              <a:r>
                <a:rPr lang="en-US" sz="2400" dirty="0">
                  <a:latin typeface="Gill Sans MT" charset="0"/>
                </a:rPr>
                <a:t> share secret key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public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encryption key 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known to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all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private</a:t>
              </a:r>
              <a:r>
                <a:rPr lang="en-US" sz="2400" dirty="0">
                  <a:latin typeface="Gill Sans MT" charset="0"/>
                </a:rPr>
                <a:t> decryption key known only to receiver</a:t>
              </a:r>
              <a:endParaRPr lang="en-US" sz="2800" dirty="0">
                <a:latin typeface="Gill Sans MT" charset="0"/>
              </a:endParaRP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6927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pic>
        <p:nvPicPr>
          <p:cNvPr id="4608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081338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092" name="Picture 12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095" name="Picture 1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808788" y="3830638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3954463" y="4162425"/>
            <a:ext cx="876300" cy="617538"/>
            <a:chOff x="2351" y="2077"/>
            <a:chExt cx="552" cy="389"/>
          </a:xfrm>
        </p:grpSpPr>
        <p:sp>
          <p:nvSpPr>
            <p:cNvPr id="46115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6116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7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102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6106" name="Group 29"/>
          <p:cNvGrpSpPr>
            <a:grpSpLocks/>
          </p:cNvGrpSpPr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107" name="Freeform 35"/>
          <p:cNvSpPr>
            <a:spLocks/>
          </p:cNvSpPr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8" name="Freeform 36"/>
          <p:cNvSpPr>
            <a:spLocks/>
          </p:cNvSpPr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109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74840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</a:t>
            </a:r>
            <a:r>
              <a:rPr lang="en-US" dirty="0">
                <a:latin typeface="Gill Sans MT" charset="0"/>
              </a:rPr>
              <a:t>Message integrity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, authentication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strike="sngStrike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strike="sngStrike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strike="sngStrike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strike="sngStrike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58372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0648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78775" cy="966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Bob wants Alice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prove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her identity to him</a:t>
            </a:r>
            <a:endParaRPr lang="en-US" dirty="0">
              <a:latin typeface="Gill Sans MT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0422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pic>
        <p:nvPicPr>
          <p:cNvPr id="60427" name="Picture 24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3829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in a network,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Bob can not </a:t>
            </a:r>
            <a:r>
              <a:rPr lang="ja-JP" altLang="en-US" sz="2400" dirty="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see</a:t>
            </a:r>
            <a:r>
              <a:rPr lang="ja-JP" altLang="en-US" sz="2400" dirty="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Alice, so Trudy simply declares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herself to be Alice</a:t>
            </a:r>
          </a:p>
        </p:txBody>
      </p:sp>
      <p:pic>
        <p:nvPicPr>
          <p:cNvPr id="61443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7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6144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pic>
        <p:nvPicPr>
          <p:cNvPr id="61449" name="Picture 24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Goal:  </a:t>
            </a:r>
            <a:r>
              <a:rPr lang="en-US" sz="2800" dirty="0">
                <a:latin typeface="Gill Sans MT" charset="0"/>
              </a:rPr>
              <a:t>Bob wants Alice to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prove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her identity to him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152307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>
                <a:latin typeface="Arial" charset="0"/>
                <a:cs typeface="Arial" charset="0"/>
              </a:rPr>
              <a:t>Alice says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246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>
                  <a:latin typeface="Arial" charset="0"/>
                  <a:cs typeface="Arial" charset="0"/>
                </a:rPr>
                <a:t>“</a:t>
              </a:r>
              <a:r>
                <a:rPr lang="en-US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>
                  <a:latin typeface="Arial" charset="0"/>
                  <a:cs typeface="Arial" charset="0"/>
                </a:rPr>
                <a:t>”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6247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13230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351588" y="3986213"/>
            <a:ext cx="27924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 packet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spoofing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Alice</a:t>
            </a:r>
            <a:r>
              <a:rPr lang="ja-JP" altLang="en-US" sz="240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address</a:t>
            </a:r>
          </a:p>
        </p:txBody>
      </p:sp>
      <p:pic>
        <p:nvPicPr>
          <p:cNvPr id="63491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2925763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3460750" y="4938713"/>
            <a:ext cx="2870200" cy="649287"/>
            <a:chOff x="531" y="1791"/>
            <a:chExt cx="1808" cy="409"/>
          </a:xfrm>
        </p:grpSpPr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>
                  <a:latin typeface="Arial" charset="0"/>
                  <a:cs typeface="Arial" charset="0"/>
                </a:rPr>
                <a:t>“</a:t>
              </a:r>
              <a:r>
                <a:rPr lang="en-US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>
                  <a:latin typeface="Arial" charset="0"/>
                  <a:cs typeface="Arial" charset="0"/>
                </a:rPr>
                <a:t>”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49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482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>
                <a:latin typeface="Arial" charset="0"/>
                <a:cs typeface="Arial" charset="0"/>
              </a:rPr>
              <a:t>Alice says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>
                <a:latin typeface="Arial" charset="0"/>
                <a:cs typeface="Arial" charset="0"/>
              </a:rPr>
              <a:t>containing her source IP address </a:t>
            </a:r>
          </a:p>
        </p:txBody>
      </p:sp>
      <p:pic>
        <p:nvPicPr>
          <p:cNvPr id="63498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48507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>
                <a:latin typeface="Gill Sans MT" charset="0"/>
                <a:cs typeface="+mn-cs"/>
              </a:rPr>
              <a:t> 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4516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4520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5859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60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5864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4521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4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4525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698932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playback attack: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Trudy records Alice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packet</a:t>
            </a:r>
          </a:p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and later</a:t>
            </a:r>
          </a:p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plays it back to Bob </a:t>
            </a:r>
          </a:p>
        </p:txBody>
      </p:sp>
      <p:pic>
        <p:nvPicPr>
          <p:cNvPr id="6553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49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6895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6897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8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79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5551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81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2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54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8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>
                <a:latin typeface="Gill Sans MT" charset="0"/>
                <a:cs typeface="+mn-cs"/>
              </a:rPr>
              <a:t> 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655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555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2930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8.1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strike="sngStrike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strike="sngStrike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strike="sngStrike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strike="sngStrike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091852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>
                <a:latin typeface="Gill Sans MT" charset="0"/>
                <a:cs typeface="+mn-cs"/>
              </a:rPr>
              <a:t>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656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7907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8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7909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10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7912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657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7903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7905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06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7900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73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2808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765925" y="3436938"/>
            <a:ext cx="16049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record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and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playback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C00000"/>
                </a:solidFill>
                <a:latin typeface="Arial" charset="0"/>
                <a:cs typeface="Arial" charset="0"/>
              </a:rPr>
              <a:t>still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works!</a:t>
            </a:r>
          </a:p>
        </p:txBody>
      </p:sp>
      <p:pic>
        <p:nvPicPr>
          <p:cNvPr id="67587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encrypted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597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8943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8945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6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27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7599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9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602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32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3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8935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>
                <a:latin typeface="Gill Sans MT" charset="0"/>
                <a:cs typeface="+mn-cs"/>
              </a:rPr>
              <a:t>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pic>
        <p:nvPicPr>
          <p:cNvPr id="67607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3176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74725" y="1316038"/>
            <a:ext cx="3536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Goal: </a:t>
            </a:r>
            <a:r>
              <a:rPr lang="en-US" sz="2400" dirty="0">
                <a:latin typeface="Gill Sans MT" charset="0"/>
                <a:cs typeface="+mn-cs"/>
              </a:rPr>
              <a:t>avoid playback attack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04838" y="5934075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Failures, drawbacks?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3288" y="1755775"/>
            <a:ext cx="5911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nonce: </a:t>
            </a:r>
            <a:r>
              <a:rPr lang="en-US" sz="2400" dirty="0">
                <a:latin typeface="Gill Sans MT" charset="0"/>
                <a:cs typeface="+mn-cs"/>
              </a:rPr>
              <a:t>number (R) used only 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  <a:cs typeface="+mn-cs"/>
              </a:rPr>
              <a:t>once-in-a-lifetime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50888" y="2162175"/>
            <a:ext cx="75644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ap4.0: </a:t>
            </a:r>
            <a:r>
              <a:rPr lang="en-US" sz="2400" dirty="0">
                <a:latin typeface="Gill Sans MT" charset="0"/>
                <a:cs typeface="+mn-cs"/>
              </a:rPr>
              <a:t>to prove Alice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live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, Bob sends Alice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nonce</a:t>
            </a:r>
            <a:r>
              <a:rPr lang="en-US" sz="2400" dirty="0">
                <a:latin typeface="Gill Sans MT" charset="0"/>
                <a:cs typeface="+mn-cs"/>
              </a:rPr>
              <a:t>, R.  Alice</a:t>
            </a:r>
          </a:p>
          <a:p>
            <a:pPr algn="r">
              <a:defRPr/>
            </a:pPr>
            <a:r>
              <a:rPr lang="en-US" sz="2400" dirty="0">
                <a:latin typeface="Gill Sans MT" charset="0"/>
                <a:cs typeface="+mn-cs"/>
              </a:rPr>
              <a:t>must return R, encrypted with shared secret key</a:t>
            </a:r>
          </a:p>
        </p:txBody>
      </p:sp>
      <p:pic>
        <p:nvPicPr>
          <p:cNvPr id="68614" name="Picture 7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8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3675" y="3467100"/>
            <a:ext cx="3697288" cy="614363"/>
            <a:chOff x="2733675" y="3467100"/>
            <a:chExt cx="3697288" cy="614363"/>
          </a:xfrm>
        </p:grpSpPr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8" name="Text Box 10"/>
            <p:cNvSpPr txBox="1">
              <a:spLocks noChangeArrowheads="1"/>
            </p:cNvSpPr>
            <p:nvPr/>
          </p:nvSpPr>
          <p:spPr bwMode="auto">
            <a:xfrm>
              <a:off x="3740150" y="3467100"/>
              <a:ext cx="17256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2400">
                  <a:latin typeface="Arial" charset="0"/>
                  <a:cs typeface="Arial" charset="0"/>
                </a:rPr>
                <a:t>“</a:t>
              </a:r>
              <a:r>
                <a:rPr lang="en-US" sz="2400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 sz="2400">
                  <a:latin typeface="Arial" charset="0"/>
                  <a:cs typeface="Arial" charset="0"/>
                </a:rPr>
                <a:t>”</a:t>
              </a:r>
              <a:endParaRPr lang="en-US" sz="240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27325" y="4141788"/>
            <a:ext cx="3697288" cy="557212"/>
            <a:chOff x="2727325" y="4141788"/>
            <a:chExt cx="3697288" cy="557212"/>
          </a:xfrm>
        </p:grpSpPr>
        <p:sp>
          <p:nvSpPr>
            <p:cNvPr id="39955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6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35263" y="4700588"/>
            <a:ext cx="5965825" cy="1616075"/>
            <a:chOff x="2735263" y="4700588"/>
            <a:chExt cx="5965825" cy="1616075"/>
          </a:xfrm>
        </p:grpSpPr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4521202" y="4743450"/>
              <a:ext cx="1157288" cy="577850"/>
              <a:chOff x="2693" y="3555"/>
              <a:chExt cx="729" cy="364"/>
            </a:xfrm>
          </p:grpSpPr>
          <p:sp>
            <p:nvSpPr>
              <p:cNvPr id="39953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Arial" charset="0"/>
                    <a:cs typeface="Arial" charset="0"/>
                  </a:rPr>
                  <a:t>K    (R)</a:t>
                </a:r>
              </a:p>
            </p:txBody>
          </p:sp>
          <p:sp>
            <p:nvSpPr>
              <p:cNvPr id="39954" name="Text Box 16"/>
              <p:cNvSpPr txBox="1">
                <a:spLocks noChangeArrowheads="1"/>
              </p:cNvSpPr>
              <p:nvPr/>
            </p:nvSpPr>
            <p:spPr bwMode="auto">
              <a:xfrm>
                <a:off x="2786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Alice is live, and only Alice knows key to encrypt nonce, so it must be Alice!</a:t>
              </a:r>
            </a:p>
          </p:txBody>
        </p:sp>
      </p:grpSp>
      <p:sp>
        <p:nvSpPr>
          <p:cNvPr id="68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pic>
        <p:nvPicPr>
          <p:cNvPr id="68620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944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8315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62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ap5.0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57325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ap4.0 requires shared symmetric key </a:t>
            </a:r>
          </a:p>
          <a:p>
            <a:pPr>
              <a:lnSpc>
                <a:spcPts val="2800"/>
              </a:lnSpc>
            </a:pPr>
            <a:r>
              <a:rPr lang="en-US" dirty="0">
                <a:latin typeface="Gill Sans MT" charset="0"/>
              </a:rPr>
              <a:t>can we authenticate using public key techniques?</a:t>
            </a:r>
          </a:p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ap5.0: </a:t>
            </a:r>
            <a:r>
              <a:rPr lang="en-US" dirty="0">
                <a:latin typeface="Gill Sans MT" charset="0"/>
              </a:rPr>
              <a:t>use nonce, public key cryptography</a:t>
            </a:r>
          </a:p>
        </p:txBody>
      </p:sp>
      <p:pic>
        <p:nvPicPr>
          <p:cNvPr id="69637" name="Picture 4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44805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5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339725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1644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651125" y="3178175"/>
            <a:ext cx="1725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1609725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660525" y="4389438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374900" y="37084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6332538" y="3455988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69645" name="Group 12"/>
          <p:cNvGrpSpPr>
            <a:grpSpLocks/>
          </p:cNvGrpSpPr>
          <p:nvPr/>
        </p:nvGrpSpPr>
        <p:grpSpPr bwMode="auto">
          <a:xfrm>
            <a:off x="4068763" y="3965575"/>
            <a:ext cx="1073150" cy="673100"/>
            <a:chOff x="2838" y="2891"/>
            <a:chExt cx="676" cy="424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K   (R)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1000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0974" name="Line 16"/>
          <p:cNvSpPr>
            <a:spLocks noChangeShapeType="1"/>
          </p:cNvSpPr>
          <p:nvPr/>
        </p:nvSpPr>
        <p:spPr bwMode="auto">
          <a:xfrm flipH="1">
            <a:off x="1646238" y="48117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2060575" y="4722813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>
                <a:latin typeface="Arial" charset="0"/>
                <a:cs typeface="Arial" charset="0"/>
              </a:rPr>
              <a:t>“</a:t>
            </a:r>
            <a:r>
              <a:rPr lang="en-US" sz="1800" dirty="0">
                <a:latin typeface="Arial" charset="0"/>
                <a:cs typeface="Arial" charset="0"/>
              </a:rPr>
              <a:t>send me your public key</a:t>
            </a:r>
            <a:r>
              <a:rPr lang="ja-JP" altLang="en-US" sz="1800">
                <a:latin typeface="Arial" charset="0"/>
                <a:cs typeface="Arial" charset="0"/>
              </a:rPr>
              <a:t>”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697038" y="53832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9649" name="Group 19"/>
          <p:cNvGrpSpPr>
            <a:grpSpLocks/>
          </p:cNvGrpSpPr>
          <p:nvPr/>
        </p:nvGrpSpPr>
        <p:grpSpPr bwMode="auto">
          <a:xfrm>
            <a:off x="4521200" y="4960938"/>
            <a:ext cx="612775" cy="701675"/>
            <a:chOff x="828" y="3234"/>
            <a:chExt cx="386" cy="442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9650" name="Group 23"/>
          <p:cNvGrpSpPr>
            <a:grpSpLocks/>
          </p:cNvGrpSpPr>
          <p:nvPr/>
        </p:nvGrpSpPr>
        <p:grpSpPr bwMode="auto">
          <a:xfrm>
            <a:off x="6388100" y="3703638"/>
            <a:ext cx="2070100" cy="714375"/>
            <a:chOff x="1117" y="3592"/>
            <a:chExt cx="1304" cy="450"/>
          </a:xfrm>
        </p:grpSpPr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1117" y="3599"/>
              <a:ext cx="342" cy="443"/>
              <a:chOff x="821" y="3255"/>
              <a:chExt cx="342" cy="443"/>
            </a:xfrm>
          </p:grpSpPr>
          <p:sp>
            <p:nvSpPr>
              <p:cNvPr id="40992" name="Text Box 28"/>
              <p:cNvSpPr txBox="1">
                <a:spLocks noChangeArrowheads="1"/>
              </p:cNvSpPr>
              <p:nvPr/>
            </p:nvSpPr>
            <p:spPr bwMode="auto">
              <a:xfrm>
                <a:off x="821" y="3355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4099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099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5862638" y="4352925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69652" name="Group 32"/>
          <p:cNvGrpSpPr>
            <a:grpSpLocks/>
          </p:cNvGrpSpPr>
          <p:nvPr/>
        </p:nvGrpSpPr>
        <p:grpSpPr bwMode="auto">
          <a:xfrm>
            <a:off x="6496050" y="5453063"/>
            <a:ext cx="1893888" cy="763587"/>
            <a:chOff x="938" y="3588"/>
            <a:chExt cx="1193" cy="481"/>
          </a:xfrm>
        </p:grpSpPr>
        <p:sp>
          <p:nvSpPr>
            <p:cNvPr id="4098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098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8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4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925700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0660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1" name="Picture 5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70721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4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70716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7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70713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1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70708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3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4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>
                <a:latin typeface="Arial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8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9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R</a:t>
            </a:r>
          </a:p>
        </p:txBody>
      </p:sp>
      <p:pic>
        <p:nvPicPr>
          <p:cNvPr id="70691" name="Picture 22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19085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6" descr="Al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2430463"/>
            <a:ext cx="409575" cy="504825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3" name="Picture 4" descr="Bob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3900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4" name="Picture 5" descr="E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30250" y="3498850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difficult to detect:</a:t>
            </a:r>
          </a:p>
          <a:p>
            <a:pPr marL="277813" indent="-277813">
              <a:lnSpc>
                <a:spcPct val="90000"/>
              </a:lnSpc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Bob receives everything that Alice sends, and vice versa. (e.g., so Bob, Alice can meet one week later and recall conversation!)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problem is that Trudy receives all messages as well! </a:t>
            </a:r>
          </a:p>
        </p:txBody>
      </p:sp>
      <p:sp>
        <p:nvSpPr>
          <p:cNvPr id="716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1689" name="Rectangle 3"/>
          <p:cNvSpPr txBox="1">
            <a:spLocks noChangeArrowheads="1"/>
          </p:cNvSpPr>
          <p:nvPr/>
        </p:nvSpPr>
        <p:spPr bwMode="auto">
          <a:xfrm>
            <a:off x="455613" y="1084263"/>
            <a:ext cx="759301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1690" name="Picture 22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94028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Message integrity, </a:t>
            </a:r>
            <a:r>
              <a:rPr lang="en-US" dirty="0">
                <a:latin typeface="Gill Sans MT" charset="0"/>
              </a:rPr>
              <a:t>authentication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strike="sngStrike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strike="sngStrike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strike="sngStrike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strike="sngStrike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72708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4299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677988"/>
            <a:ext cx="77089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cryptographic technique analogous to hand-written signatures:</a:t>
            </a:r>
          </a:p>
          <a:p>
            <a:r>
              <a:rPr lang="en-US" sz="2600" dirty="0">
                <a:latin typeface="Gill Sans MT" charset="0"/>
              </a:rPr>
              <a:t>sender (Bob) digitally signs document,  establishing he is document owner/creator. </a:t>
            </a:r>
          </a:p>
          <a:p>
            <a:r>
              <a:rPr lang="en-US" sz="2600" i="1" dirty="0">
                <a:solidFill>
                  <a:srgbClr val="000099"/>
                </a:solidFill>
                <a:latin typeface="Gill Sans MT" charset="0"/>
              </a:rPr>
              <a:t>verifiable, nonforgeable:</a:t>
            </a:r>
            <a:r>
              <a:rPr lang="en-US" sz="2600" i="1" dirty="0">
                <a:latin typeface="Gill Sans MT" charset="0"/>
              </a:rPr>
              <a:t> </a:t>
            </a:r>
            <a:r>
              <a:rPr lang="en-US" sz="2600" dirty="0">
                <a:latin typeface="Gill Sans MT" charset="0"/>
              </a:rPr>
              <a:t>recipient (Alice) can prove to someone that Bob, and no one else (including Alice), must have signed document </a:t>
            </a:r>
          </a:p>
        </p:txBody>
      </p:sp>
      <p:pic>
        <p:nvPicPr>
          <p:cNvPr id="74756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810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321001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311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52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simple digital signature for message m:</a:t>
            </a:r>
          </a:p>
          <a:p>
            <a:r>
              <a:rPr lang="en-US" sz="2400" dirty="0">
                <a:latin typeface="Gill Sans MT" charset="0"/>
              </a:rPr>
              <a:t>Bob signs m by encrypting with his private key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, creating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signed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message,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</a:t>
            </a:r>
            <a:endParaRPr lang="en-US" dirty="0">
              <a:latin typeface="Gill Sans MT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ja-JP" altLang="en-US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s message, m</a:t>
            </a: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7580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4489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ea typeface="Arial Unicode MS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6894865" y="3375025"/>
            <a:ext cx="640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m,K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5799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797336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Message digests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39900"/>
            <a:ext cx="3916362" cy="328295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Gill Sans MT" charset="0"/>
              </a:rPr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fixed-length, easy- to-compute digital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fingerprint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apply hash function H to </a:t>
            </a:r>
            <a:r>
              <a:rPr lang="en-US" sz="2400" i="1" dirty="0">
                <a:latin typeface="Gill Sans MT" charset="0"/>
              </a:rPr>
              <a:t>m</a:t>
            </a:r>
            <a:r>
              <a:rPr lang="en-US" sz="2400" dirty="0">
                <a:latin typeface="Gill Sans MT" charset="0"/>
              </a:rPr>
              <a:t>, get fixed size message digest, </a:t>
            </a:r>
            <a:r>
              <a:rPr lang="en-US" sz="2400" i="1" dirty="0">
                <a:latin typeface="Gill Sans MT" charset="0"/>
              </a:rPr>
              <a:t>H(m).</a:t>
            </a:r>
            <a:endParaRPr lang="en-US" sz="20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2965450"/>
            <a:ext cx="4044950" cy="346551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Hash function properties: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many-to-1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produces fixed-size msg digest (fingerprint)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given message digest x, computationally infeasible to find m such that x = H(m)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846888" y="2305050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878388" y="850900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4873625" y="839788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732588" y="966788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6238875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6797675" y="2328863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7164388" y="17399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7837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763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71283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What is network security?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only sender, intended receiver should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understand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 contents</a:t>
            </a:r>
          </a:p>
          <a:p>
            <a:pPr lvl="1"/>
            <a:r>
              <a:rPr lang="en-US" dirty="0">
                <a:latin typeface="Gill Sans MT" charset="0"/>
              </a:rPr>
              <a:t>sender encrypts message</a:t>
            </a:r>
          </a:p>
          <a:p>
            <a:pPr lvl="1"/>
            <a:r>
              <a:rPr lang="en-US" dirty="0">
                <a:latin typeface="Gill Sans MT" charset="0"/>
              </a:rPr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authentication: </a:t>
            </a:r>
            <a:r>
              <a:rPr lang="en-US" sz="2400" dirty="0">
                <a:latin typeface="Gill Sans MT" charset="0"/>
              </a:rPr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message integrity: </a:t>
            </a:r>
            <a:r>
              <a:rPr lang="en-US" sz="2400" dirty="0">
                <a:latin typeface="Gill Sans MT" charset="0"/>
              </a:rPr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access and availability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400" dirty="0">
                <a:latin typeface="Gill Sans MT" charset="0"/>
              </a:rPr>
              <a:t> services must be accessible and available to users</a:t>
            </a:r>
          </a:p>
        </p:txBody>
      </p:sp>
      <p:pic>
        <p:nvPicPr>
          <p:cNvPr id="25604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41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852097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652838" y="2405063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598488" y="2076450"/>
            <a:ext cx="1343025" cy="841375"/>
            <a:chOff x="403" y="1308"/>
            <a:chExt cx="846" cy="530"/>
          </a:xfrm>
        </p:grpSpPr>
        <p:sp>
          <p:nvSpPr>
            <p:cNvPr id="50256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57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2235200" y="2189069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54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5" name="Text Box 8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1765300" y="254635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3603625" y="2428875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50184" name="Line 11"/>
          <p:cNvSpPr>
            <a:spLocks noChangeShapeType="1"/>
          </p:cNvSpPr>
          <p:nvPr/>
        </p:nvSpPr>
        <p:spPr bwMode="auto">
          <a:xfrm>
            <a:off x="3789363" y="284003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3154363" y="25606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0186" name="Group 13"/>
          <p:cNvGrpSpPr>
            <a:grpSpLocks/>
          </p:cNvGrpSpPr>
          <p:nvPr/>
        </p:nvGrpSpPr>
        <p:grpSpPr bwMode="auto">
          <a:xfrm>
            <a:off x="3222625" y="3171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52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3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50187" name="Text Box 16"/>
          <p:cNvSpPr txBox="1">
            <a:spLocks noChangeArrowheads="1"/>
          </p:cNvSpPr>
          <p:nvPr/>
        </p:nvSpPr>
        <p:spPr bwMode="auto">
          <a:xfrm>
            <a:off x="1490663" y="3252788"/>
            <a:ext cx="9604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sz="1600" dirty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private</a:t>
            </a:r>
          </a:p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9883" name="Picture 17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68563" y="333375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84" name="Group 18"/>
          <p:cNvGrpSpPr>
            <a:grpSpLocks/>
          </p:cNvGrpSpPr>
          <p:nvPr/>
        </p:nvGrpSpPr>
        <p:grpSpPr bwMode="auto">
          <a:xfrm>
            <a:off x="2406650" y="3659188"/>
            <a:ext cx="490538" cy="604837"/>
            <a:chOff x="2994" y="2073"/>
            <a:chExt cx="309" cy="381"/>
          </a:xfrm>
        </p:grpSpPr>
        <p:grpSp>
          <p:nvGrpSpPr>
            <p:cNvPr id="79939" name="Group 19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50" name="Text Box 2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51" name="Text Box 21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49" name="Text Box 22"/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90" name="Line 23"/>
          <p:cNvSpPr>
            <a:spLocks noChangeShapeType="1"/>
          </p:cNvSpPr>
          <p:nvPr/>
        </p:nvSpPr>
        <p:spPr bwMode="auto">
          <a:xfrm flipV="1">
            <a:off x="2535238" y="370205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24"/>
          <p:cNvSpPr>
            <a:spLocks noChangeShapeType="1"/>
          </p:cNvSpPr>
          <p:nvPr/>
        </p:nvSpPr>
        <p:spPr bwMode="auto">
          <a:xfrm>
            <a:off x="3800475" y="4129088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9887" name="Group 25"/>
          <p:cNvGrpSpPr>
            <a:grpSpLocks/>
          </p:cNvGrpSpPr>
          <p:nvPr/>
        </p:nvGrpSpPr>
        <p:grpSpPr bwMode="auto">
          <a:xfrm>
            <a:off x="828675" y="4799013"/>
            <a:ext cx="846138" cy="519112"/>
            <a:chOff x="984" y="2831"/>
            <a:chExt cx="533" cy="327"/>
          </a:xfrm>
        </p:grpSpPr>
        <p:sp>
          <p:nvSpPr>
            <p:cNvPr id="50246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0247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50193" name="Line 28"/>
          <p:cNvSpPr>
            <a:spLocks noChangeShapeType="1"/>
          </p:cNvSpPr>
          <p:nvPr/>
        </p:nvSpPr>
        <p:spPr bwMode="auto">
          <a:xfrm>
            <a:off x="1276350" y="292893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29"/>
          <p:cNvSpPr>
            <a:spLocks noChangeShapeType="1"/>
          </p:cNvSpPr>
          <p:nvPr/>
        </p:nvSpPr>
        <p:spPr bwMode="auto">
          <a:xfrm>
            <a:off x="1249363" y="522287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9890" name="Picture 30" descr="BS00592_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3775" y="5551488"/>
            <a:ext cx="627063" cy="7683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96" name="Rectangle 31"/>
          <p:cNvSpPr>
            <a:spLocks noChangeArrowheads="1"/>
          </p:cNvSpPr>
          <p:nvPr/>
        </p:nvSpPr>
        <p:spPr bwMode="auto">
          <a:xfrm>
            <a:off x="520700" y="1096963"/>
            <a:ext cx="38100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Bob sends digitally signed message:</a:t>
            </a:r>
          </a:p>
        </p:txBody>
      </p:sp>
      <p:sp>
        <p:nvSpPr>
          <p:cNvPr id="217120" name="Rectangle 32"/>
          <p:cNvSpPr>
            <a:spLocks noGrp="1" noChangeArrowheads="1"/>
          </p:cNvSpPr>
          <p:nvPr>
            <p:ph type="body" sz="half" idx="2"/>
          </p:nvPr>
        </p:nvSpPr>
        <p:spPr>
          <a:xfrm>
            <a:off x="4883150" y="1211263"/>
            <a:ext cx="4238625" cy="10572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Alice verifies signature, integrity of digitally signed message:</a:t>
            </a:r>
          </a:p>
        </p:txBody>
      </p:sp>
      <p:grpSp>
        <p:nvGrpSpPr>
          <p:cNvPr id="79893" name="Group 33"/>
          <p:cNvGrpSpPr>
            <a:grpSpLocks/>
          </p:cNvGrpSpPr>
          <p:nvPr/>
        </p:nvGrpSpPr>
        <p:grpSpPr bwMode="auto">
          <a:xfrm>
            <a:off x="2959100" y="4325938"/>
            <a:ext cx="1722438" cy="995362"/>
            <a:chOff x="3157" y="2362"/>
            <a:chExt cx="1085" cy="627"/>
          </a:xfrm>
        </p:grpSpPr>
        <p:grpSp>
          <p:nvGrpSpPr>
            <p:cNvPr id="79932" name="Group 34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44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5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42" name="Rectangle 37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43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sp>
        <p:nvSpPr>
          <p:cNvPr id="50199" name="Line 39"/>
          <p:cNvSpPr>
            <a:spLocks noChangeShapeType="1"/>
          </p:cNvSpPr>
          <p:nvPr/>
        </p:nvSpPr>
        <p:spPr bwMode="auto">
          <a:xfrm flipH="1">
            <a:off x="1377950" y="507841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17128" name="Picture 40" descr="BS00592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2201863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29" name="Line 41"/>
          <p:cNvSpPr>
            <a:spLocks noChangeShapeType="1"/>
          </p:cNvSpPr>
          <p:nvPr/>
        </p:nvSpPr>
        <p:spPr bwMode="auto">
          <a:xfrm>
            <a:off x="8116888" y="335280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30" name="Group 42"/>
          <p:cNvGrpSpPr>
            <a:grpSpLocks/>
          </p:cNvGrpSpPr>
          <p:nvPr/>
        </p:nvGrpSpPr>
        <p:grpSpPr bwMode="auto">
          <a:xfrm>
            <a:off x="7248525" y="2339975"/>
            <a:ext cx="1722438" cy="995363"/>
            <a:chOff x="3157" y="2362"/>
            <a:chExt cx="1085" cy="627"/>
          </a:xfrm>
        </p:grpSpPr>
        <p:grpSp>
          <p:nvGrpSpPr>
            <p:cNvPr id="79927" name="Group 43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39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0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37" name="Rectangle 46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8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grpSp>
        <p:nvGrpSpPr>
          <p:cNvPr id="217136" name="Group 48"/>
          <p:cNvGrpSpPr>
            <a:grpSpLocks/>
          </p:cNvGrpSpPr>
          <p:nvPr/>
        </p:nvGrpSpPr>
        <p:grpSpPr bwMode="auto">
          <a:xfrm>
            <a:off x="5054600" y="3254375"/>
            <a:ext cx="1343025" cy="841375"/>
            <a:chOff x="403" y="1308"/>
            <a:chExt cx="846" cy="530"/>
          </a:xfrm>
        </p:grpSpPr>
        <p:sp>
          <p:nvSpPr>
            <p:cNvPr id="50234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5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217139" name="Group 51"/>
          <p:cNvGrpSpPr>
            <a:grpSpLocks/>
          </p:cNvGrpSpPr>
          <p:nvPr/>
        </p:nvGrpSpPr>
        <p:grpSpPr bwMode="auto">
          <a:xfrm>
            <a:off x="5187950" y="4287838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32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33" name="Text Box 53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grpSp>
        <p:nvGrpSpPr>
          <p:cNvPr id="217142" name="Group 54"/>
          <p:cNvGrpSpPr>
            <a:grpSpLocks/>
          </p:cNvGrpSpPr>
          <p:nvPr/>
        </p:nvGrpSpPr>
        <p:grpSpPr bwMode="auto">
          <a:xfrm>
            <a:off x="5289550" y="5132388"/>
            <a:ext cx="873125" cy="420687"/>
            <a:chOff x="3305" y="3136"/>
            <a:chExt cx="550" cy="265"/>
          </a:xfrm>
        </p:grpSpPr>
        <p:sp>
          <p:nvSpPr>
            <p:cNvPr id="50230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1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grpSp>
        <p:nvGrpSpPr>
          <p:cNvPr id="217145" name="Group 57"/>
          <p:cNvGrpSpPr>
            <a:grpSpLocks/>
          </p:cNvGrpSpPr>
          <p:nvPr/>
        </p:nvGrpSpPr>
        <p:grpSpPr bwMode="auto">
          <a:xfrm>
            <a:off x="7596188" y="3705225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28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29" name="Text Box 59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217148" name="Line 60"/>
          <p:cNvSpPr>
            <a:spLocks noChangeShapeType="1"/>
          </p:cNvSpPr>
          <p:nvPr/>
        </p:nvSpPr>
        <p:spPr bwMode="auto">
          <a:xfrm>
            <a:off x="8132763" y="47482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49" name="Group 61"/>
          <p:cNvGrpSpPr>
            <a:grpSpLocks/>
          </p:cNvGrpSpPr>
          <p:nvPr/>
        </p:nvGrpSpPr>
        <p:grpSpPr bwMode="auto">
          <a:xfrm>
            <a:off x="7762875" y="5129213"/>
            <a:ext cx="873125" cy="420687"/>
            <a:chOff x="3305" y="3136"/>
            <a:chExt cx="550" cy="265"/>
          </a:xfrm>
        </p:grpSpPr>
        <p:sp>
          <p:nvSpPr>
            <p:cNvPr id="50226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27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sp>
        <p:nvSpPr>
          <p:cNvPr id="217152" name="Line 64"/>
          <p:cNvSpPr>
            <a:spLocks noChangeShapeType="1"/>
          </p:cNvSpPr>
          <p:nvPr/>
        </p:nvSpPr>
        <p:spPr bwMode="auto">
          <a:xfrm flipH="1">
            <a:off x="6003925" y="257175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3" name="Line 65"/>
          <p:cNvSpPr>
            <a:spLocks noChangeShapeType="1"/>
          </p:cNvSpPr>
          <p:nvPr/>
        </p:nvSpPr>
        <p:spPr bwMode="auto">
          <a:xfrm>
            <a:off x="5638800" y="291465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4" name="Line 66"/>
          <p:cNvSpPr>
            <a:spLocks noChangeShapeType="1"/>
          </p:cNvSpPr>
          <p:nvPr/>
        </p:nvSpPr>
        <p:spPr bwMode="auto">
          <a:xfrm>
            <a:off x="5678488" y="40370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5" name="Line 67"/>
          <p:cNvSpPr>
            <a:spLocks noChangeShapeType="1"/>
          </p:cNvSpPr>
          <p:nvPr/>
        </p:nvSpPr>
        <p:spPr bwMode="auto">
          <a:xfrm>
            <a:off x="5689600" y="4892675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6" name="Text Box 68"/>
          <p:cNvSpPr txBox="1">
            <a:spLocks noChangeArrowheads="1"/>
          </p:cNvSpPr>
          <p:nvPr/>
        </p:nvSpPr>
        <p:spPr bwMode="auto">
          <a:xfrm>
            <a:off x="6061075" y="3643313"/>
            <a:ext cx="960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sz="1600" dirty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217157" name="Picture 69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8975" y="372427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7158" name="Group 70"/>
          <p:cNvGrpSpPr>
            <a:grpSpLocks/>
          </p:cNvGrpSpPr>
          <p:nvPr/>
        </p:nvGrpSpPr>
        <p:grpSpPr bwMode="auto">
          <a:xfrm>
            <a:off x="6977063" y="4049713"/>
            <a:ext cx="490537" cy="604837"/>
            <a:chOff x="2994" y="2073"/>
            <a:chExt cx="309" cy="381"/>
          </a:xfrm>
        </p:grpSpPr>
        <p:grpSp>
          <p:nvGrpSpPr>
            <p:cNvPr id="79917" name="Group 71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24" name="Text Box 72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25" name="Text Box 73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23" name="Text Box 74"/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17163" name="Line 75"/>
          <p:cNvSpPr>
            <a:spLocks noChangeShapeType="1"/>
          </p:cNvSpPr>
          <p:nvPr/>
        </p:nvSpPr>
        <p:spPr bwMode="auto">
          <a:xfrm flipV="1">
            <a:off x="7105650" y="409257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4" name="Line 76"/>
          <p:cNvSpPr>
            <a:spLocks noChangeShapeType="1"/>
          </p:cNvSpPr>
          <p:nvPr/>
        </p:nvSpPr>
        <p:spPr bwMode="auto">
          <a:xfrm>
            <a:off x="5681663" y="558165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5" name="Line 77"/>
          <p:cNvSpPr>
            <a:spLocks noChangeShapeType="1"/>
          </p:cNvSpPr>
          <p:nvPr/>
        </p:nvSpPr>
        <p:spPr bwMode="auto">
          <a:xfrm flipH="1">
            <a:off x="7299325" y="557530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6" name="Text Box 78"/>
          <p:cNvSpPr txBox="1">
            <a:spLocks noChangeArrowheads="1"/>
          </p:cNvSpPr>
          <p:nvPr/>
        </p:nvSpPr>
        <p:spPr bwMode="auto">
          <a:xfrm>
            <a:off x="6170613" y="5640388"/>
            <a:ext cx="1439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equal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 ?</a:t>
            </a:r>
          </a:p>
        </p:txBody>
      </p:sp>
      <p:sp>
        <p:nvSpPr>
          <p:cNvPr id="50220" name="Rectangle 79"/>
          <p:cNvSpPr>
            <a:spLocks noChangeArrowheads="1"/>
          </p:cNvSpPr>
          <p:nvPr/>
        </p:nvSpPr>
        <p:spPr bwMode="auto">
          <a:xfrm>
            <a:off x="244475" y="0"/>
            <a:ext cx="8183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Digital signature = signed message digest</a:t>
            </a:r>
          </a:p>
        </p:txBody>
      </p:sp>
      <p:pic>
        <p:nvPicPr>
          <p:cNvPr id="79916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8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616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0" grpId="0" build="p"/>
      <p:bldP spid="217156" grpId="0"/>
      <p:bldP spid="21716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Hash function algorithms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46113" y="1489075"/>
            <a:ext cx="8131175" cy="464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MD5 hash function widely used (RFC 1321) </a:t>
            </a:r>
          </a:p>
          <a:p>
            <a:pPr lvl="1"/>
            <a:r>
              <a:rPr lang="en-US" dirty="0">
                <a:latin typeface="Gill Sans MT" charset="0"/>
              </a:rPr>
              <a:t>computes 128-bit message digest in 4-step process. </a:t>
            </a:r>
          </a:p>
          <a:p>
            <a:pPr lvl="1"/>
            <a:r>
              <a:rPr lang="en-US" dirty="0">
                <a:latin typeface="Gill Sans MT" charset="0"/>
              </a:rPr>
              <a:t>arbitrary 128-bit string x, appears difficult to construct msg m whose MD5 hash is equal to x</a:t>
            </a:r>
          </a:p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SHA-1 is also used</a:t>
            </a:r>
          </a:p>
          <a:p>
            <a:pPr lvl="1"/>
            <a:r>
              <a:rPr lang="en-US" dirty="0">
                <a:latin typeface="Gill Sans MT" charset="0"/>
              </a:rPr>
              <a:t>US standard [</a:t>
            </a:r>
            <a:r>
              <a:rPr lang="en-US" sz="2000" dirty="0">
                <a:latin typeface="Gill Sans MT" charset="0"/>
              </a:rPr>
              <a:t>NIST, FIPS PUB 180-1]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160-bit message digest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0445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780674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887413"/>
            <a:ext cx="614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644525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Recall: ap5.0 security hole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81925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26" name="Picture 5" descr="E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5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81985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9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81980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2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81977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6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81972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8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49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>
                <a:latin typeface="Arial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53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54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7084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82713"/>
            <a:ext cx="7902575" cy="46482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certification authority (CA): </a:t>
            </a:r>
            <a:r>
              <a:rPr lang="en-US" sz="2400" dirty="0">
                <a:latin typeface="Gill Sans MT" charset="0"/>
              </a:rPr>
              <a:t>binds public key to particular entity, E.</a:t>
            </a:r>
          </a:p>
          <a:p>
            <a:r>
              <a:rPr lang="en-US" sz="2400" dirty="0">
                <a:latin typeface="Gill Sans MT" charset="0"/>
              </a:rPr>
              <a:t>E (person, router) registers its public key with CA.</a:t>
            </a:r>
          </a:p>
          <a:p>
            <a:pPr lvl="1"/>
            <a:r>
              <a:rPr lang="en-US" sz="2000" dirty="0">
                <a:latin typeface="Gill Sans MT" charset="0"/>
              </a:rPr>
              <a:t>E provides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proof of identity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 dirty="0">
                <a:latin typeface="Gill Sans MT" charset="0"/>
              </a:rPr>
              <a:t> to CA. </a:t>
            </a:r>
          </a:p>
          <a:p>
            <a:pPr lvl="1"/>
            <a:r>
              <a:rPr lang="en-US" sz="2000" dirty="0">
                <a:latin typeface="Gill Sans MT" charset="0"/>
              </a:rPr>
              <a:t>CA creates certificate binding E to its public key.</a:t>
            </a:r>
          </a:p>
          <a:p>
            <a:pPr lvl="1"/>
            <a:r>
              <a:rPr lang="en-US" sz="2000" dirty="0">
                <a:latin typeface="Gill Sans MT" charset="0"/>
              </a:rPr>
              <a:t>certificate containing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 digitally signed by CA – CA says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this is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</a:t>
            </a:r>
            <a:r>
              <a:rPr lang="ja-JP" altLang="en-US" sz="2000">
                <a:latin typeface="Gill Sans MT" charset="0"/>
              </a:rPr>
              <a:t>”</a:t>
            </a:r>
            <a:endParaRPr lang="en-US" sz="2000" dirty="0">
              <a:latin typeface="Gill Sans MT" charset="0"/>
            </a:endParaRPr>
          </a:p>
        </p:txBody>
      </p:sp>
      <p:pic>
        <p:nvPicPr>
          <p:cNvPr id="83972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4225" y="4979988"/>
            <a:ext cx="1155700" cy="917575"/>
          </a:xfrm>
          <a:noFill/>
        </p:spPr>
      </p:pic>
      <p:pic>
        <p:nvPicPr>
          <p:cNvPr id="83973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570230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155700" y="432435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75" name="Picture 7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33600" y="44053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2043113" y="4643438"/>
            <a:ext cx="538162" cy="604837"/>
            <a:chOff x="2994" y="2073"/>
            <a:chExt cx="339" cy="381"/>
          </a:xfrm>
        </p:grpSpPr>
        <p:grpSp>
          <p:nvGrpSpPr>
            <p:cNvPr id="84000" name="Group 9"/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84002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4003" name="Text Box 11"/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4001" name="Text Box 12"/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83977" name="Line 13"/>
          <p:cNvSpPr>
            <a:spLocks noChangeShapeType="1"/>
          </p:cNvSpPr>
          <p:nvPr/>
        </p:nvSpPr>
        <p:spPr bwMode="auto">
          <a:xfrm>
            <a:off x="2562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78" name="Text Box 14"/>
          <p:cNvSpPr txBox="1">
            <a:spLocks noChangeArrowheads="1"/>
          </p:cNvSpPr>
          <p:nvPr/>
        </p:nvSpPr>
        <p:spPr bwMode="auto">
          <a:xfrm>
            <a:off x="565150" y="550703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83979" name="Line 15"/>
          <p:cNvSpPr>
            <a:spLocks noChangeShapeType="1"/>
          </p:cNvSpPr>
          <p:nvPr/>
        </p:nvSpPr>
        <p:spPr bwMode="auto">
          <a:xfrm flipV="1">
            <a:off x="2525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285" name="Group 16"/>
          <p:cNvGrpSpPr>
            <a:grpSpLocks/>
          </p:cNvGrpSpPr>
          <p:nvPr/>
        </p:nvGrpSpPr>
        <p:grpSpPr bwMode="auto">
          <a:xfrm>
            <a:off x="4856163" y="4224338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4305" name="Rectangle 17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4306" name="Text Box 18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83981" name="Text Box 19"/>
          <p:cNvSpPr txBox="1">
            <a:spLocks noChangeArrowheads="1"/>
          </p:cNvSpPr>
          <p:nvPr/>
        </p:nvSpPr>
        <p:spPr bwMode="auto">
          <a:xfrm>
            <a:off x="4546600" y="52197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private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82" name="Picture 20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15000" y="531336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83" name="Group 21"/>
          <p:cNvGrpSpPr>
            <a:grpSpLocks/>
          </p:cNvGrpSpPr>
          <p:nvPr/>
        </p:nvGrpSpPr>
        <p:grpSpPr bwMode="auto">
          <a:xfrm>
            <a:off x="5403850" y="5551488"/>
            <a:ext cx="690563" cy="479425"/>
            <a:chOff x="3770" y="3688"/>
            <a:chExt cx="435" cy="302"/>
          </a:xfrm>
        </p:grpSpPr>
        <p:sp>
          <p:nvSpPr>
            <p:cNvPr id="83998" name="Text Box 22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3999" name="Text Box 23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3984" name="Text Box 24"/>
          <p:cNvSpPr txBox="1">
            <a:spLocks noChangeArrowheads="1"/>
          </p:cNvSpPr>
          <p:nvPr/>
        </p:nvSpPr>
        <p:spPr bwMode="auto">
          <a:xfrm>
            <a:off x="5643563" y="53689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83985" name="Line 25"/>
          <p:cNvSpPr>
            <a:spLocks noChangeShapeType="1"/>
          </p:cNvSpPr>
          <p:nvPr/>
        </p:nvSpPr>
        <p:spPr bwMode="auto">
          <a:xfrm flipV="1">
            <a:off x="5634038" y="5132388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6" name="Line 26"/>
          <p:cNvSpPr>
            <a:spLocks noChangeShapeType="1"/>
          </p:cNvSpPr>
          <p:nvPr/>
        </p:nvSpPr>
        <p:spPr bwMode="auto">
          <a:xfrm>
            <a:off x="2613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7" name="Line 27"/>
          <p:cNvSpPr>
            <a:spLocks noChangeShapeType="1"/>
          </p:cNvSpPr>
          <p:nvPr/>
        </p:nvSpPr>
        <p:spPr bwMode="auto">
          <a:xfrm flipV="1">
            <a:off x="6089650" y="44958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3988" name="Group 28"/>
          <p:cNvGrpSpPr>
            <a:grpSpLocks/>
          </p:cNvGrpSpPr>
          <p:nvPr/>
        </p:nvGrpSpPr>
        <p:grpSpPr bwMode="auto">
          <a:xfrm>
            <a:off x="7058025" y="4203700"/>
            <a:ext cx="858838" cy="1158875"/>
            <a:chOff x="4446" y="2648"/>
            <a:chExt cx="541" cy="730"/>
          </a:xfrm>
        </p:grpSpPr>
        <p:pic>
          <p:nvPicPr>
            <p:cNvPr id="83991" name="Picture 29" descr="SO00109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3992" name="Group 30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3994" name="Group 31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39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39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3995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3993" name="Picture 35" descr="BS00768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89" name="Text Box 36"/>
          <p:cNvSpPr txBox="1">
            <a:spLocks noChangeArrowheads="1"/>
          </p:cNvSpPr>
          <p:nvPr/>
        </p:nvSpPr>
        <p:spPr bwMode="auto">
          <a:xfrm>
            <a:off x="6319838" y="5297488"/>
            <a:ext cx="2312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Arial" charset="0"/>
                <a:cs typeface="Arial" charset="0"/>
              </a:rPr>
              <a:t>certificate for Bob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cs typeface="Arial" charset="0"/>
              </a:rPr>
              <a:t>s public key, signed by CA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3990" name="Picture 20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75212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650875" y="1325563"/>
            <a:ext cx="7727950" cy="46482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ill Sans MT" charset="0"/>
              </a:rPr>
              <a:t>when Alice wants Bob</a:t>
            </a:r>
            <a:r>
              <a:rPr lang="ja-JP" altLang="en-US" sz="2400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sz="2400" dirty="0">
                <a:solidFill>
                  <a:schemeClr val="tx2"/>
                </a:solidFill>
                <a:latin typeface="Gill Sans MT" charset="0"/>
              </a:rPr>
              <a:t>s public key: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gets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 (Bob or elsewhere).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apply CA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 to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certificate, get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</a:t>
            </a:r>
            <a:endParaRPr lang="en-US" dirty="0">
              <a:solidFill>
                <a:schemeClr val="tx2"/>
              </a:solidFill>
              <a:latin typeface="Gill Sans MT" charset="0"/>
            </a:endParaRPr>
          </a:p>
        </p:txBody>
      </p:sp>
      <p:pic>
        <p:nvPicPr>
          <p:cNvPr id="84995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9888" y="5241925"/>
            <a:ext cx="938212" cy="744538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6642100" y="34671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4997" name="Picture 6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473825" y="35925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998" name="Group 7"/>
          <p:cNvGrpSpPr>
            <a:grpSpLocks/>
          </p:cNvGrpSpPr>
          <p:nvPr/>
        </p:nvGrpSpPr>
        <p:grpSpPr bwMode="auto">
          <a:xfrm>
            <a:off x="6383338" y="3830638"/>
            <a:ext cx="528637" cy="604837"/>
            <a:chOff x="2994" y="2073"/>
            <a:chExt cx="333" cy="381"/>
          </a:xfrm>
        </p:grpSpPr>
        <p:grpSp>
          <p:nvGrpSpPr>
            <p:cNvPr id="85019" name="Group 8"/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85021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5022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5020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5304" name="Group 12"/>
          <p:cNvGrpSpPr>
            <a:grpSpLocks/>
          </p:cNvGrpSpPr>
          <p:nvPr/>
        </p:nvGrpSpPr>
        <p:grpSpPr bwMode="auto">
          <a:xfrm>
            <a:off x="4029075" y="3425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324" name="Rectangle 13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5325" name="Text Box 14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85000" name="Text Box 15"/>
          <p:cNvSpPr txBox="1">
            <a:spLocks noChangeArrowheads="1"/>
          </p:cNvSpPr>
          <p:nvPr/>
        </p:nvSpPr>
        <p:spPr bwMode="auto">
          <a:xfrm>
            <a:off x="3560763" y="4522788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5001" name="Picture 16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00600" y="453072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02" name="Group 17"/>
          <p:cNvGrpSpPr>
            <a:grpSpLocks/>
          </p:cNvGrpSpPr>
          <p:nvPr/>
        </p:nvGrpSpPr>
        <p:grpSpPr bwMode="auto">
          <a:xfrm>
            <a:off x="4779963" y="4810125"/>
            <a:ext cx="690562" cy="479425"/>
            <a:chOff x="3770" y="3688"/>
            <a:chExt cx="435" cy="302"/>
          </a:xfrm>
        </p:grpSpPr>
        <p:sp>
          <p:nvSpPr>
            <p:cNvPr id="85017" name="Text Box 18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5018" name="Text Box 19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4995863" y="4645025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85004" name="Line 21"/>
          <p:cNvSpPr>
            <a:spLocks noChangeShapeType="1"/>
          </p:cNvSpPr>
          <p:nvPr/>
        </p:nvSpPr>
        <p:spPr bwMode="auto">
          <a:xfrm flipV="1">
            <a:off x="4603750" y="4449763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5" name="Line 22"/>
          <p:cNvSpPr>
            <a:spLocks noChangeShapeType="1"/>
          </p:cNvSpPr>
          <p:nvPr/>
        </p:nvSpPr>
        <p:spPr bwMode="auto">
          <a:xfrm>
            <a:off x="2379663" y="3873500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6" name="Line 23"/>
          <p:cNvSpPr>
            <a:spLocks noChangeShapeType="1"/>
          </p:cNvSpPr>
          <p:nvPr/>
        </p:nvSpPr>
        <p:spPr bwMode="auto">
          <a:xfrm flipV="1">
            <a:off x="5248275" y="38862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5007" name="Group 24"/>
          <p:cNvGrpSpPr>
            <a:grpSpLocks/>
          </p:cNvGrpSpPr>
          <p:nvPr/>
        </p:nvGrpSpPr>
        <p:grpSpPr bwMode="auto">
          <a:xfrm>
            <a:off x="1558925" y="3305175"/>
            <a:ext cx="858838" cy="1158875"/>
            <a:chOff x="4446" y="2648"/>
            <a:chExt cx="541" cy="730"/>
          </a:xfrm>
        </p:grpSpPr>
        <p:pic>
          <p:nvPicPr>
            <p:cNvPr id="85010" name="Picture 25" descr="SO00109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5011" name="Group 26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5013" name="Group 27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50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501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5014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012" name="Picture 31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0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pic>
        <p:nvPicPr>
          <p:cNvPr id="85009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198221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strike="sngStrike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strike="sngStrike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strike="sngStrike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strike="sngStrike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8.8 Operational security: firewalls and IDS</a:t>
            </a:r>
          </a:p>
        </p:txBody>
      </p:sp>
      <p:pic>
        <p:nvPicPr>
          <p:cNvPr id="161796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776938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496888" y="1522413"/>
            <a:ext cx="8366125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</a:t>
            </a:r>
          </a:p>
        </p:txBody>
      </p:sp>
      <p:sp>
        <p:nvSpPr>
          <p:cNvPr id="163844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63845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Gill Sans MT" charset="0"/>
                <a:cs typeface="Gill Sans MT" charset="0"/>
              </a:rPr>
              <a:t>isolates organization</a:t>
            </a:r>
            <a:r>
              <a:rPr lang="ja-JP" altLang="en-US" sz="280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internal net from larger Internet, allowing some packets to pass, blocking others</a:t>
            </a:r>
            <a:endParaRPr lang="en-US" sz="2800" dirty="0">
              <a:latin typeface="Gill Sans MT" charset="0"/>
              <a:cs typeface="Gill Sans MT" charset="0"/>
            </a:endParaRPr>
          </a:p>
        </p:txBody>
      </p:sp>
      <p:grpSp>
        <p:nvGrpSpPr>
          <p:cNvPr id="163846" name="Group 8"/>
          <p:cNvGrpSpPr>
            <a:grpSpLocks/>
          </p:cNvGrpSpPr>
          <p:nvPr/>
        </p:nvGrpSpPr>
        <p:grpSpPr bwMode="auto">
          <a:xfrm>
            <a:off x="727075" y="1201738"/>
            <a:ext cx="1223963" cy="523875"/>
            <a:chOff x="1282" y="3611"/>
            <a:chExt cx="771" cy="330"/>
          </a:xfrm>
        </p:grpSpPr>
        <p:sp>
          <p:nvSpPr>
            <p:cNvPr id="164084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85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771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i="1" dirty="0">
                  <a:solidFill>
                    <a:srgbClr val="FF0000"/>
                  </a:solidFill>
                  <a:latin typeface="Gill Sans MT" charset="0"/>
                  <a:cs typeface="Gill Sans MT" charset="0"/>
                </a:rPr>
                <a:t>firewall</a:t>
              </a:r>
            </a:p>
          </p:txBody>
        </p:sp>
      </p:grpSp>
      <p:sp>
        <p:nvSpPr>
          <p:cNvPr id="163847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63848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49" name="Rectangle 16"/>
          <p:cNvSpPr>
            <a:spLocks noChangeArrowheads="1"/>
          </p:cNvSpPr>
          <p:nvPr/>
        </p:nvSpPr>
        <p:spPr bwMode="auto">
          <a:xfrm>
            <a:off x="6910388" y="616426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0" name="Rectangle 362"/>
          <p:cNvSpPr>
            <a:spLocks noChangeArrowheads="1"/>
          </p:cNvSpPr>
          <p:nvPr/>
        </p:nvSpPr>
        <p:spPr bwMode="auto">
          <a:xfrm>
            <a:off x="3616325" y="6015038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1" name="Rectangle 364"/>
          <p:cNvSpPr>
            <a:spLocks noChangeArrowheads="1"/>
          </p:cNvSpPr>
          <p:nvPr/>
        </p:nvSpPr>
        <p:spPr bwMode="auto">
          <a:xfrm>
            <a:off x="4665663" y="607695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2" name="Freeform 17"/>
          <p:cNvSpPr>
            <a:spLocks/>
          </p:cNvSpPr>
          <p:nvPr/>
        </p:nvSpPr>
        <p:spPr bwMode="auto">
          <a:xfrm>
            <a:off x="1195388" y="3017838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3853" name="Group 3"/>
          <p:cNvGrpSpPr>
            <a:grpSpLocks/>
          </p:cNvGrpSpPr>
          <p:nvPr/>
        </p:nvGrpSpPr>
        <p:grpSpPr bwMode="auto">
          <a:xfrm>
            <a:off x="4048125" y="4906963"/>
            <a:ext cx="441325" cy="1095375"/>
            <a:chOff x="4048125" y="4787151"/>
            <a:chExt cx="441325" cy="1095375"/>
          </a:xfrm>
        </p:grpSpPr>
        <p:sp>
          <p:nvSpPr>
            <p:cNvPr id="163973" name="Freeform 83"/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4" name="Rectangle 82"/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5" name="Freeform 84"/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6" name="Rectangle 85"/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7" name="Rectangle 86"/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8" name="Rectangle 87"/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9" name="Rectangle 88"/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0" name="Rectangle 89"/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1" name="Rectangle 90"/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2" name="Rectangle 91"/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3" name="Rectangle 92"/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4" name="Rectangle 93"/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5" name="Rectangle 94"/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6" name="Rectangle 95"/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7" name="Rectangle 96"/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8" name="Rectangle 97"/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9" name="Rectangle 98"/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0" name="Rectangle 99"/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1" name="Rectangle 100"/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2" name="Rectangle 101"/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3" name="Rectangle 102"/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4" name="Rectangle 103"/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5" name="Rectangle 104"/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6" name="Rectangle 105"/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7" name="Rectangle 106"/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8" name="Rectangle 107"/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9" name="Rectangle 108"/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0" name="Rectangle 109"/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1" name="Rectangle 110"/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2" name="Rectangle 111"/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3" name="Rectangle 112"/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4" name="Rectangle 113"/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5" name="Rectangle 114"/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6" name="Rectangle 115"/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7" name="Rectangle 116"/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8" name="Rectangle 117"/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9" name="Rectangle 118"/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0" name="Rectangle 119"/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1" name="Rectangle 120"/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2" name="Freeform 121"/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3" name="Freeform 122"/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4" name="Freeform 123"/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5" name="Freeform 124"/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6" name="Freeform 125"/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7" name="Freeform 126"/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8" name="Freeform 127"/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9" name="Freeform 128"/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0" name="Freeform 129"/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1" name="Freeform 130"/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2" name="Freeform 131"/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3" name="Freeform 132"/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4" name="Freeform 133"/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5" name="Freeform 134"/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6" name="Freeform 135"/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7" name="Freeform 136"/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8" name="Freeform 137"/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9" name="Freeform 138"/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0" name="Freeform 139"/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1" name="Freeform 140"/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2" name="Freeform 141"/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3" name="Freeform 142"/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4" name="Freeform 143"/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5" name="Freeform 144"/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6" name="Freeform 145"/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7" name="Freeform 146"/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8" name="Freeform 147"/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9" name="Freeform 148"/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0" name="Freeform 149"/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1" name="Freeform 150"/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2" name="Freeform 151"/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3" name="Freeform 152"/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4" name="Freeform 153"/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5" name="Freeform 154"/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6" name="Freeform 155"/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7" name="Freeform 156"/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8" name="Freeform 157"/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9" name="Freeform 158"/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0" name="Freeform 159"/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1" name="Freeform 160"/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2" name="Freeform 161"/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3" name="Freeform 162"/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4" name="Freeform 163"/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5" name="Freeform 164"/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6" name="Freeform 165"/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7" name="Freeform 166"/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8" name="Freeform 167"/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9" name="Freeform 168"/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0" name="Freeform 169"/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1" name="Freeform 170"/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2" name="Freeform 171"/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3" name="Freeform 172"/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4" name="Freeform 173"/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5" name="Freeform 174"/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6" name="Freeform 175"/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7" name="Freeform 176"/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8" name="Freeform 177"/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9" name="Freeform 178"/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0" name="Freeform 179"/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1" name="Freeform 180"/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2" name="Freeform 181"/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3" name="Freeform 182"/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4" name="Freeform 183"/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5" name="Freeform 184"/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6" name="Freeform 185"/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7" name="Freeform 186"/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8" name="Freeform 187"/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9" name="Freeform 188"/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0" name="Rectangle 189"/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1" name="Freeform 190"/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2" name="Freeform 191"/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3" name="Freeform 192"/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3854" name="Rectangle 198"/>
          <p:cNvSpPr>
            <a:spLocks noChangeArrowheads="1"/>
          </p:cNvSpPr>
          <p:nvPr/>
        </p:nvSpPr>
        <p:spPr bwMode="auto">
          <a:xfrm>
            <a:off x="4164013" y="41211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5" name="Line 334"/>
          <p:cNvSpPr>
            <a:spLocks noChangeShapeType="1"/>
          </p:cNvSpPr>
          <p:nvPr/>
        </p:nvSpPr>
        <p:spPr bwMode="auto">
          <a:xfrm>
            <a:off x="3389313" y="4148138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6" name="Freeform 346"/>
          <p:cNvSpPr>
            <a:spLocks/>
          </p:cNvSpPr>
          <p:nvPr/>
        </p:nvSpPr>
        <p:spPr bwMode="auto">
          <a:xfrm>
            <a:off x="4945063" y="3524250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7" name="Line 347"/>
          <p:cNvSpPr>
            <a:spLocks noChangeShapeType="1"/>
          </p:cNvSpPr>
          <p:nvPr/>
        </p:nvSpPr>
        <p:spPr bwMode="auto">
          <a:xfrm flipV="1">
            <a:off x="4451350" y="4130675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8" name="Rectangle 350"/>
          <p:cNvSpPr>
            <a:spLocks noChangeArrowheads="1"/>
          </p:cNvSpPr>
          <p:nvPr/>
        </p:nvSpPr>
        <p:spPr bwMode="auto">
          <a:xfrm>
            <a:off x="3508375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9" name="Rectangle 352"/>
          <p:cNvSpPr>
            <a:spLocks noChangeArrowheads="1"/>
          </p:cNvSpPr>
          <p:nvPr/>
        </p:nvSpPr>
        <p:spPr bwMode="auto">
          <a:xfrm>
            <a:off x="3332163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0" name="Rectangle 353"/>
          <p:cNvSpPr>
            <a:spLocks noChangeArrowheads="1"/>
          </p:cNvSpPr>
          <p:nvPr/>
        </p:nvSpPr>
        <p:spPr bwMode="auto">
          <a:xfrm>
            <a:off x="5167313" y="5162550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61" name="Rectangle 355"/>
          <p:cNvSpPr>
            <a:spLocks noChangeArrowheads="1"/>
          </p:cNvSpPr>
          <p:nvPr/>
        </p:nvSpPr>
        <p:spPr bwMode="auto">
          <a:xfrm>
            <a:off x="6210300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2" name="Rectangle 357"/>
          <p:cNvSpPr>
            <a:spLocks noChangeArrowheads="1"/>
          </p:cNvSpPr>
          <p:nvPr/>
        </p:nvSpPr>
        <p:spPr bwMode="auto">
          <a:xfrm>
            <a:off x="6218238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3" name="Freeform 358"/>
          <p:cNvSpPr>
            <a:spLocks noEditPoints="1"/>
          </p:cNvSpPr>
          <p:nvPr/>
        </p:nvSpPr>
        <p:spPr bwMode="auto">
          <a:xfrm>
            <a:off x="3463925" y="5394325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4" name="Freeform 359"/>
          <p:cNvSpPr>
            <a:spLocks noEditPoints="1"/>
          </p:cNvSpPr>
          <p:nvPr/>
        </p:nvSpPr>
        <p:spPr bwMode="auto">
          <a:xfrm>
            <a:off x="1208088" y="5394325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5" name="Freeform 360"/>
          <p:cNvSpPr>
            <a:spLocks noEditPoints="1"/>
          </p:cNvSpPr>
          <p:nvPr/>
        </p:nvSpPr>
        <p:spPr bwMode="auto">
          <a:xfrm>
            <a:off x="6176963" y="5394325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6" name="Freeform 361"/>
          <p:cNvSpPr>
            <a:spLocks noEditPoints="1"/>
          </p:cNvSpPr>
          <p:nvPr/>
        </p:nvSpPr>
        <p:spPr bwMode="auto">
          <a:xfrm>
            <a:off x="4513263" y="5394325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7" name="Text Box 365"/>
          <p:cNvSpPr txBox="1">
            <a:spLocks noChangeArrowheads="1"/>
          </p:cNvSpPr>
          <p:nvPr/>
        </p:nvSpPr>
        <p:spPr bwMode="auto">
          <a:xfrm>
            <a:off x="1971675" y="5113338"/>
            <a:ext cx="1506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administered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63868" name="Text Box 366"/>
          <p:cNvSpPr txBox="1">
            <a:spLocks noChangeArrowheads="1"/>
          </p:cNvSpPr>
          <p:nvPr/>
        </p:nvSpPr>
        <p:spPr bwMode="auto">
          <a:xfrm>
            <a:off x="5216525" y="5108575"/>
            <a:ext cx="100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Inter</a:t>
            </a:r>
            <a:r>
              <a:rPr lang="en-US" sz="1800" dirty="0"/>
              <a:t>net</a:t>
            </a:r>
          </a:p>
        </p:txBody>
      </p:sp>
      <p:sp>
        <p:nvSpPr>
          <p:cNvPr id="163869" name="Text Box 367"/>
          <p:cNvSpPr txBox="1">
            <a:spLocks noChangeArrowheads="1"/>
          </p:cNvSpPr>
          <p:nvPr/>
        </p:nvSpPr>
        <p:spPr bwMode="auto">
          <a:xfrm>
            <a:off x="3844925" y="5948363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Arial" charset="0"/>
                <a:cs typeface="Arial" charset="0"/>
              </a:rPr>
              <a:t>firewall</a:t>
            </a:r>
          </a:p>
        </p:txBody>
      </p:sp>
      <p:pic>
        <p:nvPicPr>
          <p:cNvPr id="163870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30288"/>
            <a:ext cx="2170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1" name="Group 332"/>
          <p:cNvGrpSpPr>
            <a:grpSpLocks/>
          </p:cNvGrpSpPr>
          <p:nvPr/>
        </p:nvGrpSpPr>
        <p:grpSpPr bwMode="auto">
          <a:xfrm>
            <a:off x="3749675" y="3932238"/>
            <a:ext cx="765175" cy="376237"/>
            <a:chOff x="2356" y="1300"/>
            <a:chExt cx="555" cy="194"/>
          </a:xfrm>
        </p:grpSpPr>
        <p:sp>
          <p:nvSpPr>
            <p:cNvPr id="16396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396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397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7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2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3872" name="Group 906"/>
          <p:cNvGrpSpPr>
            <a:grpSpLocks/>
          </p:cNvGrpSpPr>
          <p:nvPr/>
        </p:nvGrpSpPr>
        <p:grpSpPr bwMode="auto">
          <a:xfrm>
            <a:off x="3968750" y="3448050"/>
            <a:ext cx="296863" cy="541338"/>
            <a:chOff x="4140" y="429"/>
            <a:chExt cx="1425" cy="2396"/>
          </a:xfrm>
        </p:grpSpPr>
        <p:sp>
          <p:nvSpPr>
            <p:cNvPr id="16393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3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3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Rectangle 911"/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3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913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7" name="AutoShape 914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2" name="Rectangle 915"/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91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5" name="AutoShape 918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4" name="Rectangle 919"/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5" name="Rectangle 920"/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12" name="AutoShape 922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3" name="AutoShape 923"/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394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394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926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1" name="AutoShape 927"/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4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4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5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5" name="AutoShape 934"/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6" name="Oval 935"/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7" name="Oval 936"/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8" name="Oval 937"/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9" name="Rectangle 938"/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3873" name="Group 2"/>
          <p:cNvGrpSpPr>
            <a:grpSpLocks/>
          </p:cNvGrpSpPr>
          <p:nvPr/>
        </p:nvGrpSpPr>
        <p:grpSpPr bwMode="auto">
          <a:xfrm>
            <a:off x="1128713" y="3273425"/>
            <a:ext cx="2365375" cy="1590675"/>
            <a:chOff x="-2187762" y="3855945"/>
            <a:chExt cx="2365375" cy="1590114"/>
          </a:xfrm>
        </p:grpSpPr>
        <p:sp>
          <p:nvSpPr>
            <p:cNvPr id="358" name="Line 20"/>
            <p:cNvSpPr>
              <a:spLocks noChangeShapeType="1"/>
            </p:cNvSpPr>
            <p:nvPr/>
          </p:nvSpPr>
          <p:spPr bwMode="auto">
            <a:xfrm flipH="1">
              <a:off x="-1732150" y="4232050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9" name="Line 21"/>
            <p:cNvSpPr>
              <a:spLocks noChangeShapeType="1"/>
            </p:cNvSpPr>
            <p:nvPr/>
          </p:nvSpPr>
          <p:spPr bwMode="auto">
            <a:xfrm flipH="1">
              <a:off x="-1344800" y="4279659"/>
              <a:ext cx="271463" cy="314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0" name="Line 22"/>
            <p:cNvSpPr>
              <a:spLocks noChangeShapeType="1"/>
            </p:cNvSpPr>
            <p:nvPr/>
          </p:nvSpPr>
          <p:spPr bwMode="auto">
            <a:xfrm>
              <a:off x="-925700" y="4308223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79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393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0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392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70" name="Line 21"/>
            <p:cNvSpPr>
              <a:spLocks noChangeShapeType="1"/>
            </p:cNvSpPr>
            <p:nvPr/>
          </p:nvSpPr>
          <p:spPr bwMode="auto">
            <a:xfrm>
              <a:off x="-706625" y="4238398"/>
              <a:ext cx="377825" cy="304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1" name="Line 22"/>
            <p:cNvSpPr>
              <a:spLocks noChangeShapeType="1"/>
            </p:cNvSpPr>
            <p:nvPr/>
          </p:nvSpPr>
          <p:spPr bwMode="auto">
            <a:xfrm flipH="1">
              <a:off x="-474850" y="4733523"/>
              <a:ext cx="120650" cy="293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2" name="Line 22"/>
            <p:cNvSpPr>
              <a:spLocks noChangeShapeType="1"/>
            </p:cNvSpPr>
            <p:nvPr/>
          </p:nvSpPr>
          <p:spPr bwMode="auto">
            <a:xfrm>
              <a:off x="-70037" y="4744631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3" name="Line 20"/>
            <p:cNvSpPr>
              <a:spLocks noChangeShapeType="1"/>
            </p:cNvSpPr>
            <p:nvPr/>
          </p:nvSpPr>
          <p:spPr bwMode="auto">
            <a:xfrm flipH="1">
              <a:off x="-873312" y="4192376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85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39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6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39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8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50" y="4079704"/>
              <a:ext cx="677863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8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5482"/>
              <a:ext cx="677862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3889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39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90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3891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1" name="Rectangle 908"/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893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894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4" name="Rectangle 911"/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6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0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61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6" name="Rectangle 915"/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8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58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9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8" name="Rectangle 919"/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9" name="Rectangle 920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901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456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7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3902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3903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54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5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43" name="Rectangle 928"/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5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06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6" name="Oval 931"/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8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8" name="AutoShape 933"/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9" name="AutoShape 934"/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Oval 935"/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1" name="Oval 936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Oval 937"/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3" name="Rectangle 938"/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63874" name="TextBox 4"/>
          <p:cNvSpPr txBox="1">
            <a:spLocks noChangeArrowheads="1"/>
          </p:cNvSpPr>
          <p:nvPr/>
        </p:nvSpPr>
        <p:spPr bwMode="auto">
          <a:xfrm>
            <a:off x="1463675" y="5648325"/>
            <a:ext cx="2444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trusted “good guys” </a:t>
            </a:r>
          </a:p>
        </p:txBody>
      </p:sp>
      <p:sp>
        <p:nvSpPr>
          <p:cNvPr id="163875" name="TextBox 464"/>
          <p:cNvSpPr txBox="1">
            <a:spLocks noChangeArrowheads="1"/>
          </p:cNvSpPr>
          <p:nvPr/>
        </p:nvSpPr>
        <p:spPr bwMode="auto">
          <a:xfrm>
            <a:off x="5038725" y="5680075"/>
            <a:ext cx="261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untrusted “bad guys” </a:t>
            </a:r>
          </a:p>
        </p:txBody>
      </p:sp>
      <p:sp>
        <p:nvSpPr>
          <p:cNvPr id="24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24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123616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Firewalls: why</a:t>
            </a:r>
          </a:p>
        </p:txBody>
      </p:sp>
      <p:sp>
        <p:nvSpPr>
          <p:cNvPr id="121860" name="Rectangle 6"/>
          <p:cNvSpPr>
            <a:spLocks noChangeArrowheads="1"/>
          </p:cNvSpPr>
          <p:nvPr/>
        </p:nvSpPr>
        <p:spPr bwMode="auto">
          <a:xfrm>
            <a:off x="363538" y="1357313"/>
            <a:ext cx="842168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denial of service attacks: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SYN flooding: attacker establishes many bogus TCP connections, no resources left for </a:t>
            </a:r>
            <a:r>
              <a:rPr lang="ja-JP" altLang="en-US" sz="2400" dirty="0">
                <a:latin typeface="Gill Sans MT"/>
                <a:cs typeface="Gill Sans MT"/>
              </a:rPr>
              <a:t>“</a:t>
            </a:r>
            <a:r>
              <a:rPr lang="en-US" sz="2400" dirty="0">
                <a:latin typeface="Gill Sans MT"/>
                <a:cs typeface="Gill Sans MT"/>
              </a:rPr>
              <a:t>real</a:t>
            </a:r>
            <a:r>
              <a:rPr lang="ja-JP" altLang="en-US" sz="2400" dirty="0">
                <a:latin typeface="Gill Sans MT"/>
                <a:cs typeface="Gill Sans MT"/>
              </a:rPr>
              <a:t>”</a:t>
            </a:r>
            <a:r>
              <a:rPr lang="en-US" sz="2400" dirty="0">
                <a:latin typeface="Gill Sans MT"/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illegal modification/access of internal data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e.g., attacker replaces CIA</a:t>
            </a:r>
            <a:r>
              <a:rPr lang="ja-JP" altLang="en-US" sz="2400" dirty="0">
                <a:latin typeface="Gill Sans MT"/>
                <a:cs typeface="Gill Sans MT"/>
              </a:rPr>
              <a:t>’</a:t>
            </a:r>
            <a:r>
              <a:rPr lang="en-US" sz="2400" dirty="0">
                <a:latin typeface="Gill Sans MT"/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allow only authorized access to inside network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three types of firewalls: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stateless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stateful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application gateways</a:t>
            </a:r>
          </a:p>
        </p:txBody>
      </p:sp>
      <p:pic>
        <p:nvPicPr>
          <p:cNvPr id="165892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00125"/>
            <a:ext cx="31448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580129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Freeform 17"/>
          <p:cNvSpPr>
            <a:spLocks/>
          </p:cNvSpPr>
          <p:nvPr/>
        </p:nvSpPr>
        <p:spPr bwMode="auto">
          <a:xfrm>
            <a:off x="1095375" y="1584325"/>
            <a:ext cx="3648075" cy="1806575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38" name="Rectangle 198"/>
          <p:cNvSpPr>
            <a:spLocks noChangeArrowheads="1"/>
          </p:cNvSpPr>
          <p:nvPr/>
        </p:nvSpPr>
        <p:spPr bwMode="auto">
          <a:xfrm>
            <a:off x="4522788" y="26860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7939" name="Line 334"/>
          <p:cNvSpPr>
            <a:spLocks noChangeShapeType="1"/>
          </p:cNvSpPr>
          <p:nvPr/>
        </p:nvSpPr>
        <p:spPr bwMode="auto">
          <a:xfrm>
            <a:off x="3346450" y="2533650"/>
            <a:ext cx="836613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0" name="Freeform 346"/>
          <p:cNvSpPr>
            <a:spLocks/>
          </p:cNvSpPr>
          <p:nvPr/>
        </p:nvSpPr>
        <p:spPr bwMode="auto">
          <a:xfrm>
            <a:off x="5821363" y="2239963"/>
            <a:ext cx="1901825" cy="1141412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1" name="Line 347"/>
          <p:cNvSpPr>
            <a:spLocks noChangeShapeType="1"/>
          </p:cNvSpPr>
          <p:nvPr/>
        </p:nvSpPr>
        <p:spPr bwMode="auto">
          <a:xfrm>
            <a:off x="4810125" y="2698750"/>
            <a:ext cx="1042988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7942" name="Group 332"/>
          <p:cNvGrpSpPr>
            <a:grpSpLocks/>
          </p:cNvGrpSpPr>
          <p:nvPr/>
        </p:nvGrpSpPr>
        <p:grpSpPr bwMode="auto">
          <a:xfrm>
            <a:off x="4108450" y="2497138"/>
            <a:ext cx="765175" cy="376237"/>
            <a:chOff x="2356" y="1300"/>
            <a:chExt cx="555" cy="194"/>
          </a:xfrm>
        </p:grpSpPr>
        <p:sp>
          <p:nvSpPr>
            <p:cNvPr id="1680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8051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8054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055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1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2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7943" name="Group 906"/>
          <p:cNvGrpSpPr>
            <a:grpSpLocks/>
          </p:cNvGrpSpPr>
          <p:nvPr/>
        </p:nvGrpSpPr>
        <p:grpSpPr bwMode="auto">
          <a:xfrm>
            <a:off x="4327525" y="2014538"/>
            <a:ext cx="296863" cy="539750"/>
            <a:chOff x="4140" y="429"/>
            <a:chExt cx="1425" cy="2396"/>
          </a:xfrm>
        </p:grpSpPr>
        <p:sp>
          <p:nvSpPr>
            <p:cNvPr id="168016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18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19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1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6" name="AutoShape 913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7" name="AutoShape 914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9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2" name="Rectangle 915"/>
            <p:cNvSpPr>
              <a:spLocks noChangeArrowheads="1"/>
            </p:cNvSpPr>
            <p:nvPr/>
          </p:nvSpPr>
          <p:spPr bwMode="auto">
            <a:xfrm>
              <a:off x="4224" y="1021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3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4" name="AutoShape 9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5" name="AutoShape 91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4" name="Rectangle 919"/>
            <p:cNvSpPr>
              <a:spLocks noChangeArrowheads="1"/>
            </p:cNvSpPr>
            <p:nvPr/>
          </p:nvSpPr>
          <p:spPr bwMode="auto">
            <a:xfrm>
              <a:off x="4216" y="135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5" name="Rectangle 920"/>
            <p:cNvSpPr>
              <a:spLocks noChangeArrowheads="1"/>
            </p:cNvSpPr>
            <p:nvPr/>
          </p:nvSpPr>
          <p:spPr bwMode="auto">
            <a:xfrm>
              <a:off x="4224" y="1655"/>
              <a:ext cx="602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6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62" name="AutoShape 92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3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8027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8028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0" name="AutoShape 926"/>
              <p:cNvSpPr>
                <a:spLocks noChangeArrowheads="1"/>
              </p:cNvSpPr>
              <p:nvPr/>
            </p:nvSpPr>
            <p:spPr bwMode="auto">
              <a:xfrm>
                <a:off x="618" y="2565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1" name="AutoShape 927"/>
              <p:cNvSpPr>
                <a:spLocks noChangeArrowheads="1"/>
              </p:cNvSpPr>
              <p:nvPr/>
            </p:nvSpPr>
            <p:spPr bwMode="auto">
              <a:xfrm>
                <a:off x="637" y="2579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0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31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3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5" name="AutoShape 934"/>
            <p:cNvSpPr>
              <a:spLocks noChangeArrowheads="1"/>
            </p:cNvSpPr>
            <p:nvPr/>
          </p:nvSpPr>
          <p:spPr bwMode="auto">
            <a:xfrm>
              <a:off x="4209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6" name="Oval 935"/>
            <p:cNvSpPr>
              <a:spLocks noChangeArrowheads="1"/>
            </p:cNvSpPr>
            <p:nvPr/>
          </p:nvSpPr>
          <p:spPr bwMode="auto">
            <a:xfrm>
              <a:off x="4308" y="2388"/>
              <a:ext cx="160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Oval 936"/>
            <p:cNvSpPr>
              <a:spLocks noChangeArrowheads="1"/>
            </p:cNvSpPr>
            <p:nvPr/>
          </p:nvSpPr>
          <p:spPr bwMode="auto">
            <a:xfrm>
              <a:off x="4483" y="2388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8" name="Oval 937"/>
            <p:cNvSpPr>
              <a:spLocks noChangeArrowheads="1"/>
            </p:cNvSpPr>
            <p:nvPr/>
          </p:nvSpPr>
          <p:spPr bwMode="auto">
            <a:xfrm>
              <a:off x="4666" y="2381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9" name="Rectangle 938"/>
            <p:cNvSpPr>
              <a:spLocks noChangeArrowheads="1"/>
            </p:cNvSpPr>
            <p:nvPr/>
          </p:nvSpPr>
          <p:spPr bwMode="auto">
            <a:xfrm>
              <a:off x="5062" y="1831"/>
              <a:ext cx="84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7944" name="Group 267"/>
          <p:cNvGrpSpPr>
            <a:grpSpLocks/>
          </p:cNvGrpSpPr>
          <p:nvPr/>
        </p:nvGrpSpPr>
        <p:grpSpPr bwMode="auto">
          <a:xfrm>
            <a:off x="1069975" y="1752600"/>
            <a:ext cx="2365375" cy="1589088"/>
            <a:chOff x="-2187762" y="3855945"/>
            <a:chExt cx="2365375" cy="1590114"/>
          </a:xfrm>
        </p:grpSpPr>
        <p:sp>
          <p:nvSpPr>
            <p:cNvPr id="269" name="Line 20"/>
            <p:cNvSpPr>
              <a:spLocks noChangeShapeType="1"/>
            </p:cNvSpPr>
            <p:nvPr/>
          </p:nvSpPr>
          <p:spPr bwMode="auto">
            <a:xfrm flipH="1">
              <a:off x="-1732149" y="423083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0" name="Line 21"/>
            <p:cNvSpPr>
              <a:spLocks noChangeShapeType="1"/>
            </p:cNvSpPr>
            <p:nvPr/>
          </p:nvSpPr>
          <p:spPr bwMode="auto">
            <a:xfrm flipH="1">
              <a:off x="-1344799" y="4278493"/>
              <a:ext cx="271462" cy="314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1" name="Line 22"/>
            <p:cNvSpPr>
              <a:spLocks noChangeShapeType="1"/>
            </p:cNvSpPr>
            <p:nvPr/>
          </p:nvSpPr>
          <p:spPr bwMode="auto">
            <a:xfrm>
              <a:off x="-925699" y="4307086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2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80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3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801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4" name="Line 21"/>
            <p:cNvSpPr>
              <a:spLocks noChangeShapeType="1"/>
            </p:cNvSpPr>
            <p:nvPr/>
          </p:nvSpPr>
          <p:spPr bwMode="auto">
            <a:xfrm>
              <a:off x="-706624" y="4237191"/>
              <a:ext cx="377825" cy="304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5" name="Line 22"/>
            <p:cNvSpPr>
              <a:spLocks noChangeShapeType="1"/>
            </p:cNvSpPr>
            <p:nvPr/>
          </p:nvSpPr>
          <p:spPr bwMode="auto">
            <a:xfrm flipH="1">
              <a:off x="-474849" y="4732811"/>
              <a:ext cx="120650" cy="293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" name="Line 22"/>
            <p:cNvSpPr>
              <a:spLocks noChangeShapeType="1"/>
            </p:cNvSpPr>
            <p:nvPr/>
          </p:nvSpPr>
          <p:spPr bwMode="auto">
            <a:xfrm>
              <a:off x="-70037" y="4743931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7" name="Line 20"/>
            <p:cNvSpPr>
              <a:spLocks noChangeShapeType="1"/>
            </p:cNvSpPr>
            <p:nvPr/>
          </p:nvSpPr>
          <p:spPr bwMode="auto">
            <a:xfrm flipH="1">
              <a:off x="-873312" y="4192712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8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801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9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800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49" y="4079928"/>
              <a:ext cx="677862" cy="300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8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4532"/>
              <a:ext cx="677863" cy="301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7972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800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73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7974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Rectangle 908"/>
              <p:cNvSpPr>
                <a:spLocks noChangeArrowheads="1"/>
              </p:cNvSpPr>
              <p:nvPr/>
            </p:nvSpPr>
            <p:spPr bwMode="auto">
              <a:xfrm>
                <a:off x="4211" y="430"/>
                <a:ext cx="103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76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77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Rectangle 911"/>
              <p:cNvSpPr>
                <a:spLocks noChangeArrowheads="1"/>
              </p:cNvSpPr>
              <p:nvPr/>
            </p:nvSpPr>
            <p:spPr bwMode="auto">
              <a:xfrm>
                <a:off x="4211" y="691"/>
                <a:ext cx="593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79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4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5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0" name="Rectangle 915"/>
              <p:cNvSpPr>
                <a:spLocks noChangeArrowheads="1"/>
              </p:cNvSpPr>
              <p:nvPr/>
            </p:nvSpPr>
            <p:spPr bwMode="auto">
              <a:xfrm>
                <a:off x="4227" y="1024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1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2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3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2" name="Rectangle 919"/>
              <p:cNvSpPr>
                <a:spLocks noChangeArrowheads="1"/>
              </p:cNvSpPr>
              <p:nvPr/>
            </p:nvSpPr>
            <p:spPr bwMode="auto">
              <a:xfrm>
                <a:off x="4211" y="1364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93" name="Rectangle 920"/>
              <p:cNvSpPr>
                <a:spLocks noChangeArrowheads="1"/>
              </p:cNvSpPr>
              <p:nvPr/>
            </p:nvSpPr>
            <p:spPr bwMode="auto">
              <a:xfrm>
                <a:off x="4227" y="166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4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310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3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1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3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7985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7986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8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10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09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7" name="Rectangle 928"/>
              <p:cNvSpPr>
                <a:spLocks noChangeArrowheads="1"/>
              </p:cNvSpPr>
              <p:nvPr/>
            </p:nvSpPr>
            <p:spPr bwMode="auto">
              <a:xfrm>
                <a:off x="5247" y="430"/>
                <a:ext cx="71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88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89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Oval 931"/>
              <p:cNvSpPr>
                <a:spLocks noChangeArrowheads="1"/>
              </p:cNvSpPr>
              <p:nvPr/>
            </p:nvSpPr>
            <p:spPr bwMode="auto">
              <a:xfrm>
                <a:off x="5516" y="2609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91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AutoShape 933"/>
              <p:cNvSpPr>
                <a:spLocks noChangeArrowheads="1"/>
              </p:cNvSpPr>
              <p:nvPr/>
            </p:nvSpPr>
            <p:spPr bwMode="auto">
              <a:xfrm>
                <a:off x="4140" y="2687"/>
                <a:ext cx="1195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3" name="AutoShape 934"/>
              <p:cNvSpPr>
                <a:spLocks noChangeArrowheads="1"/>
              </p:cNvSpPr>
              <p:nvPr/>
            </p:nvSpPr>
            <p:spPr bwMode="auto">
              <a:xfrm>
                <a:off x="4211" y="2715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4" name="Oval 935"/>
              <p:cNvSpPr>
                <a:spLocks noChangeArrowheads="1"/>
              </p:cNvSpPr>
              <p:nvPr/>
            </p:nvSpPr>
            <p:spPr bwMode="auto">
              <a:xfrm>
                <a:off x="4306" y="2390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5" name="Oval 936"/>
              <p:cNvSpPr>
                <a:spLocks noChangeArrowheads="1"/>
              </p:cNvSpPr>
              <p:nvPr/>
            </p:nvSpPr>
            <p:spPr bwMode="auto">
              <a:xfrm>
                <a:off x="4488" y="2390"/>
                <a:ext cx="158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6" name="Oval 937"/>
              <p:cNvSpPr>
                <a:spLocks noChangeArrowheads="1"/>
              </p:cNvSpPr>
              <p:nvPr/>
            </p:nvSpPr>
            <p:spPr bwMode="auto">
              <a:xfrm>
                <a:off x="4662" y="2383"/>
                <a:ext cx="158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7" name="Rectangle 938"/>
              <p:cNvSpPr>
                <a:spLocks noChangeArrowheads="1"/>
              </p:cNvSpPr>
              <p:nvPr/>
            </p:nvSpPr>
            <p:spPr bwMode="auto">
              <a:xfrm>
                <a:off x="5057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pic>
        <p:nvPicPr>
          <p:cNvPr id="167945" name="Picture 19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004888"/>
            <a:ext cx="56054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7" name="Oval 355"/>
          <p:cNvSpPr>
            <a:spLocks noChangeArrowheads="1"/>
          </p:cNvSpPr>
          <p:nvPr/>
        </p:nvSpPr>
        <p:spPr bwMode="auto">
          <a:xfrm>
            <a:off x="4954588" y="1614488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</a:t>
            </a:r>
          </a:p>
        </p:txBody>
      </p:sp>
      <p:sp>
        <p:nvSpPr>
          <p:cNvPr id="167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3711575"/>
            <a:ext cx="7512050" cy="2879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internal network connected to Internet via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router firewall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router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 filters packet-by-packet, </a:t>
            </a:r>
            <a:r>
              <a:rPr lang="en-US" sz="2400" dirty="0">
                <a:latin typeface="Gill Sans MT" charset="0"/>
              </a:rPr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 SYN and ACK bits</a:t>
            </a:r>
          </a:p>
        </p:txBody>
      </p:sp>
      <p:sp>
        <p:nvSpPr>
          <p:cNvPr id="167950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1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2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3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4" name="Oval 356"/>
          <p:cNvSpPr>
            <a:spLocks noChangeArrowheads="1"/>
          </p:cNvSpPr>
          <p:nvPr/>
        </p:nvSpPr>
        <p:spPr bwMode="auto">
          <a:xfrm>
            <a:off x="4541838" y="1751013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5" name="Oval 357"/>
          <p:cNvSpPr>
            <a:spLocks noChangeArrowheads="1"/>
          </p:cNvSpPr>
          <p:nvPr/>
        </p:nvSpPr>
        <p:spPr bwMode="auto">
          <a:xfrm>
            <a:off x="4457700" y="1906588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67956" name="Group 2"/>
          <p:cNvGrpSpPr>
            <a:grpSpLocks/>
          </p:cNvGrpSpPr>
          <p:nvPr/>
        </p:nvGrpSpPr>
        <p:grpSpPr bwMode="auto">
          <a:xfrm>
            <a:off x="5894388" y="958850"/>
            <a:ext cx="2897187" cy="1425575"/>
            <a:chOff x="5670550" y="1182688"/>
            <a:chExt cx="2897188" cy="1425575"/>
          </a:xfrm>
        </p:grpSpPr>
        <p:sp>
          <p:nvSpPr>
            <p:cNvPr id="167957" name="Oval 354"/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7958" name="Text Box 353"/>
            <p:cNvSpPr txBox="1">
              <a:spLocks noChangeArrowheads="1"/>
            </p:cNvSpPr>
            <p:nvPr/>
          </p:nvSpPr>
          <p:spPr bwMode="auto">
            <a:xfrm>
              <a:off x="5882437" y="1296988"/>
              <a:ext cx="2671762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Should arriving packet be allowed in? Departing packet let out?</a:t>
              </a:r>
            </a:p>
          </p:txBody>
        </p:sp>
      </p:grpSp>
      <p:sp>
        <p:nvSpPr>
          <p:cNvPr id="1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589215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29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filtering: example</a:t>
            </a:r>
          </a:p>
        </p:txBody>
      </p:sp>
      <p:pic>
        <p:nvPicPr>
          <p:cNvPr id="169986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429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522413"/>
            <a:ext cx="7566025" cy="4183062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1: </a:t>
            </a:r>
            <a:r>
              <a:rPr lang="en-US" sz="2400" dirty="0">
                <a:latin typeface="Gill Sans MT" charset="0"/>
              </a:rPr>
              <a:t>block incoming and outgoing datagrams with IP protocol field = 17 and with either source or dest port = 23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all incoming, outgoing UDP flows and telnet connections are blocked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2: </a:t>
            </a:r>
            <a:r>
              <a:rPr lang="en-US" sz="2400" dirty="0">
                <a:latin typeface="Gill Sans MT" charset="0"/>
              </a:rPr>
              <a:t>block inbound TCP segments with ACK=0.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prevents external clients from making TCP connections with internal clients, but allows internal clients to connect to outside.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1572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04225" cy="9906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Friends and enemies: Alice, Bob, Trudy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82700"/>
            <a:ext cx="8142288" cy="1617663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well-known in network security world</a:t>
            </a:r>
          </a:p>
          <a:p>
            <a:r>
              <a:rPr lang="en-US" sz="2400" dirty="0">
                <a:latin typeface="Gill Sans MT" charset="0"/>
              </a:rPr>
              <a:t>Bob, Alice (lovers!) want to communicate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securely</a:t>
            </a:r>
            <a:r>
              <a:rPr lang="ja-JP" altLang="en-US" sz="240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Trudy (intruder) may intercept, delete, add messages</a:t>
            </a:r>
          </a:p>
        </p:txBody>
      </p:sp>
      <p:pic>
        <p:nvPicPr>
          <p:cNvPr id="27652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3702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4178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E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8488" y="5337175"/>
            <a:ext cx="1082675" cy="1295400"/>
          </a:xfrm>
          <a:noFill/>
        </p:spPr>
      </p:pic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2038350" y="4205288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2152650" y="4235450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780088" y="4217988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5867400" y="4248150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3052763" y="34607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3768725" y="38830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3332163" y="4403725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3375025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4200525" y="3417888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data, control messages</a:t>
            </a:r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5046663" y="40354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5" name="Freeform 25"/>
          <p:cNvSpPr>
            <a:spLocks/>
          </p:cNvSpPr>
          <p:nvPr/>
        </p:nvSpPr>
        <p:spPr bwMode="auto">
          <a:xfrm>
            <a:off x="3854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6" name="Freeform 26"/>
          <p:cNvSpPr>
            <a:spLocks/>
          </p:cNvSpPr>
          <p:nvPr/>
        </p:nvSpPr>
        <p:spPr bwMode="auto">
          <a:xfrm flipH="1">
            <a:off x="4529138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7" name="Line 27"/>
          <p:cNvSpPr>
            <a:spLocks noChangeShapeType="1"/>
          </p:cNvSpPr>
          <p:nvPr/>
        </p:nvSpPr>
        <p:spPr bwMode="auto">
          <a:xfrm flipV="1">
            <a:off x="1279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8" name="Text Box 28"/>
          <p:cNvSpPr txBox="1">
            <a:spLocks noChangeArrowheads="1"/>
          </p:cNvSpPr>
          <p:nvPr/>
        </p:nvSpPr>
        <p:spPr bwMode="auto">
          <a:xfrm>
            <a:off x="504825" y="43164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69" name="Line 29"/>
          <p:cNvSpPr>
            <a:spLocks noChangeShapeType="1"/>
          </p:cNvSpPr>
          <p:nvPr/>
        </p:nvSpPr>
        <p:spPr bwMode="auto">
          <a:xfrm flipV="1">
            <a:off x="7086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70" name="Text Box 30"/>
          <p:cNvSpPr txBox="1">
            <a:spLocks noChangeArrowheads="1"/>
          </p:cNvSpPr>
          <p:nvPr/>
        </p:nvSpPr>
        <p:spPr bwMode="auto">
          <a:xfrm>
            <a:off x="7874000" y="428625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701675" y="3089275"/>
            <a:ext cx="78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7672" name="Text Box 32"/>
          <p:cNvSpPr txBox="1">
            <a:spLocks noChangeArrowheads="1"/>
          </p:cNvSpPr>
          <p:nvPr/>
        </p:nvSpPr>
        <p:spPr bwMode="auto">
          <a:xfrm>
            <a:off x="7670800" y="31003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7673" name="Text Box 33"/>
          <p:cNvSpPr txBox="1">
            <a:spLocks noChangeArrowheads="1"/>
          </p:cNvSpPr>
          <p:nvPr/>
        </p:nvSpPr>
        <p:spPr bwMode="auto">
          <a:xfrm>
            <a:off x="3359150" y="5727700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Trudy</a:t>
            </a:r>
          </a:p>
        </p:txBody>
      </p:sp>
      <p:pic>
        <p:nvPicPr>
          <p:cNvPr id="27674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8509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48246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519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46987"/>
              </p:ext>
            </p:extLst>
          </p:nvPr>
        </p:nvGraphicFramePr>
        <p:xfrm>
          <a:off x="711200" y="1490663"/>
          <a:ext cx="7854950" cy="4732337"/>
        </p:xfrm>
        <a:graphic>
          <a:graphicData uri="http://schemas.openxmlformats.org/drawingml/2006/table">
            <a:tbl>
              <a:tblPr/>
              <a:tblGrid>
                <a:gridCol w="392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outside Web access.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 address (e.g. 130.207.255.255).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058" name="Rectangle 26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86813" cy="1143000"/>
          </a:xfrm>
          <a:noFill/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Stateless packet filtering</a:t>
            </a:r>
            <a:r>
              <a:rPr lang="en-US" sz="3600" dirty="0">
                <a:latin typeface="Gill Sans MT" charset="0"/>
              </a:rPr>
              <a:t>: more examples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380637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5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09107"/>
              </p:ext>
            </p:extLst>
          </p:nvPr>
        </p:nvGraphicFramePr>
        <p:xfrm>
          <a:off x="433388" y="2420938"/>
          <a:ext cx="8418512" cy="3903790"/>
        </p:xfrm>
        <a:graphic>
          <a:graphicData uri="http://schemas.openxmlformats.org/drawingml/2006/table">
            <a:tbl>
              <a:tblPr/>
              <a:tblGrid>
                <a:gridCol w="122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140" name="Rectangle 6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Access Control Lists</a:t>
            </a:r>
          </a:p>
        </p:txBody>
      </p:sp>
      <p:sp>
        <p:nvSpPr>
          <p:cNvPr id="174141" name="Rectangle 61"/>
          <p:cNvSpPr>
            <a:spLocks noChangeArrowheads="1"/>
          </p:cNvSpPr>
          <p:nvPr/>
        </p:nvSpPr>
        <p:spPr bwMode="auto">
          <a:xfrm>
            <a:off x="522288" y="1244604"/>
            <a:ext cx="820991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table of rules, applied top to bottom to incoming packets: (action, condition) pairs: looks like OpenFlow forwarding (Ch. 4)!</a:t>
            </a:r>
          </a:p>
        </p:txBody>
      </p:sp>
      <p:pic>
        <p:nvPicPr>
          <p:cNvPr id="174142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060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093711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29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12863"/>
            <a:ext cx="7512050" cy="4592637"/>
          </a:xfrm>
        </p:spPr>
        <p:txBody>
          <a:bodyPr/>
          <a:lstStyle/>
          <a:p>
            <a:pPr marL="277813" indent="-277813"/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stateless packet filter: </a:t>
            </a:r>
            <a:r>
              <a:rPr lang="en-US" sz="2400" dirty="0">
                <a:latin typeface="Gill Sans MT" charset="0"/>
              </a:rPr>
              <a:t>heavy handed tool</a:t>
            </a:r>
          </a:p>
          <a:p>
            <a:pPr lvl="1"/>
            <a:r>
              <a:rPr lang="en-US" sz="2200" dirty="0">
                <a:latin typeface="Gill Sans MT" charset="0"/>
              </a:rPr>
              <a:t>admits packets that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altLang="ja-JP" sz="2200" dirty="0">
                <a:latin typeface="Gill Sans MT" charset="0"/>
              </a:rPr>
              <a:t>make no sense,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altLang="ja-JP" sz="2200" dirty="0">
                <a:latin typeface="Gill Sans MT" charset="0"/>
              </a:rPr>
              <a:t> e.g., dest port = 80, ACK bit set, even though no TCP connection established:</a:t>
            </a:r>
            <a:endParaRPr lang="en-US" sz="2200" dirty="0">
              <a:latin typeface="Gill Sans MT" charset="0"/>
            </a:endParaRPr>
          </a:p>
        </p:txBody>
      </p:sp>
      <p:graphicFrame>
        <p:nvGraphicFramePr>
          <p:cNvPr id="13724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7577"/>
              </p:ext>
            </p:extLst>
          </p:nvPr>
        </p:nvGraphicFramePr>
        <p:xfrm>
          <a:off x="895350" y="2743200"/>
          <a:ext cx="7643813" cy="1325751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6159" name="Rectangle 283"/>
          <p:cNvSpPr>
            <a:spLocks noChangeArrowheads="1"/>
          </p:cNvSpPr>
          <p:nvPr/>
        </p:nvSpPr>
        <p:spPr bwMode="auto">
          <a:xfrm>
            <a:off x="641350" y="4329113"/>
            <a:ext cx="82629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stateful packet filter: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track connection setup (SYN), teardown (FIN): determine whether incoming, outgoing packets 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makes sense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”</a:t>
            </a:r>
            <a:endParaRPr lang="en-US" altLang="ja-JP" sz="2400" dirty="0">
              <a:latin typeface="Gill Sans MT" charset="0"/>
              <a:cs typeface="Gill Sans MT" charset="0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854994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831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82299"/>
              </p:ext>
            </p:extLst>
          </p:nvPr>
        </p:nvGraphicFramePr>
        <p:xfrm>
          <a:off x="531813" y="2543175"/>
          <a:ext cx="8380412" cy="3735390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 conxion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8244" name="Text Box 67"/>
          <p:cNvSpPr txBox="1">
            <a:spLocks noChangeArrowheads="1"/>
          </p:cNvSpPr>
          <p:nvPr/>
        </p:nvSpPr>
        <p:spPr bwMode="auto">
          <a:xfrm>
            <a:off x="1082675" y="1344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78245" name="Text Box 68"/>
          <p:cNvSpPr txBox="1">
            <a:spLocks noChangeArrowheads="1"/>
          </p:cNvSpPr>
          <p:nvPr/>
        </p:nvSpPr>
        <p:spPr bwMode="auto">
          <a:xfrm>
            <a:off x="1573213" y="5988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78246" name="Rectangle 70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8247" name="Rectangle 71"/>
          <p:cNvSpPr>
            <a:spLocks noChangeArrowheads="1"/>
          </p:cNvSpPr>
          <p:nvPr/>
        </p:nvSpPr>
        <p:spPr bwMode="auto">
          <a:xfrm>
            <a:off x="488949" y="1416848"/>
            <a:ext cx="834247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  <a:cs typeface="Gill Sans MT" charset="0"/>
              </a:rPr>
              <a:t>ACL augmented to indicate need to check connection state table before admitting packet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705624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509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Application gateways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6863" y="1490663"/>
            <a:ext cx="3886200" cy="22367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 packets on application data as well as on IP/TCP/UDP fields.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example: </a:t>
            </a:r>
            <a:r>
              <a:rPr lang="en-US" sz="2400" dirty="0">
                <a:latin typeface="Gill Sans MT" charset="0"/>
              </a:rPr>
              <a:t>allow select internal users to telnet outside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82277" name="Rectangle 110"/>
          <p:cNvSpPr>
            <a:spLocks noChangeArrowheads="1"/>
          </p:cNvSpPr>
          <p:nvPr/>
        </p:nvSpPr>
        <p:spPr bwMode="auto">
          <a:xfrm>
            <a:off x="649288" y="4278313"/>
            <a:ext cx="764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1.</a:t>
            </a:r>
            <a:r>
              <a:rPr lang="en-US" sz="2400" dirty="0">
                <a:latin typeface="Gill Sans MT" charset="0"/>
                <a:cs typeface="Gill Sans MT" charset="0"/>
              </a:rPr>
              <a:t> require all telnet users to telnet through gateway.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2.</a:t>
            </a:r>
            <a:r>
              <a:rPr lang="en-US" sz="2400" dirty="0">
                <a:latin typeface="Gill Sans MT" charset="0"/>
                <a:cs typeface="Gill Sans MT" charset="0"/>
              </a:rPr>
              <a:t> for authorized users, gateway sets up telnet connection to dest host. Gateway relays data between 2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3.</a:t>
            </a:r>
            <a:r>
              <a:rPr lang="en-US" sz="2400" dirty="0">
                <a:latin typeface="Gill Sans MT" charset="0"/>
                <a:cs typeface="Gill Sans MT" charset="0"/>
              </a:rPr>
              <a:t> router filter blocks all telnet connections not originating from gateway.</a:t>
            </a:r>
          </a:p>
        </p:txBody>
      </p:sp>
      <p:grpSp>
        <p:nvGrpSpPr>
          <p:cNvPr id="182278" name="Group 4"/>
          <p:cNvGrpSpPr>
            <a:grpSpLocks/>
          </p:cNvGrpSpPr>
          <p:nvPr/>
        </p:nvGrpSpPr>
        <p:grpSpPr bwMode="auto">
          <a:xfrm>
            <a:off x="3938588" y="1585913"/>
            <a:ext cx="4997450" cy="2270125"/>
            <a:chOff x="3983577" y="1287140"/>
            <a:chExt cx="4997021" cy="2269618"/>
          </a:xfrm>
        </p:grpSpPr>
        <p:sp>
          <p:nvSpPr>
            <p:cNvPr id="182279" name="Text Box 108"/>
            <p:cNvSpPr txBox="1">
              <a:spLocks noChangeArrowheads="1"/>
            </p:cNvSpPr>
            <p:nvPr/>
          </p:nvSpPr>
          <p:spPr bwMode="auto">
            <a:xfrm>
              <a:off x="5827059" y="1479548"/>
              <a:ext cx="9366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application</a:t>
              </a:r>
            </a:p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gateway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280" name="Freeform 17"/>
            <p:cNvSpPr>
              <a:spLocks/>
            </p:cNvSpPr>
            <p:nvPr/>
          </p:nvSpPr>
          <p:spPr bwMode="auto">
            <a:xfrm>
              <a:off x="4194135" y="1748877"/>
              <a:ext cx="3648681" cy="1807881"/>
            </a:xfrm>
            <a:custGeom>
              <a:avLst/>
              <a:gdLst/>
              <a:ahLst/>
              <a:cxnLst/>
              <a:rect l="0" t="0" r="r" b="b"/>
              <a:pathLst>
                <a:path w="10000" h="10000">
                  <a:moveTo>
                    <a:pt x="323" y="164"/>
                  </a:moveTo>
                  <a:lnTo>
                    <a:pt x="341" y="143"/>
                  </a:lnTo>
                  <a:cubicBezTo>
                    <a:pt x="349" y="129"/>
                    <a:pt x="357" y="116"/>
                    <a:pt x="365" y="102"/>
                  </a:cubicBezTo>
                  <a:lnTo>
                    <a:pt x="413" y="72"/>
                  </a:lnTo>
                  <a:cubicBezTo>
                    <a:pt x="429" y="58"/>
                    <a:pt x="445" y="45"/>
                    <a:pt x="461" y="31"/>
                  </a:cubicBezTo>
                  <a:lnTo>
                    <a:pt x="514" y="10"/>
                  </a:lnTo>
                  <a:cubicBezTo>
                    <a:pt x="534" y="7"/>
                    <a:pt x="554" y="3"/>
                    <a:pt x="574" y="0"/>
                  </a:cubicBezTo>
                  <a:lnTo>
                    <a:pt x="628" y="0"/>
                  </a:lnTo>
                  <a:lnTo>
                    <a:pt x="694" y="0"/>
                  </a:lnTo>
                  <a:cubicBezTo>
                    <a:pt x="716" y="3"/>
                    <a:pt x="738" y="7"/>
                    <a:pt x="760" y="10"/>
                  </a:cubicBezTo>
                  <a:lnTo>
                    <a:pt x="825" y="31"/>
                  </a:lnTo>
                  <a:lnTo>
                    <a:pt x="891" y="61"/>
                  </a:lnTo>
                  <a:cubicBezTo>
                    <a:pt x="915" y="71"/>
                    <a:pt x="939" y="82"/>
                    <a:pt x="963" y="92"/>
                  </a:cubicBezTo>
                  <a:cubicBezTo>
                    <a:pt x="989" y="106"/>
                    <a:pt x="1015" y="119"/>
                    <a:pt x="1041" y="133"/>
                  </a:cubicBezTo>
                  <a:lnTo>
                    <a:pt x="1118" y="174"/>
                  </a:lnTo>
                  <a:lnTo>
                    <a:pt x="1196" y="225"/>
                  </a:lnTo>
                  <a:lnTo>
                    <a:pt x="1268" y="276"/>
                  </a:lnTo>
                  <a:cubicBezTo>
                    <a:pt x="1294" y="290"/>
                    <a:pt x="1320" y="303"/>
                    <a:pt x="1346" y="317"/>
                  </a:cubicBezTo>
                  <a:lnTo>
                    <a:pt x="1513" y="440"/>
                  </a:lnTo>
                  <a:lnTo>
                    <a:pt x="1681" y="553"/>
                  </a:lnTo>
                  <a:lnTo>
                    <a:pt x="1848" y="665"/>
                  </a:lnTo>
                  <a:lnTo>
                    <a:pt x="2022" y="778"/>
                  </a:lnTo>
                  <a:cubicBezTo>
                    <a:pt x="2050" y="798"/>
                    <a:pt x="2077" y="819"/>
                    <a:pt x="2105" y="839"/>
                  </a:cubicBezTo>
                  <a:cubicBezTo>
                    <a:pt x="2133" y="853"/>
                    <a:pt x="2161" y="866"/>
                    <a:pt x="2189" y="880"/>
                  </a:cubicBezTo>
                  <a:cubicBezTo>
                    <a:pt x="2217" y="894"/>
                    <a:pt x="2245" y="907"/>
                    <a:pt x="2273" y="921"/>
                  </a:cubicBezTo>
                  <a:lnTo>
                    <a:pt x="2356" y="972"/>
                  </a:lnTo>
                  <a:lnTo>
                    <a:pt x="2440" y="993"/>
                  </a:lnTo>
                  <a:cubicBezTo>
                    <a:pt x="2468" y="1003"/>
                    <a:pt x="2496" y="1014"/>
                    <a:pt x="2524" y="1024"/>
                  </a:cubicBezTo>
                  <a:lnTo>
                    <a:pt x="2608" y="1054"/>
                  </a:lnTo>
                  <a:cubicBezTo>
                    <a:pt x="2638" y="1057"/>
                    <a:pt x="2667" y="1061"/>
                    <a:pt x="2697" y="1064"/>
                  </a:cubicBezTo>
                  <a:cubicBezTo>
                    <a:pt x="2725" y="1068"/>
                    <a:pt x="2753" y="1071"/>
                    <a:pt x="2781" y="1075"/>
                  </a:cubicBezTo>
                  <a:lnTo>
                    <a:pt x="2853" y="1075"/>
                  </a:lnTo>
                  <a:cubicBezTo>
                    <a:pt x="2881" y="1262"/>
                    <a:pt x="2909" y="1143"/>
                    <a:pt x="2937" y="1330"/>
                  </a:cubicBezTo>
                  <a:cubicBezTo>
                    <a:pt x="2963" y="1118"/>
                    <a:pt x="2988" y="1287"/>
                    <a:pt x="3014" y="1075"/>
                  </a:cubicBezTo>
                  <a:cubicBezTo>
                    <a:pt x="3042" y="1071"/>
                    <a:pt x="3070" y="1068"/>
                    <a:pt x="3098" y="1064"/>
                  </a:cubicBezTo>
                  <a:lnTo>
                    <a:pt x="3182" y="1064"/>
                  </a:lnTo>
                  <a:lnTo>
                    <a:pt x="3343" y="1024"/>
                  </a:lnTo>
                  <a:lnTo>
                    <a:pt x="3505" y="1003"/>
                  </a:lnTo>
                  <a:lnTo>
                    <a:pt x="3672" y="972"/>
                  </a:lnTo>
                  <a:lnTo>
                    <a:pt x="3834" y="921"/>
                  </a:lnTo>
                  <a:lnTo>
                    <a:pt x="4007" y="880"/>
                  </a:lnTo>
                  <a:lnTo>
                    <a:pt x="4175" y="850"/>
                  </a:lnTo>
                  <a:lnTo>
                    <a:pt x="4348" y="809"/>
                  </a:lnTo>
                  <a:lnTo>
                    <a:pt x="4528" y="788"/>
                  </a:lnTo>
                  <a:cubicBezTo>
                    <a:pt x="4562" y="785"/>
                    <a:pt x="4595" y="781"/>
                    <a:pt x="4629" y="778"/>
                  </a:cubicBezTo>
                  <a:cubicBezTo>
                    <a:pt x="4659" y="775"/>
                    <a:pt x="4689" y="771"/>
                    <a:pt x="4719" y="768"/>
                  </a:cubicBezTo>
                  <a:lnTo>
                    <a:pt x="4809" y="768"/>
                  </a:lnTo>
                  <a:lnTo>
                    <a:pt x="4904" y="768"/>
                  </a:lnTo>
                  <a:lnTo>
                    <a:pt x="5006" y="778"/>
                  </a:lnTo>
                  <a:lnTo>
                    <a:pt x="5102" y="778"/>
                  </a:lnTo>
                  <a:cubicBezTo>
                    <a:pt x="5138" y="781"/>
                    <a:pt x="5173" y="785"/>
                    <a:pt x="5209" y="788"/>
                  </a:cubicBezTo>
                  <a:lnTo>
                    <a:pt x="5311" y="809"/>
                  </a:lnTo>
                  <a:lnTo>
                    <a:pt x="5419" y="839"/>
                  </a:lnTo>
                  <a:lnTo>
                    <a:pt x="5520" y="860"/>
                  </a:lnTo>
                  <a:lnTo>
                    <a:pt x="5634" y="901"/>
                  </a:lnTo>
                  <a:lnTo>
                    <a:pt x="5748" y="931"/>
                  </a:lnTo>
                  <a:lnTo>
                    <a:pt x="5861" y="972"/>
                  </a:lnTo>
                  <a:lnTo>
                    <a:pt x="5999" y="1003"/>
                  </a:lnTo>
                  <a:lnTo>
                    <a:pt x="6124" y="1044"/>
                  </a:lnTo>
                  <a:lnTo>
                    <a:pt x="6256" y="1085"/>
                  </a:lnTo>
                  <a:lnTo>
                    <a:pt x="6394" y="1126"/>
                  </a:lnTo>
                  <a:lnTo>
                    <a:pt x="6531" y="1167"/>
                  </a:lnTo>
                  <a:lnTo>
                    <a:pt x="6681" y="1218"/>
                  </a:lnTo>
                  <a:lnTo>
                    <a:pt x="6824" y="1269"/>
                  </a:lnTo>
                  <a:lnTo>
                    <a:pt x="7117" y="1372"/>
                  </a:lnTo>
                  <a:lnTo>
                    <a:pt x="7410" y="1494"/>
                  </a:lnTo>
                  <a:lnTo>
                    <a:pt x="7703" y="1627"/>
                  </a:lnTo>
                  <a:lnTo>
                    <a:pt x="7853" y="1699"/>
                  </a:lnTo>
                  <a:lnTo>
                    <a:pt x="7996" y="1771"/>
                  </a:lnTo>
                  <a:lnTo>
                    <a:pt x="8140" y="1842"/>
                  </a:lnTo>
                  <a:lnTo>
                    <a:pt x="8278" y="1914"/>
                  </a:lnTo>
                  <a:cubicBezTo>
                    <a:pt x="8322" y="1941"/>
                    <a:pt x="8365" y="1969"/>
                    <a:pt x="8409" y="1996"/>
                  </a:cubicBezTo>
                  <a:lnTo>
                    <a:pt x="8547" y="2078"/>
                  </a:lnTo>
                  <a:cubicBezTo>
                    <a:pt x="8589" y="2105"/>
                    <a:pt x="8630" y="2133"/>
                    <a:pt x="8672" y="2160"/>
                  </a:cubicBezTo>
                  <a:lnTo>
                    <a:pt x="8798" y="2252"/>
                  </a:lnTo>
                  <a:lnTo>
                    <a:pt x="8911" y="2344"/>
                  </a:lnTo>
                  <a:lnTo>
                    <a:pt x="9025" y="2436"/>
                  </a:lnTo>
                  <a:lnTo>
                    <a:pt x="9133" y="2538"/>
                  </a:lnTo>
                  <a:cubicBezTo>
                    <a:pt x="9149" y="2552"/>
                    <a:pt x="9165" y="2565"/>
                    <a:pt x="9181" y="2579"/>
                  </a:cubicBezTo>
                  <a:lnTo>
                    <a:pt x="9228" y="2641"/>
                  </a:lnTo>
                  <a:lnTo>
                    <a:pt x="9276" y="2692"/>
                  </a:lnTo>
                  <a:cubicBezTo>
                    <a:pt x="9290" y="2706"/>
                    <a:pt x="9304" y="2719"/>
                    <a:pt x="9318" y="2733"/>
                  </a:cubicBezTo>
                  <a:cubicBezTo>
                    <a:pt x="9332" y="2753"/>
                    <a:pt x="9346" y="2774"/>
                    <a:pt x="9360" y="2794"/>
                  </a:cubicBezTo>
                  <a:cubicBezTo>
                    <a:pt x="9374" y="2815"/>
                    <a:pt x="9388" y="2835"/>
                    <a:pt x="9402" y="2856"/>
                  </a:cubicBezTo>
                  <a:lnTo>
                    <a:pt x="9444" y="2907"/>
                  </a:lnTo>
                  <a:cubicBezTo>
                    <a:pt x="9456" y="2927"/>
                    <a:pt x="9468" y="2948"/>
                    <a:pt x="9480" y="2968"/>
                  </a:cubicBezTo>
                  <a:cubicBezTo>
                    <a:pt x="9492" y="2989"/>
                    <a:pt x="9504" y="3009"/>
                    <a:pt x="9516" y="3030"/>
                  </a:cubicBezTo>
                  <a:cubicBezTo>
                    <a:pt x="9528" y="3047"/>
                    <a:pt x="9539" y="3064"/>
                    <a:pt x="9551" y="3081"/>
                  </a:cubicBezTo>
                  <a:lnTo>
                    <a:pt x="9611" y="3204"/>
                  </a:lnTo>
                  <a:cubicBezTo>
                    <a:pt x="9629" y="3248"/>
                    <a:pt x="9647" y="3293"/>
                    <a:pt x="9665" y="3337"/>
                  </a:cubicBezTo>
                  <a:cubicBezTo>
                    <a:pt x="9683" y="3385"/>
                    <a:pt x="9701" y="3432"/>
                    <a:pt x="9719" y="3480"/>
                  </a:cubicBezTo>
                  <a:cubicBezTo>
                    <a:pt x="9735" y="3531"/>
                    <a:pt x="9751" y="3583"/>
                    <a:pt x="9767" y="3634"/>
                  </a:cubicBezTo>
                  <a:lnTo>
                    <a:pt x="9809" y="3787"/>
                  </a:lnTo>
                  <a:cubicBezTo>
                    <a:pt x="9823" y="3838"/>
                    <a:pt x="9836" y="3890"/>
                    <a:pt x="9850" y="3941"/>
                  </a:cubicBezTo>
                  <a:cubicBezTo>
                    <a:pt x="9858" y="4002"/>
                    <a:pt x="9866" y="4064"/>
                    <a:pt x="9874" y="4125"/>
                  </a:cubicBezTo>
                  <a:cubicBezTo>
                    <a:pt x="9884" y="4180"/>
                    <a:pt x="9894" y="4234"/>
                    <a:pt x="9904" y="4289"/>
                  </a:cubicBezTo>
                  <a:cubicBezTo>
                    <a:pt x="9914" y="4354"/>
                    <a:pt x="9924" y="4418"/>
                    <a:pt x="9934" y="4483"/>
                  </a:cubicBezTo>
                  <a:cubicBezTo>
                    <a:pt x="9940" y="4544"/>
                    <a:pt x="9946" y="4606"/>
                    <a:pt x="9952" y="4667"/>
                  </a:cubicBezTo>
                  <a:cubicBezTo>
                    <a:pt x="9958" y="4729"/>
                    <a:pt x="9964" y="4790"/>
                    <a:pt x="9970" y="4852"/>
                  </a:cubicBezTo>
                  <a:cubicBezTo>
                    <a:pt x="9974" y="4917"/>
                    <a:pt x="9978" y="4981"/>
                    <a:pt x="9982" y="5046"/>
                  </a:cubicBezTo>
                  <a:lnTo>
                    <a:pt x="9994" y="5241"/>
                  </a:lnTo>
                  <a:lnTo>
                    <a:pt x="9994" y="5425"/>
                  </a:lnTo>
                  <a:lnTo>
                    <a:pt x="10000" y="5629"/>
                  </a:lnTo>
                  <a:lnTo>
                    <a:pt x="9994" y="5824"/>
                  </a:lnTo>
                  <a:lnTo>
                    <a:pt x="9994" y="6018"/>
                  </a:lnTo>
                  <a:lnTo>
                    <a:pt x="9988" y="6213"/>
                  </a:lnTo>
                  <a:cubicBezTo>
                    <a:pt x="9984" y="6278"/>
                    <a:pt x="9980" y="6342"/>
                    <a:pt x="9976" y="6407"/>
                  </a:cubicBezTo>
                  <a:lnTo>
                    <a:pt x="9958" y="6602"/>
                  </a:lnTo>
                  <a:lnTo>
                    <a:pt x="9946" y="6776"/>
                  </a:lnTo>
                  <a:cubicBezTo>
                    <a:pt x="9940" y="6837"/>
                    <a:pt x="9934" y="6899"/>
                    <a:pt x="9928" y="6960"/>
                  </a:cubicBezTo>
                  <a:lnTo>
                    <a:pt x="9904" y="7134"/>
                  </a:lnTo>
                  <a:cubicBezTo>
                    <a:pt x="9894" y="7195"/>
                    <a:pt x="9884" y="7257"/>
                    <a:pt x="9874" y="7318"/>
                  </a:cubicBezTo>
                  <a:cubicBezTo>
                    <a:pt x="9868" y="7373"/>
                    <a:pt x="9862" y="7427"/>
                    <a:pt x="9856" y="7482"/>
                  </a:cubicBezTo>
                  <a:cubicBezTo>
                    <a:pt x="9846" y="7537"/>
                    <a:pt x="9837" y="7591"/>
                    <a:pt x="9827" y="7646"/>
                  </a:cubicBezTo>
                  <a:lnTo>
                    <a:pt x="9791" y="7799"/>
                  </a:lnTo>
                  <a:lnTo>
                    <a:pt x="9761" y="7943"/>
                  </a:lnTo>
                  <a:cubicBezTo>
                    <a:pt x="9749" y="7991"/>
                    <a:pt x="9737" y="8038"/>
                    <a:pt x="9725" y="8086"/>
                  </a:cubicBezTo>
                  <a:cubicBezTo>
                    <a:pt x="9713" y="8130"/>
                    <a:pt x="9701" y="8175"/>
                    <a:pt x="9689" y="8219"/>
                  </a:cubicBezTo>
                  <a:cubicBezTo>
                    <a:pt x="9677" y="8257"/>
                    <a:pt x="9665" y="8294"/>
                    <a:pt x="9653" y="8332"/>
                  </a:cubicBezTo>
                  <a:cubicBezTo>
                    <a:pt x="9639" y="8369"/>
                    <a:pt x="9625" y="8407"/>
                    <a:pt x="9611" y="8444"/>
                  </a:cubicBezTo>
                  <a:cubicBezTo>
                    <a:pt x="9597" y="8475"/>
                    <a:pt x="9583" y="8505"/>
                    <a:pt x="9569" y="8536"/>
                  </a:cubicBezTo>
                  <a:cubicBezTo>
                    <a:pt x="9553" y="8567"/>
                    <a:pt x="9538" y="8597"/>
                    <a:pt x="9522" y="8628"/>
                  </a:cubicBezTo>
                  <a:lnTo>
                    <a:pt x="9474" y="8721"/>
                  </a:lnTo>
                  <a:cubicBezTo>
                    <a:pt x="9454" y="8745"/>
                    <a:pt x="9434" y="8768"/>
                    <a:pt x="9414" y="8792"/>
                  </a:cubicBezTo>
                  <a:cubicBezTo>
                    <a:pt x="9394" y="8819"/>
                    <a:pt x="9374" y="8847"/>
                    <a:pt x="9354" y="8874"/>
                  </a:cubicBezTo>
                  <a:cubicBezTo>
                    <a:pt x="9332" y="8895"/>
                    <a:pt x="9310" y="8915"/>
                    <a:pt x="9288" y="8936"/>
                  </a:cubicBezTo>
                  <a:cubicBezTo>
                    <a:pt x="9268" y="8956"/>
                    <a:pt x="9248" y="8977"/>
                    <a:pt x="9228" y="8997"/>
                  </a:cubicBezTo>
                  <a:lnTo>
                    <a:pt x="9157" y="9048"/>
                  </a:lnTo>
                  <a:cubicBezTo>
                    <a:pt x="9131" y="9069"/>
                    <a:pt x="9105" y="9089"/>
                    <a:pt x="9079" y="9110"/>
                  </a:cubicBezTo>
                  <a:lnTo>
                    <a:pt x="9007" y="9161"/>
                  </a:lnTo>
                  <a:lnTo>
                    <a:pt x="8929" y="9191"/>
                  </a:lnTo>
                  <a:lnTo>
                    <a:pt x="8846" y="9232"/>
                  </a:lnTo>
                  <a:cubicBezTo>
                    <a:pt x="8818" y="9242"/>
                    <a:pt x="8790" y="9253"/>
                    <a:pt x="8762" y="9263"/>
                  </a:cubicBezTo>
                  <a:cubicBezTo>
                    <a:pt x="8734" y="9277"/>
                    <a:pt x="8706" y="9290"/>
                    <a:pt x="8678" y="9304"/>
                  </a:cubicBezTo>
                  <a:cubicBezTo>
                    <a:pt x="8648" y="9314"/>
                    <a:pt x="8619" y="9325"/>
                    <a:pt x="8589" y="9335"/>
                  </a:cubicBezTo>
                  <a:lnTo>
                    <a:pt x="8493" y="9365"/>
                  </a:lnTo>
                  <a:lnTo>
                    <a:pt x="8313" y="9406"/>
                  </a:lnTo>
                  <a:lnTo>
                    <a:pt x="8122" y="9447"/>
                  </a:lnTo>
                  <a:lnTo>
                    <a:pt x="7931" y="9478"/>
                  </a:lnTo>
                  <a:lnTo>
                    <a:pt x="7733" y="9519"/>
                  </a:lnTo>
                  <a:lnTo>
                    <a:pt x="7530" y="9539"/>
                  </a:lnTo>
                  <a:lnTo>
                    <a:pt x="7339" y="9580"/>
                  </a:lnTo>
                  <a:lnTo>
                    <a:pt x="7141" y="9611"/>
                  </a:lnTo>
                  <a:lnTo>
                    <a:pt x="6950" y="9662"/>
                  </a:lnTo>
                  <a:lnTo>
                    <a:pt x="6854" y="9683"/>
                  </a:lnTo>
                  <a:lnTo>
                    <a:pt x="6758" y="9713"/>
                  </a:lnTo>
                  <a:lnTo>
                    <a:pt x="6651" y="9724"/>
                  </a:lnTo>
                  <a:lnTo>
                    <a:pt x="6549" y="9744"/>
                  </a:lnTo>
                  <a:lnTo>
                    <a:pt x="6441" y="9765"/>
                  </a:lnTo>
                  <a:lnTo>
                    <a:pt x="6334" y="9785"/>
                  </a:lnTo>
                  <a:lnTo>
                    <a:pt x="6226" y="9806"/>
                  </a:lnTo>
                  <a:lnTo>
                    <a:pt x="6112" y="9816"/>
                  </a:lnTo>
                  <a:lnTo>
                    <a:pt x="5885" y="9857"/>
                  </a:lnTo>
                  <a:lnTo>
                    <a:pt x="5652" y="9887"/>
                  </a:lnTo>
                  <a:lnTo>
                    <a:pt x="5425" y="9918"/>
                  </a:lnTo>
                  <a:lnTo>
                    <a:pt x="5185" y="9928"/>
                  </a:lnTo>
                  <a:lnTo>
                    <a:pt x="4958" y="9949"/>
                  </a:lnTo>
                  <a:lnTo>
                    <a:pt x="4731" y="9959"/>
                  </a:lnTo>
                  <a:lnTo>
                    <a:pt x="4623" y="9969"/>
                  </a:lnTo>
                  <a:lnTo>
                    <a:pt x="4510" y="9969"/>
                  </a:lnTo>
                  <a:lnTo>
                    <a:pt x="4402" y="9990"/>
                  </a:lnTo>
                  <a:lnTo>
                    <a:pt x="4294" y="9990"/>
                  </a:lnTo>
                  <a:lnTo>
                    <a:pt x="4193" y="9990"/>
                  </a:lnTo>
                  <a:lnTo>
                    <a:pt x="4091" y="10000"/>
                  </a:lnTo>
                  <a:lnTo>
                    <a:pt x="3995" y="10000"/>
                  </a:lnTo>
                  <a:lnTo>
                    <a:pt x="3894" y="10000"/>
                  </a:lnTo>
                  <a:lnTo>
                    <a:pt x="3804" y="10000"/>
                  </a:lnTo>
                  <a:lnTo>
                    <a:pt x="3714" y="10000"/>
                  </a:lnTo>
                  <a:lnTo>
                    <a:pt x="3630" y="10000"/>
                  </a:lnTo>
                  <a:lnTo>
                    <a:pt x="3547" y="10000"/>
                  </a:lnTo>
                  <a:cubicBezTo>
                    <a:pt x="3521" y="9997"/>
                    <a:pt x="3495" y="9993"/>
                    <a:pt x="3469" y="9990"/>
                  </a:cubicBezTo>
                  <a:lnTo>
                    <a:pt x="3391" y="9990"/>
                  </a:lnTo>
                  <a:lnTo>
                    <a:pt x="3325" y="9990"/>
                  </a:lnTo>
                  <a:lnTo>
                    <a:pt x="3254" y="9969"/>
                  </a:lnTo>
                  <a:lnTo>
                    <a:pt x="3182" y="9969"/>
                  </a:lnTo>
                  <a:lnTo>
                    <a:pt x="3122" y="9969"/>
                  </a:lnTo>
                  <a:cubicBezTo>
                    <a:pt x="3100" y="9966"/>
                    <a:pt x="3078" y="9962"/>
                    <a:pt x="3056" y="9959"/>
                  </a:cubicBezTo>
                  <a:cubicBezTo>
                    <a:pt x="3038" y="9956"/>
                    <a:pt x="3020" y="9952"/>
                    <a:pt x="3002" y="9949"/>
                  </a:cubicBezTo>
                  <a:lnTo>
                    <a:pt x="2949" y="9949"/>
                  </a:lnTo>
                  <a:cubicBezTo>
                    <a:pt x="2929" y="9946"/>
                    <a:pt x="2909" y="9942"/>
                    <a:pt x="2889" y="9939"/>
                  </a:cubicBezTo>
                  <a:cubicBezTo>
                    <a:pt x="2871" y="9935"/>
                    <a:pt x="2853" y="9932"/>
                    <a:pt x="2835" y="9928"/>
                  </a:cubicBezTo>
                  <a:cubicBezTo>
                    <a:pt x="2817" y="9925"/>
                    <a:pt x="2799" y="9921"/>
                    <a:pt x="2781" y="9918"/>
                  </a:cubicBezTo>
                  <a:lnTo>
                    <a:pt x="2679" y="9887"/>
                  </a:lnTo>
                  <a:lnTo>
                    <a:pt x="2584" y="9867"/>
                  </a:lnTo>
                  <a:cubicBezTo>
                    <a:pt x="2554" y="9853"/>
                    <a:pt x="2524" y="9840"/>
                    <a:pt x="2494" y="9826"/>
                  </a:cubicBezTo>
                  <a:cubicBezTo>
                    <a:pt x="2462" y="9819"/>
                    <a:pt x="2430" y="9813"/>
                    <a:pt x="2398" y="9806"/>
                  </a:cubicBezTo>
                  <a:lnTo>
                    <a:pt x="2225" y="9724"/>
                  </a:lnTo>
                  <a:cubicBezTo>
                    <a:pt x="2195" y="9710"/>
                    <a:pt x="2165" y="9697"/>
                    <a:pt x="2135" y="9683"/>
                  </a:cubicBezTo>
                  <a:cubicBezTo>
                    <a:pt x="2105" y="9669"/>
                    <a:pt x="2075" y="9656"/>
                    <a:pt x="2045" y="9642"/>
                  </a:cubicBezTo>
                  <a:lnTo>
                    <a:pt x="1950" y="9591"/>
                  </a:lnTo>
                  <a:lnTo>
                    <a:pt x="1842" y="9539"/>
                  </a:lnTo>
                  <a:lnTo>
                    <a:pt x="1740" y="9498"/>
                  </a:lnTo>
                  <a:lnTo>
                    <a:pt x="1633" y="9447"/>
                  </a:lnTo>
                  <a:lnTo>
                    <a:pt x="1519" y="9396"/>
                  </a:lnTo>
                  <a:lnTo>
                    <a:pt x="1411" y="9355"/>
                  </a:lnTo>
                  <a:cubicBezTo>
                    <a:pt x="1371" y="9335"/>
                    <a:pt x="1332" y="9314"/>
                    <a:pt x="1292" y="9294"/>
                  </a:cubicBezTo>
                  <a:lnTo>
                    <a:pt x="1178" y="9243"/>
                  </a:lnTo>
                  <a:lnTo>
                    <a:pt x="1071" y="9181"/>
                  </a:lnTo>
                  <a:lnTo>
                    <a:pt x="957" y="9120"/>
                  </a:lnTo>
                  <a:lnTo>
                    <a:pt x="849" y="9069"/>
                  </a:lnTo>
                  <a:lnTo>
                    <a:pt x="748" y="8976"/>
                  </a:lnTo>
                  <a:cubicBezTo>
                    <a:pt x="716" y="8952"/>
                    <a:pt x="684" y="8929"/>
                    <a:pt x="652" y="8905"/>
                  </a:cubicBezTo>
                  <a:lnTo>
                    <a:pt x="550" y="8813"/>
                  </a:lnTo>
                  <a:lnTo>
                    <a:pt x="508" y="8762"/>
                  </a:lnTo>
                  <a:lnTo>
                    <a:pt x="467" y="8721"/>
                  </a:lnTo>
                  <a:cubicBezTo>
                    <a:pt x="453" y="8700"/>
                    <a:pt x="439" y="8680"/>
                    <a:pt x="425" y="8659"/>
                  </a:cubicBezTo>
                  <a:lnTo>
                    <a:pt x="383" y="8608"/>
                  </a:lnTo>
                  <a:cubicBezTo>
                    <a:pt x="371" y="8588"/>
                    <a:pt x="359" y="8567"/>
                    <a:pt x="347" y="8547"/>
                  </a:cubicBezTo>
                  <a:lnTo>
                    <a:pt x="317" y="8475"/>
                  </a:lnTo>
                  <a:cubicBezTo>
                    <a:pt x="305" y="8455"/>
                    <a:pt x="293" y="8434"/>
                    <a:pt x="281" y="8414"/>
                  </a:cubicBezTo>
                  <a:lnTo>
                    <a:pt x="251" y="8342"/>
                  </a:lnTo>
                  <a:lnTo>
                    <a:pt x="221" y="8270"/>
                  </a:lnTo>
                  <a:cubicBezTo>
                    <a:pt x="215" y="8246"/>
                    <a:pt x="209" y="8223"/>
                    <a:pt x="203" y="8199"/>
                  </a:cubicBezTo>
                  <a:cubicBezTo>
                    <a:pt x="193" y="8172"/>
                    <a:pt x="183" y="8144"/>
                    <a:pt x="173" y="8117"/>
                  </a:cubicBezTo>
                  <a:cubicBezTo>
                    <a:pt x="167" y="8093"/>
                    <a:pt x="162" y="8069"/>
                    <a:pt x="156" y="8045"/>
                  </a:cubicBezTo>
                  <a:cubicBezTo>
                    <a:pt x="148" y="8018"/>
                    <a:pt x="140" y="7990"/>
                    <a:pt x="132" y="7963"/>
                  </a:cubicBezTo>
                  <a:cubicBezTo>
                    <a:pt x="128" y="7936"/>
                    <a:pt x="124" y="7908"/>
                    <a:pt x="120" y="7881"/>
                  </a:cubicBezTo>
                  <a:cubicBezTo>
                    <a:pt x="108" y="7820"/>
                    <a:pt x="96" y="7758"/>
                    <a:pt x="84" y="7697"/>
                  </a:cubicBezTo>
                  <a:lnTo>
                    <a:pt x="54" y="7523"/>
                  </a:lnTo>
                  <a:cubicBezTo>
                    <a:pt x="50" y="7458"/>
                    <a:pt x="46" y="7394"/>
                    <a:pt x="42" y="7329"/>
                  </a:cubicBezTo>
                  <a:cubicBezTo>
                    <a:pt x="38" y="7261"/>
                    <a:pt x="34" y="7192"/>
                    <a:pt x="30" y="7124"/>
                  </a:cubicBezTo>
                  <a:cubicBezTo>
                    <a:pt x="24" y="7052"/>
                    <a:pt x="18" y="6981"/>
                    <a:pt x="12" y="6909"/>
                  </a:cubicBezTo>
                  <a:cubicBezTo>
                    <a:pt x="10" y="6837"/>
                    <a:pt x="8" y="6766"/>
                    <a:pt x="6" y="6694"/>
                  </a:cubicBezTo>
                  <a:lnTo>
                    <a:pt x="6" y="6479"/>
                  </a:lnTo>
                  <a:lnTo>
                    <a:pt x="0" y="6254"/>
                  </a:lnTo>
                  <a:lnTo>
                    <a:pt x="0" y="6018"/>
                  </a:lnTo>
                  <a:cubicBezTo>
                    <a:pt x="2" y="5936"/>
                    <a:pt x="4" y="5855"/>
                    <a:pt x="6" y="5773"/>
                  </a:cubicBezTo>
                  <a:lnTo>
                    <a:pt x="6" y="5527"/>
                  </a:lnTo>
                  <a:cubicBezTo>
                    <a:pt x="8" y="5442"/>
                    <a:pt x="10" y="5356"/>
                    <a:pt x="12" y="5271"/>
                  </a:cubicBezTo>
                  <a:lnTo>
                    <a:pt x="12" y="5026"/>
                  </a:lnTo>
                  <a:lnTo>
                    <a:pt x="12" y="4893"/>
                  </a:lnTo>
                  <a:lnTo>
                    <a:pt x="12" y="4749"/>
                  </a:lnTo>
                  <a:lnTo>
                    <a:pt x="12" y="4606"/>
                  </a:lnTo>
                  <a:lnTo>
                    <a:pt x="12" y="4452"/>
                  </a:lnTo>
                  <a:lnTo>
                    <a:pt x="6" y="4278"/>
                  </a:lnTo>
                  <a:lnTo>
                    <a:pt x="6" y="4115"/>
                  </a:lnTo>
                  <a:lnTo>
                    <a:pt x="6" y="3941"/>
                  </a:lnTo>
                  <a:lnTo>
                    <a:pt x="0" y="3767"/>
                  </a:lnTo>
                  <a:lnTo>
                    <a:pt x="0" y="3582"/>
                  </a:lnTo>
                  <a:lnTo>
                    <a:pt x="0" y="3408"/>
                  </a:lnTo>
                  <a:lnTo>
                    <a:pt x="0" y="3040"/>
                  </a:lnTo>
                  <a:lnTo>
                    <a:pt x="0" y="2661"/>
                  </a:lnTo>
                  <a:lnTo>
                    <a:pt x="0" y="2293"/>
                  </a:lnTo>
                  <a:lnTo>
                    <a:pt x="6" y="2119"/>
                  </a:lnTo>
                  <a:cubicBezTo>
                    <a:pt x="8" y="2057"/>
                    <a:pt x="10" y="1996"/>
                    <a:pt x="12" y="1934"/>
                  </a:cubicBezTo>
                  <a:cubicBezTo>
                    <a:pt x="16" y="1880"/>
                    <a:pt x="20" y="1825"/>
                    <a:pt x="24" y="1771"/>
                  </a:cubicBezTo>
                  <a:lnTo>
                    <a:pt x="30" y="1597"/>
                  </a:lnTo>
                  <a:cubicBezTo>
                    <a:pt x="34" y="1542"/>
                    <a:pt x="38" y="1488"/>
                    <a:pt x="42" y="1433"/>
                  </a:cubicBezTo>
                  <a:cubicBezTo>
                    <a:pt x="44" y="1382"/>
                    <a:pt x="46" y="1330"/>
                    <a:pt x="48" y="1279"/>
                  </a:cubicBezTo>
                  <a:lnTo>
                    <a:pt x="72" y="1126"/>
                  </a:lnTo>
                  <a:cubicBezTo>
                    <a:pt x="76" y="1078"/>
                    <a:pt x="80" y="1031"/>
                    <a:pt x="84" y="983"/>
                  </a:cubicBezTo>
                  <a:lnTo>
                    <a:pt x="108" y="839"/>
                  </a:lnTo>
                  <a:lnTo>
                    <a:pt x="126" y="716"/>
                  </a:lnTo>
                  <a:cubicBezTo>
                    <a:pt x="136" y="675"/>
                    <a:pt x="146" y="635"/>
                    <a:pt x="156" y="594"/>
                  </a:cubicBezTo>
                  <a:cubicBezTo>
                    <a:pt x="162" y="560"/>
                    <a:pt x="167" y="525"/>
                    <a:pt x="173" y="491"/>
                  </a:cubicBezTo>
                  <a:cubicBezTo>
                    <a:pt x="185" y="454"/>
                    <a:pt x="197" y="416"/>
                    <a:pt x="209" y="379"/>
                  </a:cubicBezTo>
                  <a:cubicBezTo>
                    <a:pt x="213" y="369"/>
                    <a:pt x="217" y="358"/>
                    <a:pt x="221" y="348"/>
                  </a:cubicBezTo>
                  <a:lnTo>
                    <a:pt x="245" y="297"/>
                  </a:lnTo>
                  <a:cubicBezTo>
                    <a:pt x="249" y="287"/>
                    <a:pt x="253" y="276"/>
                    <a:pt x="257" y="266"/>
                  </a:cubicBezTo>
                  <a:cubicBezTo>
                    <a:pt x="265" y="252"/>
                    <a:pt x="273" y="239"/>
                    <a:pt x="281" y="225"/>
                  </a:cubicBezTo>
                  <a:cubicBezTo>
                    <a:pt x="287" y="215"/>
                    <a:pt x="293" y="204"/>
                    <a:pt x="299" y="194"/>
                  </a:cubicBezTo>
                  <a:lnTo>
                    <a:pt x="323" y="16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281" name="Rectangle 198"/>
            <p:cNvSpPr>
              <a:spLocks noChangeArrowheads="1"/>
            </p:cNvSpPr>
            <p:nvPr/>
          </p:nvSpPr>
          <p:spPr bwMode="auto">
            <a:xfrm>
              <a:off x="7622154" y="2851909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82282" name="Line 334"/>
            <p:cNvSpPr>
              <a:spLocks noChangeShapeType="1"/>
            </p:cNvSpPr>
            <p:nvPr/>
          </p:nvSpPr>
          <p:spPr bwMode="auto">
            <a:xfrm>
              <a:off x="6445410" y="2699091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2283" name="Group 332"/>
            <p:cNvGrpSpPr>
              <a:grpSpLocks/>
            </p:cNvGrpSpPr>
            <p:nvPr/>
          </p:nvGrpSpPr>
          <p:grpSpPr bwMode="auto">
            <a:xfrm>
              <a:off x="6770832" y="2635170"/>
              <a:ext cx="764491" cy="376020"/>
              <a:chOff x="2356" y="1300"/>
              <a:chExt cx="555" cy="194"/>
            </a:xfrm>
          </p:grpSpPr>
          <p:sp>
            <p:nvSpPr>
              <p:cNvPr id="18238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82383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82386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87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0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1" name="Line 33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82284" name="Group 906"/>
            <p:cNvGrpSpPr>
              <a:grpSpLocks/>
            </p:cNvGrpSpPr>
            <p:nvPr/>
          </p:nvGrpSpPr>
          <p:grpSpPr bwMode="auto">
            <a:xfrm>
              <a:off x="7113844" y="2225617"/>
              <a:ext cx="297216" cy="540453"/>
              <a:chOff x="4140" y="429"/>
              <a:chExt cx="1425" cy="2396"/>
            </a:xfrm>
          </p:grpSpPr>
          <p:sp>
            <p:nvSpPr>
              <p:cNvPr id="182348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6" name="Rectangle 908"/>
              <p:cNvSpPr>
                <a:spLocks noChangeArrowheads="1"/>
              </p:cNvSpPr>
              <p:nvPr/>
            </p:nvSpPr>
            <p:spPr bwMode="auto">
              <a:xfrm>
                <a:off x="4209" y="427"/>
                <a:ext cx="1043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50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51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Rectangle 911"/>
              <p:cNvSpPr>
                <a:spLocks noChangeArrowheads="1"/>
              </p:cNvSpPr>
              <p:nvPr/>
            </p:nvSpPr>
            <p:spPr bwMode="auto">
              <a:xfrm>
                <a:off x="4216" y="687"/>
                <a:ext cx="586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3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5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2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6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0"/>
                  <a:ext cx="693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1" name="Rectangle 915"/>
              <p:cNvSpPr>
                <a:spLocks noChangeArrowheads="1"/>
              </p:cNvSpPr>
              <p:nvPr/>
            </p:nvSpPr>
            <p:spPr bwMode="auto">
              <a:xfrm>
                <a:off x="4224" y="1018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5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3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4"/>
                  <a:ext cx="722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4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78"/>
                  <a:ext cx="703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3" name="Rectangle 919"/>
              <p:cNvSpPr>
                <a:spLocks noChangeArrowheads="1"/>
              </p:cNvSpPr>
              <p:nvPr/>
            </p:nvSpPr>
            <p:spPr bwMode="auto">
              <a:xfrm>
                <a:off x="4216" y="1363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4" name="Rectangle 920"/>
              <p:cNvSpPr>
                <a:spLocks noChangeArrowheads="1"/>
              </p:cNvSpPr>
              <p:nvPr/>
            </p:nvSpPr>
            <p:spPr bwMode="auto">
              <a:xfrm>
                <a:off x="4224" y="1658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8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51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2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1"/>
                  <a:ext cx="692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59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60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9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0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8" name="Rectangle 928"/>
              <p:cNvSpPr>
                <a:spLocks noChangeArrowheads="1"/>
              </p:cNvSpPr>
              <p:nvPr/>
            </p:nvSpPr>
            <p:spPr bwMode="auto">
              <a:xfrm>
                <a:off x="5251" y="427"/>
                <a:ext cx="68" cy="2294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2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3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Oval 931"/>
              <p:cNvSpPr>
                <a:spLocks noChangeArrowheads="1"/>
              </p:cNvSpPr>
              <p:nvPr/>
            </p:nvSpPr>
            <p:spPr bwMode="auto">
              <a:xfrm>
                <a:off x="5518" y="2608"/>
                <a:ext cx="46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5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AutoShape 933"/>
              <p:cNvSpPr>
                <a:spLocks noChangeArrowheads="1"/>
              </p:cNvSpPr>
              <p:nvPr/>
            </p:nvSpPr>
            <p:spPr bwMode="auto">
              <a:xfrm>
                <a:off x="4140" y="2686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4" name="AutoShape 934"/>
              <p:cNvSpPr>
                <a:spLocks noChangeArrowheads="1"/>
              </p:cNvSpPr>
              <p:nvPr/>
            </p:nvSpPr>
            <p:spPr bwMode="auto">
              <a:xfrm>
                <a:off x="4209" y="2714"/>
                <a:ext cx="1065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5" name="Oval 935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6" name="Oval 936"/>
              <p:cNvSpPr>
                <a:spLocks noChangeArrowheads="1"/>
              </p:cNvSpPr>
              <p:nvPr/>
            </p:nvSpPr>
            <p:spPr bwMode="auto">
              <a:xfrm>
                <a:off x="4483" y="2383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7" name="Oval 937"/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8" name="Rectangle 938"/>
              <p:cNvSpPr>
                <a:spLocks noChangeArrowheads="1"/>
              </p:cNvSpPr>
              <p:nvPr/>
            </p:nvSpPr>
            <p:spPr bwMode="auto">
              <a:xfrm>
                <a:off x="5061" y="1834"/>
                <a:ext cx="84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58" name="Line 20"/>
            <p:cNvSpPr>
              <a:spLocks noChangeShapeType="1"/>
            </p:cNvSpPr>
            <p:nvPr/>
          </p:nvSpPr>
          <p:spPr bwMode="auto">
            <a:xfrm flipH="1">
              <a:off x="4624872" y="2293390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9" name="Line 21"/>
            <p:cNvSpPr>
              <a:spLocks noChangeShapeType="1"/>
            </p:cNvSpPr>
            <p:nvPr/>
          </p:nvSpPr>
          <p:spPr bwMode="auto">
            <a:xfrm flipH="1">
              <a:off x="5012189" y="2341005"/>
              <a:ext cx="271439" cy="314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0" name="Line 22"/>
            <p:cNvSpPr>
              <a:spLocks noChangeShapeType="1"/>
            </p:cNvSpPr>
            <p:nvPr/>
          </p:nvSpPr>
          <p:spPr bwMode="auto">
            <a:xfrm>
              <a:off x="5431253" y="2369573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88" name="Group 44"/>
            <p:cNvGrpSpPr>
              <a:grpSpLocks/>
            </p:cNvGrpSpPr>
            <p:nvPr/>
          </p:nvGrpSpPr>
          <p:grpSpPr bwMode="auto">
            <a:xfrm>
              <a:off x="4168820" y="2096244"/>
              <a:ext cx="568325" cy="481012"/>
              <a:chOff x="-44" y="1473"/>
              <a:chExt cx="981" cy="1105"/>
            </a:xfrm>
          </p:grpSpPr>
          <p:pic>
            <p:nvPicPr>
              <p:cNvPr id="1823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89" name="Group 44"/>
            <p:cNvGrpSpPr>
              <a:grpSpLocks/>
            </p:cNvGrpSpPr>
            <p:nvPr/>
          </p:nvGrpSpPr>
          <p:grpSpPr bwMode="auto">
            <a:xfrm>
              <a:off x="5103858" y="2585194"/>
              <a:ext cx="568325" cy="481012"/>
              <a:chOff x="-44" y="1473"/>
              <a:chExt cx="981" cy="1105"/>
            </a:xfrm>
          </p:grpSpPr>
          <p:pic>
            <p:nvPicPr>
              <p:cNvPr id="1823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63" name="Line 21"/>
            <p:cNvSpPr>
              <a:spLocks noChangeShapeType="1"/>
            </p:cNvSpPr>
            <p:nvPr/>
          </p:nvSpPr>
          <p:spPr bwMode="auto">
            <a:xfrm>
              <a:off x="5650309" y="2299739"/>
              <a:ext cx="377793" cy="304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4" name="Line 22"/>
            <p:cNvSpPr>
              <a:spLocks noChangeShapeType="1"/>
            </p:cNvSpPr>
            <p:nvPr/>
          </p:nvSpPr>
          <p:spPr bwMode="auto">
            <a:xfrm flipH="1">
              <a:off x="5882064" y="2794928"/>
              <a:ext cx="120640" cy="293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5" name="Line 22"/>
            <p:cNvSpPr>
              <a:spLocks noChangeShapeType="1"/>
            </p:cNvSpPr>
            <p:nvPr/>
          </p:nvSpPr>
          <p:spPr bwMode="auto">
            <a:xfrm>
              <a:off x="6286841" y="2806038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6" name="Line 20"/>
            <p:cNvSpPr>
              <a:spLocks noChangeShapeType="1"/>
            </p:cNvSpPr>
            <p:nvPr/>
          </p:nvSpPr>
          <p:spPr bwMode="auto">
            <a:xfrm flipH="1">
              <a:off x="5482048" y="2253711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94" name="Group 44"/>
            <p:cNvGrpSpPr>
              <a:grpSpLocks/>
            </p:cNvGrpSpPr>
            <p:nvPr/>
          </p:nvGrpSpPr>
          <p:grpSpPr bwMode="auto">
            <a:xfrm>
              <a:off x="5508670" y="2958256"/>
              <a:ext cx="568325" cy="481013"/>
              <a:chOff x="-44" y="1473"/>
              <a:chExt cx="981" cy="1105"/>
            </a:xfrm>
          </p:grpSpPr>
          <p:pic>
            <p:nvPicPr>
              <p:cNvPr id="1823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5" name="Group 44"/>
            <p:cNvGrpSpPr>
              <a:grpSpLocks/>
            </p:cNvGrpSpPr>
            <p:nvPr/>
          </p:nvGrpSpPr>
          <p:grpSpPr bwMode="auto">
            <a:xfrm>
              <a:off x="5965870" y="3026519"/>
              <a:ext cx="568325" cy="481012"/>
              <a:chOff x="-44" y="1473"/>
              <a:chExt cx="981" cy="1105"/>
            </a:xfrm>
          </p:grpSpPr>
          <p:pic>
            <p:nvPicPr>
              <p:cNvPr id="1823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635" y="2141024"/>
              <a:ext cx="677804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7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457" y="2556856"/>
              <a:ext cx="677805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82298" name="Group 44"/>
            <p:cNvGrpSpPr>
              <a:grpSpLocks/>
            </p:cNvGrpSpPr>
            <p:nvPr/>
          </p:nvGrpSpPr>
          <p:grpSpPr bwMode="auto">
            <a:xfrm>
              <a:off x="4563080" y="2530005"/>
              <a:ext cx="568325" cy="481013"/>
              <a:chOff x="-44" y="1473"/>
              <a:chExt cx="981" cy="1105"/>
            </a:xfrm>
          </p:grpSpPr>
          <p:pic>
            <p:nvPicPr>
              <p:cNvPr id="18233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3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9" name="Group 906"/>
            <p:cNvGrpSpPr>
              <a:grpSpLocks/>
            </p:cNvGrpSpPr>
            <p:nvPr/>
          </p:nvGrpSpPr>
          <p:grpSpPr bwMode="auto">
            <a:xfrm>
              <a:off x="5953171" y="1976062"/>
              <a:ext cx="285924" cy="537882"/>
              <a:chOff x="4140" y="429"/>
              <a:chExt cx="1425" cy="2396"/>
            </a:xfrm>
          </p:grpSpPr>
          <p:sp>
            <p:nvSpPr>
              <p:cNvPr id="182306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Rectangle 908"/>
              <p:cNvSpPr>
                <a:spLocks noChangeArrowheads="1"/>
              </p:cNvSpPr>
              <p:nvPr/>
            </p:nvSpPr>
            <p:spPr bwMode="auto">
              <a:xfrm>
                <a:off x="4213" y="429"/>
                <a:ext cx="103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08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09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Rectangle 911"/>
              <p:cNvSpPr>
                <a:spLocks noChangeArrowheads="1"/>
              </p:cNvSpPr>
              <p:nvPr/>
            </p:nvSpPr>
            <p:spPr bwMode="auto">
              <a:xfrm>
                <a:off x="4213" y="690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1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4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6" y="2582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9" name="Rectangle 915"/>
              <p:cNvSpPr>
                <a:spLocks noChangeArrowheads="1"/>
              </p:cNvSpPr>
              <p:nvPr/>
            </p:nvSpPr>
            <p:spPr bwMode="auto">
              <a:xfrm>
                <a:off x="4229" y="1022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3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1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2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9" y="2583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1" name="Rectangle 919"/>
              <p:cNvSpPr>
                <a:spLocks noChangeArrowheads="1"/>
              </p:cNvSpPr>
              <p:nvPr/>
            </p:nvSpPr>
            <p:spPr bwMode="auto">
              <a:xfrm>
                <a:off x="4213" y="1362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Rectangle 920"/>
              <p:cNvSpPr>
                <a:spLocks noChangeArrowheads="1"/>
              </p:cNvSpPr>
              <p:nvPr/>
            </p:nvSpPr>
            <p:spPr bwMode="auto">
              <a:xfrm>
                <a:off x="4229" y="1659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6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99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0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3" y="2591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17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18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7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9" y="2567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8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9" y="2582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6" name="Rectangle 928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1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0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21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Oval 931"/>
              <p:cNvSpPr>
                <a:spLocks noChangeArrowheads="1"/>
              </p:cNvSpPr>
              <p:nvPr/>
            </p:nvSpPr>
            <p:spPr bwMode="auto">
              <a:xfrm>
                <a:off x="5518" y="2606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3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AutoShape 933"/>
              <p:cNvSpPr>
                <a:spLocks noChangeArrowheads="1"/>
              </p:cNvSpPr>
              <p:nvPr/>
            </p:nvSpPr>
            <p:spPr bwMode="auto">
              <a:xfrm>
                <a:off x="4142" y="2684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2" name="AutoShape 934"/>
              <p:cNvSpPr>
                <a:spLocks noChangeArrowheads="1"/>
              </p:cNvSpPr>
              <p:nvPr/>
            </p:nvSpPr>
            <p:spPr bwMode="auto">
              <a:xfrm>
                <a:off x="4213" y="2712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3" name="Oval 935"/>
              <p:cNvSpPr>
                <a:spLocks noChangeArrowheads="1"/>
              </p:cNvSpPr>
              <p:nvPr/>
            </p:nvSpPr>
            <p:spPr bwMode="auto">
              <a:xfrm>
                <a:off x="4308" y="2387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4" name="Oval 936"/>
              <p:cNvSpPr>
                <a:spLocks noChangeArrowheads="1"/>
              </p:cNvSpPr>
              <p:nvPr/>
            </p:nvSpPr>
            <p:spPr bwMode="auto">
              <a:xfrm>
                <a:off x="4490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5" name="Oval 937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6" name="Rectangle 938"/>
              <p:cNvSpPr>
                <a:spLocks noChangeArrowheads="1"/>
              </p:cNvSpPr>
              <p:nvPr/>
            </p:nvSpPr>
            <p:spPr bwMode="auto">
              <a:xfrm>
                <a:off x="5059" y="1835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2300" name="Text Box 106"/>
            <p:cNvSpPr txBox="1">
              <a:spLocks noChangeArrowheads="1"/>
            </p:cNvSpPr>
            <p:nvPr/>
          </p:nvSpPr>
          <p:spPr bwMode="auto">
            <a:xfrm>
              <a:off x="3983577" y="1287140"/>
              <a:ext cx="1479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host-to-gateway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1" name="Freeform 104"/>
            <p:cNvSpPr>
              <a:spLocks/>
            </p:cNvSpPr>
            <p:nvPr/>
          </p:nvSpPr>
          <p:spPr bwMode="auto">
            <a:xfrm>
              <a:off x="4712073" y="1670959"/>
              <a:ext cx="1239221" cy="414979"/>
            </a:xfrm>
            <a:custGeom>
              <a:avLst/>
              <a:gdLst>
                <a:gd name="T0" fmla="*/ 0 w 636"/>
                <a:gd name="T1" fmla="*/ 2147483647 h 144"/>
                <a:gd name="T2" fmla="*/ 2147483647 w 636"/>
                <a:gd name="T3" fmla="*/ 2147483647 h 144"/>
                <a:gd name="T4" fmla="*/ 0 60000 65536"/>
                <a:gd name="T5" fmla="*/ 0 60000 65536"/>
                <a:gd name="T6" fmla="*/ 0 w 636"/>
                <a:gd name="T7" fmla="*/ 0 h 144"/>
                <a:gd name="T8" fmla="*/ 636 w 636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6" h="144">
                  <a:moveTo>
                    <a:pt x="0" y="144"/>
                  </a:moveTo>
                  <a:cubicBezTo>
                    <a:pt x="180" y="6"/>
                    <a:pt x="450" y="0"/>
                    <a:pt x="636" y="11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2" name="Freeform 105"/>
            <p:cNvSpPr>
              <a:spLocks/>
            </p:cNvSpPr>
            <p:nvPr/>
          </p:nvSpPr>
          <p:spPr bwMode="auto">
            <a:xfrm>
              <a:off x="6303749" y="2328195"/>
              <a:ext cx="2115113" cy="560360"/>
            </a:xfrm>
            <a:custGeom>
              <a:avLst/>
              <a:gdLst>
                <a:gd name="T0" fmla="*/ 0 w 9169"/>
                <a:gd name="T1" fmla="*/ 2512 h 9369"/>
                <a:gd name="T2" fmla="*/ 703115 w 9169"/>
                <a:gd name="T3" fmla="*/ 267650 h 9369"/>
                <a:gd name="T4" fmla="*/ 1297580 w 9169"/>
                <a:gd name="T5" fmla="*/ 331288 h 9369"/>
                <a:gd name="T6" fmla="*/ 2115113 w 9169"/>
                <a:gd name="T7" fmla="*/ 560360 h 93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69" h="9369">
                  <a:moveTo>
                    <a:pt x="0" y="42"/>
                  </a:moveTo>
                  <a:cubicBezTo>
                    <a:pt x="172" y="-490"/>
                    <a:pt x="1259" y="4154"/>
                    <a:pt x="3048" y="4475"/>
                  </a:cubicBezTo>
                  <a:cubicBezTo>
                    <a:pt x="4280" y="2061"/>
                    <a:pt x="4508" y="-199"/>
                    <a:pt x="5625" y="5539"/>
                  </a:cubicBezTo>
                  <a:cubicBezTo>
                    <a:pt x="6872" y="6531"/>
                    <a:pt x="7556" y="7648"/>
                    <a:pt x="9169" y="936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3" name="Text Box 109"/>
            <p:cNvSpPr txBox="1">
              <a:spLocks noChangeArrowheads="1"/>
            </p:cNvSpPr>
            <p:nvPr/>
          </p:nvSpPr>
          <p:spPr bwMode="auto">
            <a:xfrm>
              <a:off x="6718673" y="1953386"/>
              <a:ext cx="12234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router and filter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4" name="Text Box 107"/>
            <p:cNvSpPr txBox="1">
              <a:spLocks noChangeArrowheads="1"/>
            </p:cNvSpPr>
            <p:nvPr/>
          </p:nvSpPr>
          <p:spPr bwMode="auto">
            <a:xfrm>
              <a:off x="7299153" y="2987956"/>
              <a:ext cx="16814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gateway-to-remote 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host 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5" name="Line 334"/>
            <p:cNvSpPr>
              <a:spLocks noChangeShapeType="1"/>
            </p:cNvSpPr>
            <p:nvPr/>
          </p:nvSpPr>
          <p:spPr bwMode="auto">
            <a:xfrm>
              <a:off x="7499671" y="2819280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11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73780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0636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Limitations of firewalls, gateways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504950"/>
            <a:ext cx="387985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 spoofing: </a:t>
            </a:r>
            <a:r>
              <a:rPr lang="en-US" sz="2400" dirty="0">
                <a:latin typeface="Gill Sans MT" charset="0"/>
              </a:rPr>
              <a:t>router can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know if data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really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comes from claimed source</a:t>
            </a:r>
          </a:p>
          <a:p>
            <a:r>
              <a:rPr lang="en-US" sz="2400" dirty="0">
                <a:latin typeface="Gill Sans MT" charset="0"/>
              </a:rPr>
              <a:t>if multiple app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s. need special treatment, each has own app. gateway</a:t>
            </a:r>
          </a:p>
          <a:p>
            <a:r>
              <a:rPr lang="en-US" sz="2400" dirty="0">
                <a:latin typeface="Gill Sans MT" charset="0"/>
              </a:rPr>
              <a:t>client software must know how to contact gateway.</a:t>
            </a:r>
          </a:p>
          <a:p>
            <a:pPr lvl="1"/>
            <a:r>
              <a:rPr lang="en-US" dirty="0">
                <a:latin typeface="Gill Sans MT" charset="0"/>
              </a:rPr>
              <a:t>e.g., must set IP address of proxy in Web browser</a:t>
            </a:r>
          </a:p>
        </p:txBody>
      </p:sp>
      <p:sp>
        <p:nvSpPr>
          <p:cNvPr id="184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1538" y="1554163"/>
            <a:ext cx="3810000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filters often use all or nothing policy for UDP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tradeoff: 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degree of communication with outside world, level of security</a:t>
            </a:r>
          </a:p>
          <a:p>
            <a:r>
              <a:rPr lang="en-US" sz="2400" dirty="0">
                <a:latin typeface="Gill Sans MT" charset="0"/>
              </a:rPr>
              <a:t>many highly protected sites still suffer from attacks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59514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482725"/>
            <a:ext cx="7772400" cy="487045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packet filtering:</a:t>
            </a:r>
          </a:p>
          <a:p>
            <a:pPr lvl="1"/>
            <a:r>
              <a:rPr lang="en-US" dirty="0">
                <a:latin typeface="Gill Sans MT" charset="0"/>
              </a:rPr>
              <a:t>operates on TCP/IP headers only</a:t>
            </a:r>
          </a:p>
          <a:p>
            <a:pPr lvl="1"/>
            <a:r>
              <a:rPr lang="en-US" dirty="0">
                <a:latin typeface="Gill Sans MT" charset="0"/>
              </a:rPr>
              <a:t>no correlation check among sessions 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IDS: intrusion detection system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deep packet inspection:</a:t>
            </a:r>
            <a:r>
              <a:rPr lang="en-US" dirty="0">
                <a:latin typeface="Gill Sans MT" charset="0"/>
              </a:rPr>
              <a:t> look at packet contents (e.g., check character strings in packet against database of known virus, attack strings)</a:t>
            </a:r>
          </a:p>
          <a:p>
            <a:pPr lvl="1"/>
            <a:r>
              <a:rPr lang="en-US" dirty="0">
                <a:solidFill>
                  <a:srgbClr val="000099"/>
                </a:solidFill>
                <a:latin typeface="Gill Sans MT" charset="0"/>
              </a:rPr>
              <a:t>examine correlation</a:t>
            </a:r>
            <a:r>
              <a:rPr lang="en-US" dirty="0">
                <a:latin typeface="Gill Sans MT" charset="0"/>
              </a:rPr>
              <a:t> among multiple packets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port scanning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network mapping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DoS attack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6573757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19" name="Freeform 2"/>
          <p:cNvSpPr>
            <a:spLocks/>
          </p:cNvSpPr>
          <p:nvPr/>
        </p:nvSpPr>
        <p:spPr bwMode="auto">
          <a:xfrm>
            <a:off x="5554663" y="3381375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0" name="Freeform 4"/>
          <p:cNvSpPr>
            <a:spLocks/>
          </p:cNvSpPr>
          <p:nvPr/>
        </p:nvSpPr>
        <p:spPr bwMode="auto">
          <a:xfrm>
            <a:off x="3336925" y="4246563"/>
            <a:ext cx="2092325" cy="1847850"/>
          </a:xfrm>
          <a:custGeom>
            <a:avLst/>
            <a:gdLst>
              <a:gd name="T0" fmla="*/ 1141628 w 10000"/>
              <a:gd name="T1" fmla="*/ 0 h 9947"/>
              <a:gd name="T2" fmla="*/ 1229300 w 10000"/>
              <a:gd name="T3" fmla="*/ 25820 h 9947"/>
              <a:gd name="T4" fmla="*/ 1301698 w 10000"/>
              <a:gd name="T5" fmla="*/ 74303 h 9947"/>
              <a:gd name="T6" fmla="*/ 1376398 w 10000"/>
              <a:gd name="T7" fmla="*/ 98637 h 9947"/>
              <a:gd name="T8" fmla="*/ 1487715 w 10000"/>
              <a:gd name="T9" fmla="*/ 160680 h 9947"/>
              <a:gd name="T10" fmla="*/ 1562624 w 10000"/>
              <a:gd name="T11" fmla="*/ 234983 h 9947"/>
              <a:gd name="T12" fmla="*/ 1635859 w 10000"/>
              <a:gd name="T13" fmla="*/ 260617 h 9947"/>
              <a:gd name="T14" fmla="*/ 1746548 w 10000"/>
              <a:gd name="T15" fmla="*/ 346251 h 9947"/>
              <a:gd name="T16" fmla="*/ 1771866 w 10000"/>
              <a:gd name="T17" fmla="*/ 382659 h 9947"/>
              <a:gd name="T18" fmla="*/ 1846566 w 10000"/>
              <a:gd name="T19" fmla="*/ 433371 h 9947"/>
              <a:gd name="T20" fmla="*/ 1908502 w 10000"/>
              <a:gd name="T21" fmla="*/ 581234 h 9947"/>
              <a:gd name="T22" fmla="*/ 1957883 w 10000"/>
              <a:gd name="T23" fmla="*/ 655722 h 9947"/>
              <a:gd name="T24" fmla="*/ 2019610 w 10000"/>
              <a:gd name="T25" fmla="*/ 766991 h 9947"/>
              <a:gd name="T26" fmla="*/ 2030281 w 10000"/>
              <a:gd name="T27" fmla="*/ 803399 h 9947"/>
              <a:gd name="T28" fmla="*/ 2056227 w 10000"/>
              <a:gd name="T29" fmla="*/ 839807 h 9947"/>
              <a:gd name="T30" fmla="*/ 2092426 w 10000"/>
              <a:gd name="T31" fmla="*/ 989156 h 9947"/>
              <a:gd name="T32" fmla="*/ 2081336 w 10000"/>
              <a:gd name="T33" fmla="*/ 1446304 h 9947"/>
              <a:gd name="T34" fmla="*/ 1554045 w 10000"/>
              <a:gd name="T35" fmla="*/ 1835651 h 9947"/>
              <a:gd name="T36" fmla="*/ 595923 w 10000"/>
              <a:gd name="T37" fmla="*/ 1757447 h 9947"/>
              <a:gd name="T38" fmla="*/ 151910 w 10000"/>
              <a:gd name="T39" fmla="*/ 1492558 h 9947"/>
              <a:gd name="T40" fmla="*/ 66958 w 10000"/>
              <a:gd name="T41" fmla="*/ 819374 h 9947"/>
              <a:gd name="T42" fmla="*/ 170114 w 10000"/>
              <a:gd name="T43" fmla="*/ 462721 h 9947"/>
              <a:gd name="T44" fmla="*/ 462217 w 10000"/>
              <a:gd name="T45" fmla="*/ 234983 h 9947"/>
              <a:gd name="T46" fmla="*/ 684642 w 10000"/>
              <a:gd name="T47" fmla="*/ 147863 h 9947"/>
              <a:gd name="T48" fmla="*/ 759132 w 10000"/>
              <a:gd name="T49" fmla="*/ 111268 h 9947"/>
              <a:gd name="T50" fmla="*/ 981557 w 10000"/>
              <a:gd name="T51" fmla="*/ 49226 h 9947"/>
              <a:gd name="T52" fmla="*/ 1141628 w 10000"/>
              <a:gd name="T53" fmla="*/ 0 h 994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000" h="9947">
                <a:moveTo>
                  <a:pt x="5456" y="0"/>
                </a:moveTo>
                <a:cubicBezTo>
                  <a:pt x="5509" y="17"/>
                  <a:pt x="5804" y="93"/>
                  <a:pt x="5875" y="139"/>
                </a:cubicBezTo>
                <a:cubicBezTo>
                  <a:pt x="5994" y="213"/>
                  <a:pt x="6085" y="350"/>
                  <a:pt x="6221" y="400"/>
                </a:cubicBezTo>
                <a:lnTo>
                  <a:pt x="6578" y="531"/>
                </a:lnTo>
                <a:cubicBezTo>
                  <a:pt x="6749" y="666"/>
                  <a:pt x="6957" y="710"/>
                  <a:pt x="7110" y="865"/>
                </a:cubicBezTo>
                <a:cubicBezTo>
                  <a:pt x="7237" y="991"/>
                  <a:pt x="7344" y="1129"/>
                  <a:pt x="7468" y="1265"/>
                </a:cubicBezTo>
                <a:cubicBezTo>
                  <a:pt x="7551" y="1359"/>
                  <a:pt x="7701" y="1359"/>
                  <a:pt x="7818" y="1403"/>
                </a:cubicBezTo>
                <a:cubicBezTo>
                  <a:pt x="8021" y="1478"/>
                  <a:pt x="8174" y="1726"/>
                  <a:pt x="8347" y="1864"/>
                </a:cubicBezTo>
                <a:cubicBezTo>
                  <a:pt x="8384" y="1931"/>
                  <a:pt x="8413" y="2008"/>
                  <a:pt x="8468" y="2060"/>
                </a:cubicBezTo>
                <a:cubicBezTo>
                  <a:pt x="8574" y="2163"/>
                  <a:pt x="8825" y="2333"/>
                  <a:pt x="8825" y="2333"/>
                </a:cubicBezTo>
                <a:cubicBezTo>
                  <a:pt x="8906" y="2606"/>
                  <a:pt x="8997" y="2879"/>
                  <a:pt x="9121" y="3129"/>
                </a:cubicBezTo>
                <a:cubicBezTo>
                  <a:pt x="9188" y="3264"/>
                  <a:pt x="9309" y="3375"/>
                  <a:pt x="9357" y="3530"/>
                </a:cubicBezTo>
                <a:cubicBezTo>
                  <a:pt x="9425" y="3743"/>
                  <a:pt x="9652" y="4129"/>
                  <a:pt x="9652" y="4129"/>
                </a:cubicBezTo>
                <a:cubicBezTo>
                  <a:pt x="9667" y="4196"/>
                  <a:pt x="9675" y="4265"/>
                  <a:pt x="9703" y="4325"/>
                </a:cubicBezTo>
                <a:cubicBezTo>
                  <a:pt x="9737" y="4392"/>
                  <a:pt x="9802" y="4443"/>
                  <a:pt x="9827" y="4521"/>
                </a:cubicBezTo>
                <a:cubicBezTo>
                  <a:pt x="9910" y="4761"/>
                  <a:pt x="9934" y="5068"/>
                  <a:pt x="10000" y="5325"/>
                </a:cubicBezTo>
                <a:cubicBezTo>
                  <a:pt x="9988" y="6145"/>
                  <a:pt x="9981" y="6963"/>
                  <a:pt x="9947" y="7786"/>
                </a:cubicBezTo>
                <a:cubicBezTo>
                  <a:pt x="9700" y="9068"/>
                  <a:pt x="8610" y="9603"/>
                  <a:pt x="7427" y="9882"/>
                </a:cubicBezTo>
                <a:cubicBezTo>
                  <a:pt x="6244" y="10161"/>
                  <a:pt x="3605" y="9461"/>
                  <a:pt x="2848" y="9461"/>
                </a:cubicBezTo>
                <a:cubicBezTo>
                  <a:pt x="2091" y="9461"/>
                  <a:pt x="1754" y="9354"/>
                  <a:pt x="726" y="8035"/>
                </a:cubicBezTo>
                <a:cubicBezTo>
                  <a:pt x="-302" y="6716"/>
                  <a:pt x="-43" y="5310"/>
                  <a:pt x="320" y="4411"/>
                </a:cubicBezTo>
                <a:cubicBezTo>
                  <a:pt x="685" y="3512"/>
                  <a:pt x="302" y="2835"/>
                  <a:pt x="813" y="2491"/>
                </a:cubicBezTo>
                <a:cubicBezTo>
                  <a:pt x="1325" y="2147"/>
                  <a:pt x="1798" y="1547"/>
                  <a:pt x="2209" y="1265"/>
                </a:cubicBezTo>
                <a:cubicBezTo>
                  <a:pt x="2618" y="983"/>
                  <a:pt x="2908" y="939"/>
                  <a:pt x="3272" y="796"/>
                </a:cubicBezTo>
                <a:cubicBezTo>
                  <a:pt x="3506" y="685"/>
                  <a:pt x="3390" y="687"/>
                  <a:pt x="3628" y="599"/>
                </a:cubicBezTo>
                <a:cubicBezTo>
                  <a:pt x="3971" y="487"/>
                  <a:pt x="4347" y="334"/>
                  <a:pt x="4691" y="265"/>
                </a:cubicBezTo>
                <a:cubicBezTo>
                  <a:pt x="4993" y="205"/>
                  <a:pt x="5206" y="197"/>
                  <a:pt x="5456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88421" name="Group 199"/>
          <p:cNvGrpSpPr>
            <a:grpSpLocks/>
          </p:cNvGrpSpPr>
          <p:nvPr/>
        </p:nvGrpSpPr>
        <p:grpSpPr bwMode="auto">
          <a:xfrm>
            <a:off x="4273550" y="3108325"/>
            <a:ext cx="261938" cy="866775"/>
            <a:chOff x="2550" y="2912"/>
            <a:chExt cx="278" cy="690"/>
          </a:xfrm>
        </p:grpSpPr>
        <p:sp>
          <p:nvSpPr>
            <p:cNvPr id="188620" name="Freeform 200"/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1" name="Rectangle 201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2" name="Freeform 202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3" name="Rectangle 203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4" name="Rectangle 204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5" name="Rectangle 205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6" name="Rectangle 206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7" name="Rectangle 207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8" name="Rectangle 208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9" name="Rectangle 209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0" name="Rectangle 210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1" name="Rectangle 211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2" name="Rectangle 212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3" name="Rectangle 213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4" name="Rectangle 214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5" name="Rectangle 215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6" name="Rectangle 216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7" name="Rectangle 217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8" name="Rectangle 218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9" name="Rectangle 219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0" name="Rectangle 220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1" name="Rectangle 221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2" name="Rectangle 222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3" name="Rectangle 223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4" name="Rectangle 224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5" name="Rectangle 225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6" name="Rectangle 226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7" name="Rectangle 227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8" name="Rectangle 228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9" name="Rectangle 229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0" name="Rectangle 230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1" name="Rectangle 231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2" name="Rectangle 232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3" name="Rectangle 233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4" name="Rectangle 234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5" name="Rectangle 235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6" name="Rectangle 236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7" name="Rectangle 237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8" name="Freeform 238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9" name="Freeform 239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0" name="Freeform 240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1" name="Freeform 241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2" name="Freeform 242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3" name="Freeform 243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4" name="Freeform 244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5" name="Freeform 245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6" name="Freeform 246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7" name="Freeform 247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8" name="Freeform 248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9" name="Freeform 249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0" name="Freeform 250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1" name="Freeform 251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2" name="Freeform 252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3" name="Freeform 253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4" name="Freeform 254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5" name="Freeform 255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6" name="Freeform 256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7" name="Freeform 257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8" name="Freeform 258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9" name="Freeform 259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0" name="Freeform 260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1" name="Freeform 261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2" name="Freeform 262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3" name="Freeform 263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4" name="Freeform 264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5" name="Freeform 265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6" name="Freeform 266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7" name="Freeform 267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8" name="Freeform 268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9" name="Freeform 269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0" name="Freeform 270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1" name="Freeform 271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2" name="Freeform 272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3" name="Freeform 273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4" name="Freeform 274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5" name="Freeform 275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6" name="Freeform 276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7" name="Freeform 277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8" name="Freeform 278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9" name="Freeform 279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0" name="Freeform 280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1" name="Freeform 281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2" name="Freeform 282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3" name="Freeform 283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4" name="Freeform 284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5" name="Freeform 285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6" name="Freeform 286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7" name="Freeform 287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8" name="Freeform 288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9" name="Freeform 289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0" name="Freeform 290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1" name="Freeform 291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2" name="Freeform 292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3" name="Freeform 293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4" name="Freeform 294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5" name="Freeform 295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6" name="Freeform 296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7" name="Freeform 297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8" name="Freeform 298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9" name="Freeform 299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0" name="Freeform 300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1" name="Freeform 301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2" name="Freeform 302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3" name="Freeform 303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4" name="Freeform 304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5" name="Freeform 305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6" name="Rectangle 306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7" name="Freeform 307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8" name="Freeform 308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9" name="Freeform 309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8422" name="Line 310"/>
          <p:cNvSpPr>
            <a:spLocks noChangeShapeType="1"/>
          </p:cNvSpPr>
          <p:nvPr/>
        </p:nvSpPr>
        <p:spPr bwMode="auto">
          <a:xfrm>
            <a:off x="4703763" y="39147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3" name="Line 320"/>
          <p:cNvSpPr>
            <a:spLocks noChangeShapeType="1"/>
          </p:cNvSpPr>
          <p:nvPr/>
        </p:nvSpPr>
        <p:spPr bwMode="auto">
          <a:xfrm>
            <a:off x="4403725" y="3937000"/>
            <a:ext cx="1111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4" name="Line 354"/>
          <p:cNvSpPr>
            <a:spLocks noChangeShapeType="1"/>
          </p:cNvSpPr>
          <p:nvPr/>
        </p:nvSpPr>
        <p:spPr bwMode="auto">
          <a:xfrm flipH="1">
            <a:off x="3917950" y="4740275"/>
            <a:ext cx="32543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5" name="Line 355"/>
          <p:cNvSpPr>
            <a:spLocks noChangeShapeType="1"/>
          </p:cNvSpPr>
          <p:nvPr/>
        </p:nvSpPr>
        <p:spPr bwMode="auto">
          <a:xfrm flipH="1">
            <a:off x="4330700" y="4740275"/>
            <a:ext cx="6191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6" name="Line 356"/>
          <p:cNvSpPr>
            <a:spLocks noChangeShapeType="1"/>
          </p:cNvSpPr>
          <p:nvPr/>
        </p:nvSpPr>
        <p:spPr bwMode="auto">
          <a:xfrm>
            <a:off x="4700588" y="4679950"/>
            <a:ext cx="136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7" name="Text Box 357"/>
          <p:cNvSpPr txBox="1">
            <a:spLocks noChangeArrowheads="1"/>
          </p:cNvSpPr>
          <p:nvPr/>
        </p:nvSpPr>
        <p:spPr bwMode="auto">
          <a:xfrm>
            <a:off x="3351213" y="5130800"/>
            <a:ext cx="7540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Web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8" name="Text Box 358"/>
          <p:cNvSpPr txBox="1">
            <a:spLocks noChangeArrowheads="1"/>
          </p:cNvSpPr>
          <p:nvPr/>
        </p:nvSpPr>
        <p:spPr bwMode="auto">
          <a:xfrm>
            <a:off x="3967163" y="5427663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FTP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9" name="Text Box 359"/>
          <p:cNvSpPr txBox="1">
            <a:spLocks noChangeArrowheads="1"/>
          </p:cNvSpPr>
          <p:nvPr/>
        </p:nvSpPr>
        <p:spPr bwMode="auto">
          <a:xfrm>
            <a:off x="4605338" y="5213350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DNS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grpSp>
        <p:nvGrpSpPr>
          <p:cNvPr id="188430" name="Group 361"/>
          <p:cNvGrpSpPr>
            <a:grpSpLocks/>
          </p:cNvGrpSpPr>
          <p:nvPr/>
        </p:nvGrpSpPr>
        <p:grpSpPr bwMode="auto">
          <a:xfrm>
            <a:off x="4102100" y="3779838"/>
            <a:ext cx="569913" cy="285750"/>
            <a:chOff x="533" y="321"/>
            <a:chExt cx="359" cy="180"/>
          </a:xfrm>
        </p:grpSpPr>
        <p:grpSp>
          <p:nvGrpSpPr>
            <p:cNvPr id="188605" name="Group 3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88607" name="Oval 3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8" name="Line 3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9" name="Line 3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0" name="Rectangle 3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1" name="Oval 3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88612" name="Group 3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88617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8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9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8613" name="Group 3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88614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5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6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88606" name="Line 3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88431" name="Line 377"/>
          <p:cNvSpPr>
            <a:spLocks noChangeShapeType="1"/>
          </p:cNvSpPr>
          <p:nvPr/>
        </p:nvSpPr>
        <p:spPr bwMode="auto">
          <a:xfrm>
            <a:off x="5380038" y="39258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2" name="Text Box 378"/>
          <p:cNvSpPr txBox="1">
            <a:spLocks noChangeArrowheads="1"/>
          </p:cNvSpPr>
          <p:nvPr/>
        </p:nvSpPr>
        <p:spPr bwMode="auto">
          <a:xfrm>
            <a:off x="6316663" y="3716338"/>
            <a:ext cx="10541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88433" name="Text Box 379"/>
          <p:cNvSpPr txBox="1">
            <a:spLocks noChangeArrowheads="1"/>
          </p:cNvSpPr>
          <p:nvPr/>
        </p:nvSpPr>
        <p:spPr bwMode="auto">
          <a:xfrm>
            <a:off x="5377278" y="5556920"/>
            <a:ext cx="162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demilitarized </a:t>
            </a:r>
          </a:p>
          <a:p>
            <a:r>
              <a:rPr lang="en-US" dirty="0">
                <a:latin typeface="Arial" charset="0"/>
                <a:cs typeface="Arial" charset="0"/>
              </a:rPr>
              <a:t>zone</a:t>
            </a:r>
          </a:p>
        </p:txBody>
      </p:sp>
      <p:sp>
        <p:nvSpPr>
          <p:cNvPr id="188434" name="Text Box 381"/>
          <p:cNvSpPr txBox="1">
            <a:spLocks noChangeArrowheads="1"/>
          </p:cNvSpPr>
          <p:nvPr/>
        </p:nvSpPr>
        <p:spPr bwMode="auto">
          <a:xfrm>
            <a:off x="4017963" y="2767013"/>
            <a:ext cx="823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Arial" charset="0"/>
                <a:cs typeface="Arial" charset="0"/>
              </a:rPr>
              <a:t>firewall</a:t>
            </a:r>
          </a:p>
        </p:txBody>
      </p:sp>
      <p:sp>
        <p:nvSpPr>
          <p:cNvPr id="188435" name="Oval 384"/>
          <p:cNvSpPr>
            <a:spLocks noChangeArrowheads="1"/>
          </p:cNvSpPr>
          <p:nvPr/>
        </p:nvSpPr>
        <p:spPr bwMode="auto">
          <a:xfrm>
            <a:off x="4337050" y="4229100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36" name="Text Box 385"/>
          <p:cNvSpPr txBox="1">
            <a:spLocks noChangeArrowheads="1"/>
          </p:cNvSpPr>
          <p:nvPr/>
        </p:nvSpPr>
        <p:spPr bwMode="auto">
          <a:xfrm>
            <a:off x="1498600" y="4997450"/>
            <a:ext cx="1262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IDS </a:t>
            </a:r>
          </a:p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sensors</a:t>
            </a:r>
          </a:p>
        </p:txBody>
      </p:sp>
      <p:sp>
        <p:nvSpPr>
          <p:cNvPr id="188437" name="Line 389"/>
          <p:cNvSpPr>
            <a:spLocks noChangeShapeType="1"/>
          </p:cNvSpPr>
          <p:nvPr/>
        </p:nvSpPr>
        <p:spPr bwMode="auto">
          <a:xfrm flipV="1">
            <a:off x="2166938" y="4354513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8" name="Rectangle 39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8439" name="Rectangle 392"/>
          <p:cNvSpPr>
            <a:spLocks noGrp="1" noChangeArrowheads="1"/>
          </p:cNvSpPr>
          <p:nvPr>
            <p:ph type="body" idx="1"/>
          </p:nvPr>
        </p:nvSpPr>
        <p:spPr>
          <a:xfrm>
            <a:off x="596913" y="1513669"/>
            <a:ext cx="7772400" cy="1130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charset="0"/>
              </a:rPr>
              <a:t>multiple IDSs: different types of checking at different locations</a:t>
            </a:r>
          </a:p>
        </p:txBody>
      </p:sp>
      <p:sp>
        <p:nvSpPr>
          <p:cNvPr id="188440" name="Freeform 17"/>
          <p:cNvSpPr>
            <a:spLocks/>
          </p:cNvSpPr>
          <p:nvPr/>
        </p:nvSpPr>
        <p:spPr bwMode="auto">
          <a:xfrm>
            <a:off x="219075" y="2854325"/>
            <a:ext cx="3649663" cy="1808163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41" name="Rectangle 198"/>
          <p:cNvSpPr>
            <a:spLocks noChangeArrowheads="1"/>
          </p:cNvSpPr>
          <p:nvPr/>
        </p:nvSpPr>
        <p:spPr bwMode="auto">
          <a:xfrm>
            <a:off x="3648075" y="3957638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88442" name="Line 334"/>
          <p:cNvSpPr>
            <a:spLocks noChangeShapeType="1"/>
          </p:cNvSpPr>
          <p:nvPr/>
        </p:nvSpPr>
        <p:spPr bwMode="auto">
          <a:xfrm>
            <a:off x="2486025" y="3879850"/>
            <a:ext cx="1592263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20"/>
          <p:cNvSpPr>
            <a:spLocks noChangeShapeType="1"/>
          </p:cNvSpPr>
          <p:nvPr/>
        </p:nvSpPr>
        <p:spPr bwMode="auto">
          <a:xfrm flipH="1">
            <a:off x="649288" y="33988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1" name="Line 21"/>
          <p:cNvSpPr>
            <a:spLocks noChangeShapeType="1"/>
          </p:cNvSpPr>
          <p:nvPr/>
        </p:nvSpPr>
        <p:spPr bwMode="auto">
          <a:xfrm flipH="1">
            <a:off x="911225" y="3446463"/>
            <a:ext cx="3968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2" name="Line 22"/>
          <p:cNvSpPr>
            <a:spLocks noChangeShapeType="1"/>
          </p:cNvSpPr>
          <p:nvPr/>
        </p:nvSpPr>
        <p:spPr bwMode="auto">
          <a:xfrm>
            <a:off x="1455738" y="34750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46" name="Group 44"/>
          <p:cNvGrpSpPr>
            <a:grpSpLocks/>
          </p:cNvGrpSpPr>
          <p:nvPr/>
        </p:nvGrpSpPr>
        <p:grpSpPr bwMode="auto">
          <a:xfrm>
            <a:off x="193675" y="3182146"/>
            <a:ext cx="568325" cy="481012"/>
            <a:chOff x="-44" y="1473"/>
            <a:chExt cx="981" cy="1105"/>
          </a:xfrm>
        </p:grpSpPr>
        <p:pic>
          <p:nvPicPr>
            <p:cNvPr id="18860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47" name="Group 44"/>
          <p:cNvGrpSpPr>
            <a:grpSpLocks/>
          </p:cNvGrpSpPr>
          <p:nvPr/>
        </p:nvGrpSpPr>
        <p:grpSpPr bwMode="auto">
          <a:xfrm>
            <a:off x="1128713" y="3690938"/>
            <a:ext cx="568325" cy="481012"/>
            <a:chOff x="-44" y="1473"/>
            <a:chExt cx="981" cy="1105"/>
          </a:xfrm>
        </p:grpSpPr>
        <p:pic>
          <p:nvPicPr>
            <p:cNvPr id="1886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405" name="Line 21"/>
          <p:cNvSpPr>
            <a:spLocks noChangeShapeType="1"/>
          </p:cNvSpPr>
          <p:nvPr/>
        </p:nvSpPr>
        <p:spPr bwMode="auto">
          <a:xfrm>
            <a:off x="1674813" y="3405188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6" name="Line 22"/>
          <p:cNvSpPr>
            <a:spLocks noChangeShapeType="1"/>
          </p:cNvSpPr>
          <p:nvPr/>
        </p:nvSpPr>
        <p:spPr bwMode="auto">
          <a:xfrm flipH="1">
            <a:off x="1906588" y="3900488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7" name="Line 22"/>
          <p:cNvSpPr>
            <a:spLocks noChangeShapeType="1"/>
          </p:cNvSpPr>
          <p:nvPr/>
        </p:nvSpPr>
        <p:spPr bwMode="auto">
          <a:xfrm>
            <a:off x="2311400" y="391160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8" name="Line 20"/>
          <p:cNvSpPr>
            <a:spLocks noChangeShapeType="1"/>
          </p:cNvSpPr>
          <p:nvPr/>
        </p:nvSpPr>
        <p:spPr bwMode="auto">
          <a:xfrm flipH="1">
            <a:off x="1508125" y="33591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52" name="Group 44"/>
          <p:cNvGrpSpPr>
            <a:grpSpLocks/>
          </p:cNvGrpSpPr>
          <p:nvPr/>
        </p:nvGrpSpPr>
        <p:grpSpPr bwMode="auto">
          <a:xfrm>
            <a:off x="1533525" y="4064000"/>
            <a:ext cx="568325" cy="481013"/>
            <a:chOff x="-44" y="1473"/>
            <a:chExt cx="981" cy="1105"/>
          </a:xfrm>
        </p:grpSpPr>
        <p:pic>
          <p:nvPicPr>
            <p:cNvPr id="1885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3" name="Group 44"/>
          <p:cNvGrpSpPr>
            <a:grpSpLocks/>
          </p:cNvGrpSpPr>
          <p:nvPr/>
        </p:nvGrpSpPr>
        <p:grpSpPr bwMode="auto">
          <a:xfrm>
            <a:off x="1990725" y="4132263"/>
            <a:ext cx="568325" cy="481012"/>
            <a:chOff x="-44" y="1473"/>
            <a:chExt cx="981" cy="1105"/>
          </a:xfrm>
        </p:grpSpPr>
        <p:pic>
          <p:nvPicPr>
            <p:cNvPr id="1885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4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246438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662363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56" name="Group 44"/>
          <p:cNvGrpSpPr>
            <a:grpSpLocks/>
          </p:cNvGrpSpPr>
          <p:nvPr/>
        </p:nvGrpSpPr>
        <p:grpSpPr bwMode="auto">
          <a:xfrm>
            <a:off x="1784350" y="3068638"/>
            <a:ext cx="568325" cy="481012"/>
            <a:chOff x="-44" y="1473"/>
            <a:chExt cx="981" cy="1105"/>
          </a:xfrm>
        </p:grpSpPr>
        <p:pic>
          <p:nvPicPr>
            <p:cNvPr id="1885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7" name="Group 906"/>
          <p:cNvGrpSpPr>
            <a:grpSpLocks/>
          </p:cNvGrpSpPr>
          <p:nvPr/>
        </p:nvGrpSpPr>
        <p:grpSpPr bwMode="auto">
          <a:xfrm>
            <a:off x="663575" y="3859213"/>
            <a:ext cx="285750" cy="536575"/>
            <a:chOff x="4140" y="429"/>
            <a:chExt cx="1425" cy="2396"/>
          </a:xfrm>
        </p:grpSpPr>
        <p:sp>
          <p:nvSpPr>
            <p:cNvPr id="18856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6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6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Rectangle 911"/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6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913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AutoShape 914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7" name="Rectangle 915"/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917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AutoShape 918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9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0" name="Rectangle 920"/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47" name="AutoShape 922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8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7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7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926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6" name="AutoShape 927"/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4" name="Rectangle 928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7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7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Oval 931"/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8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AutoShape 933"/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0" name="AutoShape 934"/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1" name="Oval 935"/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2" name="Oval 936"/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3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4" name="Rectangle 938"/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58" name="Text Box 380"/>
          <p:cNvSpPr txBox="1">
            <a:spLocks noChangeArrowheads="1"/>
          </p:cNvSpPr>
          <p:nvPr/>
        </p:nvSpPr>
        <p:spPr bwMode="auto">
          <a:xfrm>
            <a:off x="2511425" y="3189288"/>
            <a:ext cx="1082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internal</a:t>
            </a:r>
          </a:p>
          <a:p>
            <a:r>
              <a:rPr lang="en-US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88459" name="Group 906"/>
          <p:cNvGrpSpPr>
            <a:grpSpLocks/>
          </p:cNvGrpSpPr>
          <p:nvPr/>
        </p:nvGrpSpPr>
        <p:grpSpPr bwMode="auto">
          <a:xfrm>
            <a:off x="3698875" y="4697413"/>
            <a:ext cx="220663" cy="468312"/>
            <a:chOff x="4140" y="429"/>
            <a:chExt cx="1425" cy="2396"/>
          </a:xfrm>
        </p:grpSpPr>
        <p:sp>
          <p:nvSpPr>
            <p:cNvPr id="18853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3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3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35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6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1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33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4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3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4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41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31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2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4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4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9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0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8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4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4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5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6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7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8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5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4491038"/>
            <a:ext cx="541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61" name="Group 906"/>
          <p:cNvGrpSpPr>
            <a:grpSpLocks/>
          </p:cNvGrpSpPr>
          <p:nvPr/>
        </p:nvGrpSpPr>
        <p:grpSpPr bwMode="auto">
          <a:xfrm>
            <a:off x="4216400" y="4960938"/>
            <a:ext cx="220663" cy="468312"/>
            <a:chOff x="4140" y="429"/>
            <a:chExt cx="1425" cy="2396"/>
          </a:xfrm>
        </p:grpSpPr>
        <p:sp>
          <p:nvSpPr>
            <p:cNvPr id="188499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01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02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4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9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70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5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6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7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8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8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9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65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6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10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11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63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4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52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3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14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6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8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9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0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1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2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8462" name="Group 906"/>
          <p:cNvGrpSpPr>
            <a:grpSpLocks/>
          </p:cNvGrpSpPr>
          <p:nvPr/>
        </p:nvGrpSpPr>
        <p:grpSpPr bwMode="auto">
          <a:xfrm>
            <a:off x="4757738" y="4745038"/>
            <a:ext cx="222250" cy="466725"/>
            <a:chOff x="4140" y="429"/>
            <a:chExt cx="1425" cy="2396"/>
          </a:xfrm>
        </p:grpSpPr>
        <p:sp>
          <p:nvSpPr>
            <p:cNvPr id="188467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69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70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Rectangle 911"/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2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2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3" name="AutoShape 91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78" name="Rectangle 915"/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4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0" name="AutoShape 917"/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1" name="AutoShape 918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0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81" name="Rectangle 920"/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7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98" name="AutoShape 922"/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9" name="AutoShape 923"/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478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479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6" name="AutoShape 92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7" name="AutoShape 92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5" name="Rectangle 928"/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1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82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Oval 931"/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4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AutoShape 93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1" name="AutoShape 934"/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2" name="Oval 935"/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3" name="Oval 936"/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4" name="Oval 937"/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5" name="Rectangle 938"/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63" name="Oval 382"/>
          <p:cNvSpPr>
            <a:spLocks noChangeArrowheads="1"/>
          </p:cNvSpPr>
          <p:nvPr/>
        </p:nvSpPr>
        <p:spPr bwMode="auto">
          <a:xfrm>
            <a:off x="3411538" y="3819525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4" name="Oval 383"/>
          <p:cNvSpPr>
            <a:spLocks noChangeArrowheads="1"/>
          </p:cNvSpPr>
          <p:nvPr/>
        </p:nvSpPr>
        <p:spPr bwMode="auto">
          <a:xfrm>
            <a:off x="974725" y="3703638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5" name="Line 387"/>
          <p:cNvSpPr>
            <a:spLocks noChangeShapeType="1"/>
          </p:cNvSpPr>
          <p:nvPr/>
        </p:nvSpPr>
        <p:spPr bwMode="auto">
          <a:xfrm flipH="1" flipV="1">
            <a:off x="1081088" y="3914775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66" name="Line 388"/>
          <p:cNvSpPr>
            <a:spLocks noChangeShapeType="1"/>
          </p:cNvSpPr>
          <p:nvPr/>
        </p:nvSpPr>
        <p:spPr bwMode="auto">
          <a:xfrm flipV="1">
            <a:off x="2151063" y="4019550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3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03162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715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Network Security (summary)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8148638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basic techniques…...</a:t>
            </a:r>
          </a:p>
          <a:p>
            <a:pPr lvl="1"/>
            <a:r>
              <a:rPr lang="en-US" dirty="0">
                <a:latin typeface="Gill Sans MT" charset="0"/>
              </a:rPr>
              <a:t>cryptography (symmetric and public)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pPr lvl="1"/>
            <a:r>
              <a:rPr lang="en-US" dirty="0">
                <a:latin typeface="Gill Sans MT" charset="0"/>
              </a:rPr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…. used in many different security scenarios</a:t>
            </a:r>
          </a:p>
          <a:p>
            <a:pPr lvl="1"/>
            <a:r>
              <a:rPr lang="en-US" dirty="0">
                <a:latin typeface="Gill Sans MT" charset="0"/>
              </a:rPr>
              <a:t>secure transport (SSL)</a:t>
            </a:r>
          </a:p>
          <a:p>
            <a:pPr lvl="1"/>
            <a:r>
              <a:rPr lang="en-US" dirty="0">
                <a:latin typeface="Gill Sans MT" charset="0"/>
              </a:rPr>
              <a:t>IP 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operational security: firewalls and IDS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48278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09538"/>
            <a:ext cx="8718550" cy="100012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There are bad guys (and girls) out there!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17538" y="1262063"/>
            <a:ext cx="795813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can a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bad guy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do?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 lot! See section 1.6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eavesdrop: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intercept messages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Gill Sans MT" charset="0"/>
              </a:rPr>
              <a:t>actively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insert</a:t>
            </a:r>
            <a:r>
              <a:rPr lang="en-US" sz="2800" dirty="0">
                <a:latin typeface="Gill Sans MT" charset="0"/>
              </a:rPr>
              <a:t> messages into connection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impersonation: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can fake (spoof) source address in packet (or any field in packet)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hijacking: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take over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ongoing connection by removing sender or receiver, inserting himself in place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denial of service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800" dirty="0">
                <a:latin typeface="Gill Sans MT" charset="0"/>
              </a:rPr>
              <a:t>prevent service from being used by others (e.g.,  by overloading resources)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31748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2299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8.2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strike="sngStrike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strike="sngStrike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strike="sngStrike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strike="sngStrike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strike="sngStrike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33796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81384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The language of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4811713"/>
            <a:ext cx="8218488" cy="12033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plaintext message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 </a:t>
            </a:r>
            <a:r>
              <a:rPr lang="en-US" sz="2400" dirty="0">
                <a:latin typeface="Gill Sans MT" charset="0"/>
              </a:rPr>
              <a:t>ciphertext, encrypted with key K</a:t>
            </a:r>
            <a:r>
              <a:rPr lang="en-US" sz="2400" baseline="-25000" dirty="0">
                <a:latin typeface="Gill Sans MT" charset="0"/>
              </a:rPr>
              <a:t>A</a:t>
            </a: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 = 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(m))</a:t>
            </a:r>
            <a:endParaRPr lang="en-US" sz="2400" baseline="-25000" dirty="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52463" y="1447800"/>
            <a:ext cx="7750175" cy="3309938"/>
            <a:chOff x="392" y="896"/>
            <a:chExt cx="4882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Alice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Bob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5" name="Picture 19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7842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53090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1288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4021138"/>
            <a:ext cx="8218488" cy="1979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symmetric key crypto</a:t>
            </a:r>
            <a:r>
              <a:rPr lang="en-US" sz="2400" dirty="0">
                <a:latin typeface="Gill Sans MT" charset="0"/>
              </a:rPr>
              <a:t>: Bob and Alice share same (symmetric) key: 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e.g., key is knowing substitution pattern in mono alphabetic substitution cipher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how do Bob and Alice agree on key value?</a:t>
            </a:r>
            <a:endParaRPr lang="en-US" sz="2400" i="1" dirty="0">
              <a:latin typeface="Gill Sans MT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5121275" y="2595563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11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6" name="Text Box 20"/>
          <p:cNvSpPr txBox="1">
            <a:spLocks noChangeArrowheads="1"/>
          </p:cNvSpPr>
          <p:nvPr/>
        </p:nvSpPr>
        <p:spPr bwMode="auto">
          <a:xfrm>
            <a:off x="1773238" y="4481513"/>
            <a:ext cx="325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S</a:t>
            </a:r>
          </a:p>
        </p:txBody>
      </p:sp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5351463" y="1665288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   (m)</a:t>
            </a:r>
          </a:p>
        </p:txBody>
      </p:sp>
      <p:sp>
        <p:nvSpPr>
          <p:cNvPr id="37912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(m))</a:t>
            </a:r>
          </a:p>
        </p:txBody>
      </p:sp>
      <p:pic>
        <p:nvPicPr>
          <p:cNvPr id="37914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19359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206500"/>
            <a:ext cx="8278812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DES: Data Encryption Standard</a:t>
            </a:r>
            <a:endParaRPr lang="en-US" sz="2400" dirty="0">
              <a:solidFill>
                <a:srgbClr val="C00000"/>
              </a:solidFill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US encryption standard [NIST 1993]</a:t>
            </a:r>
          </a:p>
          <a:p>
            <a:r>
              <a:rPr lang="en-US" sz="2400" dirty="0">
                <a:latin typeface="Gill Sans MT" charset="0"/>
              </a:rPr>
              <a:t>56-bit symmetric key, 64-bit plaintext input</a:t>
            </a:r>
          </a:p>
          <a:p>
            <a:r>
              <a:rPr lang="en-US" sz="2400" dirty="0">
                <a:latin typeface="Gill Sans MT" charset="0"/>
              </a:rPr>
              <a:t>block cipher with cipher block chaining</a:t>
            </a:r>
          </a:p>
          <a:p>
            <a:r>
              <a:rPr lang="en-US" sz="2400" dirty="0">
                <a:latin typeface="Gill Sans MT" charset="0"/>
              </a:rPr>
              <a:t>how secure is DES?</a:t>
            </a:r>
          </a:p>
          <a:p>
            <a:pPr lvl="1"/>
            <a:r>
              <a:rPr lang="en-US" dirty="0">
                <a:latin typeface="Gill Sans MT" charset="0"/>
              </a:rPr>
              <a:t>DES Challenge: 56-bit-key-encrypted phrase  decrypted (brute force) in less than a day</a:t>
            </a:r>
          </a:p>
          <a:p>
            <a:pPr lvl="1"/>
            <a:r>
              <a:rPr lang="en-US" dirty="0">
                <a:latin typeface="Gill Sans MT" charset="0"/>
              </a:rPr>
              <a:t>no known good analytic attack</a:t>
            </a:r>
          </a:p>
          <a:p>
            <a:r>
              <a:rPr lang="en-US" sz="2400" dirty="0">
                <a:latin typeface="Gill Sans MT" charset="0"/>
              </a:rPr>
              <a:t>making DES more secure:</a:t>
            </a:r>
          </a:p>
          <a:p>
            <a:pPr lvl="1"/>
            <a:r>
              <a:rPr lang="en-US" dirty="0">
                <a:latin typeface="Gill Sans MT" charset="0"/>
              </a:rPr>
              <a:t>3DES: encrypt 3 times with 3 different keys</a:t>
            </a:r>
          </a:p>
        </p:txBody>
      </p:sp>
      <p:pic>
        <p:nvPicPr>
          <p:cNvPr id="41988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7540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3610051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17650</TotalTime>
  <Words>3261</Words>
  <Application>Microsoft Macintosh PowerPoint</Application>
  <PresentationFormat>On-screen Show (4:3)</PresentationFormat>
  <Paragraphs>895</Paragraphs>
  <Slides>48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 Unicode MS</vt:lpstr>
      <vt:lpstr>ＭＳ Ｐゴシック</vt:lpstr>
      <vt:lpstr>ZapfDingbats</vt:lpstr>
      <vt:lpstr>Arial</vt:lpstr>
      <vt:lpstr>Comic Sans MS</vt:lpstr>
      <vt:lpstr>Gill Sans MT</vt:lpstr>
      <vt:lpstr>Tahoma</vt:lpstr>
      <vt:lpstr>Times New Roman</vt:lpstr>
      <vt:lpstr>Wingdings</vt:lpstr>
      <vt:lpstr>Default Design</vt:lpstr>
      <vt:lpstr>Chapter 8: Network Security</vt:lpstr>
      <vt:lpstr>Chapter 8 roadmap</vt:lpstr>
      <vt:lpstr>What is network security?</vt:lpstr>
      <vt:lpstr>Friends and enemies: Alice, Bob, Trudy</vt:lpstr>
      <vt:lpstr>There are bad guys (and girls) out there!</vt:lpstr>
      <vt:lpstr>Chapter 8 roadmap</vt:lpstr>
      <vt:lpstr>The language of cryptography</vt:lpstr>
      <vt:lpstr>Symmetric key cryptography</vt:lpstr>
      <vt:lpstr>Symmetric key crypto: DES</vt:lpstr>
      <vt:lpstr>AES: Advanced Encryption Standard</vt:lpstr>
      <vt:lpstr>Public Key Cryptography</vt:lpstr>
      <vt:lpstr>Public key cryptography</vt:lpstr>
      <vt:lpstr>Chapter 8 roadmap</vt:lpstr>
      <vt:lpstr>Authentication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yet another try</vt:lpstr>
      <vt:lpstr>Authentication: yet another try</vt:lpstr>
      <vt:lpstr>Authentication: ap5.0</vt:lpstr>
      <vt:lpstr>ap5.0: security hole</vt:lpstr>
      <vt:lpstr>ap5.0: security hole</vt:lpstr>
      <vt:lpstr>Chapter 8 roadmap</vt:lpstr>
      <vt:lpstr>Digital signatures </vt:lpstr>
      <vt:lpstr>Digital signatures </vt:lpstr>
      <vt:lpstr>Message digests</vt:lpstr>
      <vt:lpstr>PowerPoint Presentation</vt:lpstr>
      <vt:lpstr>Hash function algorithms</vt:lpstr>
      <vt:lpstr>Recall: ap5.0 security hole</vt:lpstr>
      <vt:lpstr>Certification authorities</vt:lpstr>
      <vt:lpstr>Certification authorities</vt:lpstr>
      <vt:lpstr>Chapter 8 roadmap</vt:lpstr>
      <vt:lpstr>Firewalls</vt:lpstr>
      <vt:lpstr>Firewalls: why</vt:lpstr>
      <vt:lpstr>Stateless packet filtering</vt:lpstr>
      <vt:lpstr>Stateless packet filtering: example</vt:lpstr>
      <vt:lpstr>Stateless packet filtering: more examples</vt:lpstr>
      <vt:lpstr>Access Control Lists</vt:lpstr>
      <vt:lpstr>Stateful packet filtering</vt:lpstr>
      <vt:lpstr>Stateful packet filtering</vt:lpstr>
      <vt:lpstr>Application gateways</vt:lpstr>
      <vt:lpstr>Limitations of firewalls, gateways</vt:lpstr>
      <vt:lpstr>Intrusion detection systems</vt:lpstr>
      <vt:lpstr>Intrusion detection systems</vt:lpstr>
      <vt:lpstr>Network Security (summary)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Microsoft Office User</cp:lastModifiedBy>
  <cp:revision>556</cp:revision>
  <dcterms:created xsi:type="dcterms:W3CDTF">1999-10-08T19:08:27Z</dcterms:created>
  <dcterms:modified xsi:type="dcterms:W3CDTF">2019-06-04T17:19:07Z</dcterms:modified>
</cp:coreProperties>
</file>