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oboto"/>
      <p:regular r:id="rId16"/>
      <p:bold r:id="rId17"/>
      <p:italic r:id="rId18"/>
      <p:boldItalic r:id="rId19"/>
    </p:embeddedFont>
    <p:embeddedFont>
      <p:font typeface="Fira Sans ExtraBold"/>
      <p:bold r:id="rId20"/>
      <p:boldItalic r:id="rId21"/>
    </p:embeddedFont>
    <p:embeddedFont>
      <p:font typeface="Fira Sans"/>
      <p:regular r:id="rId22"/>
      <p:bold r:id="rId23"/>
      <p:italic r:id="rId24"/>
      <p:boldItalic r:id="rId25"/>
    </p:embeddedFont>
    <p:embeddedFont>
      <p:font typeface="Fira Sans Light"/>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iraSansExtraBold-bold.fntdata"/><Relationship Id="rId22" Type="http://schemas.openxmlformats.org/officeDocument/2006/relationships/font" Target="fonts/FiraSans-regular.fntdata"/><Relationship Id="rId21" Type="http://schemas.openxmlformats.org/officeDocument/2006/relationships/font" Target="fonts/FiraSansExtraBold-boldItalic.fntdata"/><Relationship Id="rId24" Type="http://schemas.openxmlformats.org/officeDocument/2006/relationships/font" Target="fonts/FiraSans-italic.fntdata"/><Relationship Id="rId23" Type="http://schemas.openxmlformats.org/officeDocument/2006/relationships/font" Target="fonts/FiraSans-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iraSansLight-regular.fntdata"/><Relationship Id="rId25" Type="http://schemas.openxmlformats.org/officeDocument/2006/relationships/font" Target="fonts/FiraSans-boldItalic.fntdata"/><Relationship Id="rId28" Type="http://schemas.openxmlformats.org/officeDocument/2006/relationships/font" Target="fonts/FiraSansLight-italic.fntdata"/><Relationship Id="rId27" Type="http://schemas.openxmlformats.org/officeDocument/2006/relationships/font" Target="fonts/FiraSansLight-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FiraSansLight-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2fe925ff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f2fe925ff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a657e6d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ea657e6d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efb0d384d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efb0d384d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fb0d384d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fb0d384d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1 setup a strong base &amp; basic functionality - sprint 2 expanded on that: setup backend integration with third-party API’s, CRUD api nearly </a:t>
            </a:r>
            <a:r>
              <a:rPr lang="en"/>
              <a:t>complete</a:t>
            </a:r>
            <a:r>
              <a:rPr lang="en"/>
              <a:t> for every foreseen route, significant progress on frontend progress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380bfa9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380bfa9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efb0d384d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efb0d384d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b115a82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b115a82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b115a825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fb115a825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b115a825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fb115a825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a:solidFill>
                  <a:srgbClr val="33383F"/>
                </a:solidFill>
                <a:latin typeface="Fira Sans"/>
                <a:ea typeface="Fira Sans"/>
                <a:cs typeface="Fira Sans"/>
                <a:sym typeface="Fira Sans"/>
              </a:rPr>
              <a:t>QoL: more github action checks for pull requests, github badges with tools like codecov &amp; auto doc generation</a:t>
            </a:r>
            <a:endParaRPr i="1">
              <a:solidFill>
                <a:srgbClr val="33383F"/>
              </a:solidFill>
              <a:latin typeface="Fira Sans"/>
              <a:ea typeface="Fira Sans"/>
              <a:cs typeface="Fira Sans"/>
              <a:sym typeface="Fira Sans"/>
            </a:endParaRPr>
          </a:p>
          <a:p>
            <a:pPr indent="0" lvl="0" marL="0" rtl="0" algn="l">
              <a:lnSpc>
                <a:spcPct val="115000"/>
              </a:lnSpc>
              <a:spcBef>
                <a:spcPts val="1200"/>
              </a:spcBef>
              <a:spcAft>
                <a:spcPts val="0"/>
              </a:spcAft>
              <a:buNone/>
            </a:pPr>
            <a:r>
              <a:rPr i="1" lang="en">
                <a:solidFill>
                  <a:srgbClr val="33383F"/>
                </a:solidFill>
                <a:latin typeface="Fira Sans"/>
                <a:ea typeface="Fira Sans"/>
                <a:cs typeface="Fira Sans"/>
                <a:sym typeface="Fira Sans"/>
              </a:rPr>
              <a:t>accidentally pushed my phone number to Github in a test, validation of non-emergency phone numbers.</a:t>
            </a:r>
            <a:endParaRPr i="1">
              <a:solidFill>
                <a:srgbClr val="33383F"/>
              </a:solidFill>
              <a:latin typeface="Fira Sans"/>
              <a:ea typeface="Fira Sans"/>
              <a:cs typeface="Fira Sans"/>
              <a:sym typeface="Fira Sans"/>
            </a:endParaRPr>
          </a:p>
          <a:p>
            <a:pPr indent="0" lvl="0" marL="0" rtl="0" algn="l">
              <a:lnSpc>
                <a:spcPct val="115000"/>
              </a:lnSpc>
              <a:spcBef>
                <a:spcPts val="1200"/>
              </a:spcBef>
              <a:spcAft>
                <a:spcPts val="1200"/>
              </a:spcAft>
              <a:buClr>
                <a:schemeClr val="dk1"/>
              </a:buClr>
              <a:buSzPts val="1100"/>
              <a:buFont typeface="Arial"/>
              <a:buNone/>
            </a:pPr>
            <a:r>
              <a:rPr i="1" lang="en">
                <a:solidFill>
                  <a:srgbClr val="33383F"/>
                </a:solidFill>
                <a:latin typeface="Fira Sans"/>
                <a:ea typeface="Fira Sans"/>
                <a:cs typeface="Fira Sans"/>
                <a:sym typeface="Fira Sans"/>
              </a:rPr>
              <a:t>Solution: more unit tests!!!</a:t>
            </a:r>
            <a:endParaRPr i="1">
              <a:solidFill>
                <a:srgbClr val="33383F"/>
              </a:solidFill>
              <a:latin typeface="Fira Sans"/>
              <a:ea typeface="Fira Sans"/>
              <a:cs typeface="Fira Sans"/>
              <a:sym typeface="Fira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b115a825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fb115a825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Extended basic form feature implemented last sprint; users can now submit responses to forms, and form owners can view those responses and edit the forms.</a:t>
            </a:r>
            <a:endParaRPr/>
          </a:p>
          <a:p>
            <a:pPr indent="0" lvl="0" marL="0" rtl="0" algn="l">
              <a:spcBef>
                <a:spcPts val="0"/>
              </a:spcBef>
              <a:spcAft>
                <a:spcPts val="0"/>
              </a:spcAft>
              <a:buNone/>
            </a:pPr>
            <a:r>
              <a:rPr lang="en"/>
              <a:t>I added checks to ensure that users can only modify their own resources, so now some random can’t just add fields to your forms.</a:t>
            </a:r>
            <a:endParaRPr/>
          </a:p>
          <a:p>
            <a:pPr indent="0" lvl="0" marL="0" rtl="0" algn="l">
              <a:spcBef>
                <a:spcPts val="0"/>
              </a:spcBef>
              <a:spcAft>
                <a:spcPts val="0"/>
              </a:spcAft>
              <a:buNone/>
            </a:pPr>
            <a:r>
              <a:rPr lang="en"/>
              <a:t>I implemented the Postmark client, so now we can send emails. As an extension of this, I implemented a forgotten password request feature. Finally, I made the logo.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reflections: I found that I need to consider how my SQL migrations will be affected by the current database data. I ran into time-consuming bugs because of constraints that I had difficulty debugging.</a:t>
            </a:r>
            <a:endParaRPr/>
          </a:p>
          <a:p>
            <a:pPr indent="0" lvl="0" marL="0" rtl="0" algn="l">
              <a:spcBef>
                <a:spcPts val="0"/>
              </a:spcBef>
              <a:spcAft>
                <a:spcPts val="0"/>
              </a:spcAft>
              <a:buNone/>
            </a:pPr>
            <a:r>
              <a:rPr lang="en"/>
              <a:t>Secondly, I had difficulties effectively communication about API boundaries with the front-end. I think more granular planning would help alleviate this. Finally, I need to document more; a lot of the instructions</a:t>
            </a:r>
            <a:endParaRPr/>
          </a:p>
          <a:p>
            <a:pPr indent="0" lvl="0" marL="0" rtl="0" algn="l">
              <a:spcBef>
                <a:spcPts val="0"/>
              </a:spcBef>
              <a:spcAft>
                <a:spcPts val="0"/>
              </a:spcAft>
              <a:buNone/>
            </a:pPr>
            <a:r>
              <a:rPr lang="en"/>
              <a:t>I give about the API have been </a:t>
            </a:r>
            <a:r>
              <a:rPr lang="en"/>
              <a:t>extemporaneous</a:t>
            </a:r>
            <a:r>
              <a:rPr lang="en"/>
              <a:t>, which tends to be inconsistent and inaccurate.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spTree>
      <p:nvGrpSpPr>
        <p:cNvPr id="63" name="Shape 63"/>
        <p:cNvGrpSpPr/>
        <p:nvPr/>
      </p:nvGrpSpPr>
      <p:grpSpPr>
        <a:xfrm>
          <a:off x="0" y="0"/>
          <a:ext cx="0" cy="0"/>
          <a:chOff x="0" y="0"/>
          <a:chExt cx="0" cy="0"/>
        </a:xfrm>
      </p:grpSpPr>
      <p:sp>
        <p:nvSpPr>
          <p:cNvPr id="64" name="Google Shape;64;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0" y="4665575"/>
            <a:ext cx="91440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 name="Google Shape;66;p13"/>
          <p:cNvCxnSpPr/>
          <p:nvPr/>
        </p:nvCxnSpPr>
        <p:spPr>
          <a:xfrm>
            <a:off x="1128750" y="1995025"/>
            <a:ext cx="6886500" cy="0"/>
          </a:xfrm>
          <a:prstGeom prst="straightConnector1">
            <a:avLst/>
          </a:prstGeom>
          <a:noFill/>
          <a:ln cap="flat" cmpd="sng" w="9525">
            <a:solidFill>
              <a:schemeClr val="dk1"/>
            </a:solidFill>
            <a:prstDash val="dot"/>
            <a:round/>
            <a:headEnd len="sm" w="sm" type="none"/>
            <a:tailEnd len="sm" w="sm" type="none"/>
          </a:ln>
        </p:spPr>
      </p:cxnSp>
      <p:sp>
        <p:nvSpPr>
          <p:cNvPr id="67" name="Google Shape;67;p13"/>
          <p:cNvSpPr txBox="1"/>
          <p:nvPr>
            <p:ph type="title"/>
          </p:nvPr>
        </p:nvSpPr>
        <p:spPr>
          <a:xfrm>
            <a:off x="1128750" y="394200"/>
            <a:ext cx="6886500" cy="1412100"/>
          </a:xfrm>
          <a:prstGeom prst="rect">
            <a:avLst/>
          </a:prstGeom>
          <a:noFill/>
        </p:spPr>
        <p:txBody>
          <a:bodyPr anchorCtr="0" anchor="b" bIns="91425" lIns="91425" spcFirstLastPara="1" rIns="91425" wrap="square" tIns="91425">
            <a:normAutofit/>
          </a:bodyPr>
          <a:lstStyle>
            <a:lvl1pPr lvl="0" algn="ctr">
              <a:lnSpc>
                <a:spcPct val="100000"/>
              </a:lnSpc>
              <a:spcBef>
                <a:spcPts val="0"/>
              </a:spcBef>
              <a:spcAft>
                <a:spcPts val="0"/>
              </a:spcAft>
              <a:buClr>
                <a:schemeClr val="dk1"/>
              </a:buClr>
              <a:buSzPts val="3600"/>
              <a:buNone/>
              <a:defRPr b="1" sz="3600">
                <a:solidFill>
                  <a:schemeClr val="dk1"/>
                </a:solidFill>
              </a:defRPr>
            </a:lvl1pPr>
            <a:lvl2pPr lvl="1" algn="ctr">
              <a:lnSpc>
                <a:spcPct val="100000"/>
              </a:lnSpc>
              <a:spcBef>
                <a:spcPts val="0"/>
              </a:spcBef>
              <a:spcAft>
                <a:spcPts val="0"/>
              </a:spcAft>
              <a:buClr>
                <a:schemeClr val="dk1"/>
              </a:buClr>
              <a:buSzPts val="3600"/>
              <a:buNone/>
              <a:defRPr b="1" sz="3600">
                <a:solidFill>
                  <a:schemeClr val="dk1"/>
                </a:solidFill>
              </a:defRPr>
            </a:lvl2pPr>
            <a:lvl3pPr lvl="2" algn="ctr">
              <a:lnSpc>
                <a:spcPct val="100000"/>
              </a:lnSpc>
              <a:spcBef>
                <a:spcPts val="0"/>
              </a:spcBef>
              <a:spcAft>
                <a:spcPts val="0"/>
              </a:spcAft>
              <a:buClr>
                <a:schemeClr val="dk1"/>
              </a:buClr>
              <a:buSzPts val="3600"/>
              <a:buNone/>
              <a:defRPr b="1" sz="3600">
                <a:solidFill>
                  <a:schemeClr val="dk1"/>
                </a:solidFill>
              </a:defRPr>
            </a:lvl3pPr>
            <a:lvl4pPr lvl="3" algn="ctr">
              <a:lnSpc>
                <a:spcPct val="100000"/>
              </a:lnSpc>
              <a:spcBef>
                <a:spcPts val="0"/>
              </a:spcBef>
              <a:spcAft>
                <a:spcPts val="0"/>
              </a:spcAft>
              <a:buClr>
                <a:schemeClr val="dk1"/>
              </a:buClr>
              <a:buSzPts val="3600"/>
              <a:buNone/>
              <a:defRPr b="1" sz="3600">
                <a:solidFill>
                  <a:schemeClr val="dk1"/>
                </a:solidFill>
              </a:defRPr>
            </a:lvl4pPr>
            <a:lvl5pPr lvl="4" algn="ctr">
              <a:lnSpc>
                <a:spcPct val="100000"/>
              </a:lnSpc>
              <a:spcBef>
                <a:spcPts val="0"/>
              </a:spcBef>
              <a:spcAft>
                <a:spcPts val="0"/>
              </a:spcAft>
              <a:buClr>
                <a:schemeClr val="dk1"/>
              </a:buClr>
              <a:buSzPts val="3600"/>
              <a:buNone/>
              <a:defRPr b="1" sz="3600">
                <a:solidFill>
                  <a:schemeClr val="dk1"/>
                </a:solidFill>
              </a:defRPr>
            </a:lvl5pPr>
            <a:lvl6pPr lvl="5" algn="ctr">
              <a:lnSpc>
                <a:spcPct val="100000"/>
              </a:lnSpc>
              <a:spcBef>
                <a:spcPts val="0"/>
              </a:spcBef>
              <a:spcAft>
                <a:spcPts val="0"/>
              </a:spcAft>
              <a:buClr>
                <a:schemeClr val="dk1"/>
              </a:buClr>
              <a:buSzPts val="3600"/>
              <a:buNone/>
              <a:defRPr b="1" sz="3600">
                <a:solidFill>
                  <a:schemeClr val="dk1"/>
                </a:solidFill>
              </a:defRPr>
            </a:lvl6pPr>
            <a:lvl7pPr lvl="6" algn="ctr">
              <a:lnSpc>
                <a:spcPct val="100000"/>
              </a:lnSpc>
              <a:spcBef>
                <a:spcPts val="0"/>
              </a:spcBef>
              <a:spcAft>
                <a:spcPts val="0"/>
              </a:spcAft>
              <a:buClr>
                <a:schemeClr val="dk1"/>
              </a:buClr>
              <a:buSzPts val="3600"/>
              <a:buNone/>
              <a:defRPr b="1" sz="3600">
                <a:solidFill>
                  <a:schemeClr val="dk1"/>
                </a:solidFill>
              </a:defRPr>
            </a:lvl7pPr>
            <a:lvl8pPr lvl="7" algn="ctr">
              <a:lnSpc>
                <a:spcPct val="100000"/>
              </a:lnSpc>
              <a:spcBef>
                <a:spcPts val="0"/>
              </a:spcBef>
              <a:spcAft>
                <a:spcPts val="0"/>
              </a:spcAft>
              <a:buClr>
                <a:schemeClr val="dk1"/>
              </a:buClr>
              <a:buSzPts val="3600"/>
              <a:buNone/>
              <a:defRPr b="1" sz="3600">
                <a:solidFill>
                  <a:schemeClr val="dk1"/>
                </a:solidFill>
              </a:defRPr>
            </a:lvl8pPr>
            <a:lvl9pPr lvl="8" algn="ctr">
              <a:lnSpc>
                <a:spcPct val="100000"/>
              </a:lnSpc>
              <a:spcBef>
                <a:spcPts val="0"/>
              </a:spcBef>
              <a:spcAft>
                <a:spcPts val="0"/>
              </a:spcAft>
              <a:buClr>
                <a:schemeClr val="dk1"/>
              </a:buClr>
              <a:buSzPts val="3600"/>
              <a:buNone/>
              <a:defRPr b="1" sz="3600">
                <a:solidFill>
                  <a:schemeClr val="dk1"/>
                </a:solidFill>
              </a:defRPr>
            </a:lvl9pPr>
          </a:lstStyle>
          <a:p/>
        </p:txBody>
      </p:sp>
      <p:sp>
        <p:nvSpPr>
          <p:cNvPr id="68" name="Google Shape;68;p13"/>
          <p:cNvSpPr txBox="1"/>
          <p:nvPr>
            <p:ph idx="1" type="body"/>
          </p:nvPr>
        </p:nvSpPr>
        <p:spPr>
          <a:xfrm>
            <a:off x="1128750" y="2225463"/>
            <a:ext cx="6886500" cy="2197200"/>
          </a:xfrm>
          <a:prstGeom prst="rect">
            <a:avLst/>
          </a:prstGeom>
          <a:noFill/>
        </p:spPr>
        <p:txBody>
          <a:bodyPr anchorCtr="0" anchor="t" bIns="91425" lIns="91425" spcFirstLastPara="1" rIns="91425" wrap="square" tIns="91425">
            <a:normAutofit/>
          </a:bodyPr>
          <a:lstStyle>
            <a:lvl1pPr indent="-330200" lvl="0" marL="457200" algn="ctr">
              <a:lnSpc>
                <a:spcPct val="115000"/>
              </a:lnSpc>
              <a:spcBef>
                <a:spcPts val="0"/>
              </a:spcBef>
              <a:spcAft>
                <a:spcPts val="0"/>
              </a:spcAft>
              <a:buClr>
                <a:schemeClr val="dk2"/>
              </a:buClr>
              <a:buSzPts val="1600"/>
              <a:buChar char="●"/>
              <a:defRPr sz="1600">
                <a:solidFill>
                  <a:schemeClr val="dk2"/>
                </a:solidFill>
              </a:defRPr>
            </a:lvl1pPr>
            <a:lvl2pPr indent="-317500" lvl="1" marL="914400" algn="ctr">
              <a:lnSpc>
                <a:spcPct val="115000"/>
              </a:lnSpc>
              <a:spcBef>
                <a:spcPts val="0"/>
              </a:spcBef>
              <a:spcAft>
                <a:spcPts val="0"/>
              </a:spcAft>
              <a:buClr>
                <a:schemeClr val="dk2"/>
              </a:buClr>
              <a:buSzPts val="1400"/>
              <a:buChar char="○"/>
              <a:defRPr sz="1400">
                <a:solidFill>
                  <a:schemeClr val="dk2"/>
                </a:solidFill>
              </a:defRPr>
            </a:lvl2pPr>
            <a:lvl3pPr indent="-317500" lvl="2" marL="1371600" algn="ctr">
              <a:lnSpc>
                <a:spcPct val="115000"/>
              </a:lnSpc>
              <a:spcBef>
                <a:spcPts val="0"/>
              </a:spcBef>
              <a:spcAft>
                <a:spcPts val="0"/>
              </a:spcAft>
              <a:buClr>
                <a:schemeClr val="dk2"/>
              </a:buClr>
              <a:buSzPts val="1400"/>
              <a:buChar char="■"/>
              <a:defRPr sz="1400">
                <a:solidFill>
                  <a:schemeClr val="dk2"/>
                </a:solidFill>
              </a:defRPr>
            </a:lvl3pPr>
            <a:lvl4pPr indent="-317500" lvl="3" marL="1828800" algn="ctr">
              <a:lnSpc>
                <a:spcPct val="115000"/>
              </a:lnSpc>
              <a:spcBef>
                <a:spcPts val="0"/>
              </a:spcBef>
              <a:spcAft>
                <a:spcPts val="0"/>
              </a:spcAft>
              <a:buClr>
                <a:schemeClr val="dk2"/>
              </a:buClr>
              <a:buSzPts val="1400"/>
              <a:buChar char="●"/>
              <a:defRPr sz="1400">
                <a:solidFill>
                  <a:schemeClr val="dk2"/>
                </a:solidFill>
              </a:defRPr>
            </a:lvl4pPr>
            <a:lvl5pPr indent="-317500" lvl="4" marL="2286000" algn="ctr">
              <a:lnSpc>
                <a:spcPct val="115000"/>
              </a:lnSpc>
              <a:spcBef>
                <a:spcPts val="0"/>
              </a:spcBef>
              <a:spcAft>
                <a:spcPts val="0"/>
              </a:spcAft>
              <a:buClr>
                <a:schemeClr val="dk2"/>
              </a:buClr>
              <a:buSzPts val="1400"/>
              <a:buChar char="○"/>
              <a:defRPr sz="1400">
                <a:solidFill>
                  <a:schemeClr val="dk2"/>
                </a:solidFill>
              </a:defRPr>
            </a:lvl5pPr>
            <a:lvl6pPr indent="-317500" lvl="5" marL="2743200" algn="ctr">
              <a:lnSpc>
                <a:spcPct val="115000"/>
              </a:lnSpc>
              <a:spcBef>
                <a:spcPts val="0"/>
              </a:spcBef>
              <a:spcAft>
                <a:spcPts val="0"/>
              </a:spcAft>
              <a:buClr>
                <a:schemeClr val="dk2"/>
              </a:buClr>
              <a:buSzPts val="1400"/>
              <a:buChar char="■"/>
              <a:defRPr sz="1400">
                <a:solidFill>
                  <a:schemeClr val="dk2"/>
                </a:solidFill>
              </a:defRPr>
            </a:lvl6pPr>
            <a:lvl7pPr indent="-317500" lvl="6" marL="3200400" algn="ctr">
              <a:lnSpc>
                <a:spcPct val="115000"/>
              </a:lnSpc>
              <a:spcBef>
                <a:spcPts val="0"/>
              </a:spcBef>
              <a:spcAft>
                <a:spcPts val="0"/>
              </a:spcAft>
              <a:buClr>
                <a:schemeClr val="dk2"/>
              </a:buClr>
              <a:buSzPts val="1400"/>
              <a:buChar char="●"/>
              <a:defRPr sz="1400">
                <a:solidFill>
                  <a:schemeClr val="dk2"/>
                </a:solidFill>
              </a:defRPr>
            </a:lvl7pPr>
            <a:lvl8pPr indent="-317500" lvl="7" marL="3657600" algn="ctr">
              <a:lnSpc>
                <a:spcPct val="115000"/>
              </a:lnSpc>
              <a:spcBef>
                <a:spcPts val="0"/>
              </a:spcBef>
              <a:spcAft>
                <a:spcPts val="0"/>
              </a:spcAft>
              <a:buClr>
                <a:schemeClr val="dk2"/>
              </a:buClr>
              <a:buSzPts val="1400"/>
              <a:buChar char="○"/>
              <a:defRPr sz="1400">
                <a:solidFill>
                  <a:schemeClr val="dk2"/>
                </a:solidFill>
              </a:defRPr>
            </a:lvl8pPr>
            <a:lvl9pPr indent="-317500" lvl="8" marL="4114800" algn="ctr">
              <a:lnSpc>
                <a:spcPct val="115000"/>
              </a:lnSpc>
              <a:spcBef>
                <a:spcPts val="0"/>
              </a:spcBef>
              <a:spcAft>
                <a:spcPts val="0"/>
              </a:spcAft>
              <a:buClr>
                <a:schemeClr val="dk2"/>
              </a:buClr>
              <a:buSzPts val="1400"/>
              <a:buChar char="■"/>
              <a:defRPr sz="1400">
                <a:solidFill>
                  <a:schemeClr val="dk2"/>
                </a:solidFill>
              </a:defRPr>
            </a:lvl9pPr>
          </a:lstStyle>
          <a:p/>
        </p:txBody>
      </p:sp>
      <p:sp>
        <p:nvSpPr>
          <p:cNvPr id="69" name="Google Shape;69;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Clr>
                <a:srgbClr val="33383F"/>
              </a:buClr>
              <a:buSzPts val="1800"/>
              <a:buChar char="●"/>
              <a:defRPr>
                <a:solidFill>
                  <a:srgbClr val="33383F"/>
                </a:solidFill>
              </a:defRPr>
            </a:lvl1pPr>
            <a:lvl2pPr indent="-317500" lvl="1" marL="914400">
              <a:spcBef>
                <a:spcPts val="0"/>
              </a:spcBef>
              <a:spcAft>
                <a:spcPts val="0"/>
              </a:spcAft>
              <a:buClr>
                <a:srgbClr val="33383F"/>
              </a:buClr>
              <a:buSzPts val="1400"/>
              <a:buChar char="○"/>
              <a:defRPr>
                <a:solidFill>
                  <a:srgbClr val="33383F"/>
                </a:solidFill>
              </a:defRPr>
            </a:lvl2pPr>
            <a:lvl3pPr indent="-317500" lvl="2" marL="1371600">
              <a:spcBef>
                <a:spcPts val="0"/>
              </a:spcBef>
              <a:spcAft>
                <a:spcPts val="0"/>
              </a:spcAft>
              <a:buClr>
                <a:srgbClr val="33383F"/>
              </a:buClr>
              <a:buSzPts val="1400"/>
              <a:buChar char="■"/>
              <a:defRPr>
                <a:solidFill>
                  <a:srgbClr val="33383F"/>
                </a:solidFill>
              </a:defRPr>
            </a:lvl3pPr>
            <a:lvl4pPr indent="-317500" lvl="3" marL="1828800">
              <a:spcBef>
                <a:spcPts val="0"/>
              </a:spcBef>
              <a:spcAft>
                <a:spcPts val="0"/>
              </a:spcAft>
              <a:buClr>
                <a:srgbClr val="33383F"/>
              </a:buClr>
              <a:buSzPts val="1400"/>
              <a:buChar char="●"/>
              <a:defRPr>
                <a:solidFill>
                  <a:srgbClr val="33383F"/>
                </a:solidFill>
              </a:defRPr>
            </a:lvl4pPr>
            <a:lvl5pPr indent="-317500" lvl="4" marL="2286000">
              <a:spcBef>
                <a:spcPts val="0"/>
              </a:spcBef>
              <a:spcAft>
                <a:spcPts val="0"/>
              </a:spcAft>
              <a:buClr>
                <a:srgbClr val="33383F"/>
              </a:buClr>
              <a:buSzPts val="1400"/>
              <a:buChar char="○"/>
              <a:defRPr>
                <a:solidFill>
                  <a:srgbClr val="33383F"/>
                </a:solidFill>
              </a:defRPr>
            </a:lvl5pPr>
            <a:lvl6pPr indent="-317500" lvl="5" marL="2743200">
              <a:spcBef>
                <a:spcPts val="0"/>
              </a:spcBef>
              <a:spcAft>
                <a:spcPts val="0"/>
              </a:spcAft>
              <a:buClr>
                <a:srgbClr val="33383F"/>
              </a:buClr>
              <a:buSzPts val="1400"/>
              <a:buChar char="■"/>
              <a:defRPr>
                <a:solidFill>
                  <a:srgbClr val="33383F"/>
                </a:solidFill>
              </a:defRPr>
            </a:lvl6pPr>
            <a:lvl7pPr indent="-317500" lvl="6" marL="3200400">
              <a:spcBef>
                <a:spcPts val="0"/>
              </a:spcBef>
              <a:spcAft>
                <a:spcPts val="0"/>
              </a:spcAft>
              <a:buClr>
                <a:srgbClr val="33383F"/>
              </a:buClr>
              <a:buSzPts val="1400"/>
              <a:buChar char="●"/>
              <a:defRPr>
                <a:solidFill>
                  <a:srgbClr val="33383F"/>
                </a:solidFill>
              </a:defRPr>
            </a:lvl7pPr>
            <a:lvl8pPr indent="-317500" lvl="7" marL="3657600">
              <a:spcBef>
                <a:spcPts val="0"/>
              </a:spcBef>
              <a:spcAft>
                <a:spcPts val="0"/>
              </a:spcAft>
              <a:buClr>
                <a:srgbClr val="33383F"/>
              </a:buClr>
              <a:buSzPts val="1400"/>
              <a:buChar char="○"/>
              <a:defRPr>
                <a:solidFill>
                  <a:srgbClr val="33383F"/>
                </a:solidFill>
              </a:defRPr>
            </a:lvl8pPr>
            <a:lvl9pPr indent="-317500" lvl="8" marL="4114800">
              <a:spcBef>
                <a:spcPts val="0"/>
              </a:spcBef>
              <a:spcAft>
                <a:spcPts val="0"/>
              </a:spcAft>
              <a:buClr>
                <a:srgbClr val="33383F"/>
              </a:buClr>
              <a:buSzPts val="1400"/>
              <a:buChar char="■"/>
              <a:defRPr>
                <a:solidFill>
                  <a:srgbClr val="33383F"/>
                </a:solidFill>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rmod"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rgbClr val="33383F"/>
              </a:buClr>
              <a:buSzPts val="4200"/>
              <a:buNone/>
              <a:defRPr sz="4200">
                <a:solidFill>
                  <a:srgbClr val="33383F"/>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5E81A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Fira Sans ExtraBold"/>
              <a:buNone/>
              <a:defRPr sz="3200">
                <a:solidFill>
                  <a:schemeClr val="lt1"/>
                </a:solidFill>
                <a:latin typeface="Fira Sans ExtraBold"/>
                <a:ea typeface="Fira Sans ExtraBold"/>
                <a:cs typeface="Fira Sans ExtraBold"/>
                <a:sym typeface="Fira Sans ExtraBold"/>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1"/>
              </a:buClr>
              <a:buSzPts val="1800"/>
              <a:buFont typeface="Fira Sans"/>
              <a:buChar char="●"/>
              <a:defRPr sz="1800">
                <a:solidFill>
                  <a:schemeClr val="lt1"/>
                </a:solidFill>
                <a:latin typeface="Fira Sans"/>
                <a:ea typeface="Fira Sans"/>
                <a:cs typeface="Fira Sans"/>
                <a:sym typeface="Fira Sans"/>
              </a:defRPr>
            </a:lvl1pPr>
            <a:lvl2pPr indent="-317500" lvl="1" marL="914400">
              <a:lnSpc>
                <a:spcPct val="115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2pPr>
            <a:lvl3pPr indent="-317500" lvl="2" marL="1371600">
              <a:lnSpc>
                <a:spcPct val="115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3pPr>
            <a:lvl4pPr indent="-317500" lvl="3" marL="1828800">
              <a:lnSpc>
                <a:spcPct val="115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4pPr>
            <a:lvl5pPr indent="-317500" lvl="4" marL="2286000">
              <a:lnSpc>
                <a:spcPct val="115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5pPr>
            <a:lvl6pPr indent="-317500" lvl="5" marL="2743200">
              <a:lnSpc>
                <a:spcPct val="115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6pPr>
            <a:lvl7pPr indent="-317500" lvl="6" marL="3200400">
              <a:lnSpc>
                <a:spcPct val="115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7pPr>
            <a:lvl8pPr indent="-317500" lvl="7" marL="3657600">
              <a:lnSpc>
                <a:spcPct val="115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8pPr>
            <a:lvl9pPr indent="-317500" lvl="8" marL="4114800">
              <a:lnSpc>
                <a:spcPct val="115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github.com/hermodapp" TargetMode="External"/><Relationship Id="rId4" Type="http://schemas.openxmlformats.org/officeDocument/2006/relationships/hyperlink" Target="http://hermodapp.com" TargetMode="External"/><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hermodapp.com/form/submit?id=e72a0a7b-861b-42bd-a4a7-f9fc14a31a22" TargetMode="External"/><Relationship Id="rId4" Type="http://schemas.openxmlformats.org/officeDocument/2006/relationships/hyperlink" Target="https://hermodapp.com/form/submit?id=e72a0a7b-861b-42bd-a4a7-f9fc14a31a22" TargetMode="External"/><Relationship Id="rId5" Type="http://schemas.openxmlformats.org/officeDocument/2006/relationships/hyperlink" Target="http://www.hermodapp.com" TargetMode="External"/><Relationship Id="rId6" Type="http://schemas.openxmlformats.org/officeDocument/2006/relationships/hyperlink" Target="https://www.honeycomb.io/" TargetMode="External"/><Relationship Id="rId7"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idx="1" type="subTitle"/>
          </p:nvPr>
        </p:nvSpPr>
        <p:spPr>
          <a:xfrm>
            <a:off x="390525" y="3426551"/>
            <a:ext cx="8222100" cy="16671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i="1" lang="en" sz="1908" u="sng">
                <a:hlinkClick r:id="rId3"/>
              </a:rPr>
              <a:t>github.com/hermodapp</a:t>
            </a:r>
            <a:endParaRPr i="1" sz="1908"/>
          </a:p>
          <a:p>
            <a:pPr indent="0" lvl="0" marL="0" rtl="0" algn="ctr">
              <a:spcBef>
                <a:spcPts val="0"/>
              </a:spcBef>
              <a:spcAft>
                <a:spcPts val="0"/>
              </a:spcAft>
              <a:buNone/>
            </a:pPr>
            <a:r>
              <a:t/>
            </a:r>
            <a:endParaRPr sz="1908"/>
          </a:p>
          <a:p>
            <a:pPr indent="0" lvl="0" marL="0" rtl="0" algn="ctr">
              <a:spcBef>
                <a:spcPts val="0"/>
              </a:spcBef>
              <a:spcAft>
                <a:spcPts val="0"/>
              </a:spcAft>
              <a:buNone/>
            </a:pPr>
            <a:r>
              <a:rPr i="1" lang="en" sz="1908" u="sng">
                <a:hlinkClick r:id="rId4"/>
              </a:rPr>
              <a:t>hermodapp.com</a:t>
            </a:r>
            <a:endParaRPr i="1" sz="1908"/>
          </a:p>
          <a:p>
            <a:pPr indent="0" lvl="0" marL="0" rtl="0" algn="l">
              <a:spcBef>
                <a:spcPts val="0"/>
              </a:spcBef>
              <a:spcAft>
                <a:spcPts val="0"/>
              </a:spcAft>
              <a:buNone/>
            </a:pPr>
            <a:r>
              <a:t/>
            </a:r>
            <a:endParaRPr i="1"/>
          </a:p>
          <a:p>
            <a:pPr indent="0" lvl="0" marL="0" rtl="0" algn="l">
              <a:spcBef>
                <a:spcPts val="0"/>
              </a:spcBef>
              <a:spcAft>
                <a:spcPts val="0"/>
              </a:spcAft>
              <a:buNone/>
            </a:pPr>
            <a:r>
              <a:t/>
            </a:r>
            <a:endParaRPr i="1"/>
          </a:p>
          <a:p>
            <a:pPr indent="0" lvl="0" marL="0" rtl="0" algn="l">
              <a:spcBef>
                <a:spcPts val="0"/>
              </a:spcBef>
              <a:spcAft>
                <a:spcPts val="0"/>
              </a:spcAft>
              <a:buNone/>
            </a:pPr>
            <a:r>
              <a:t/>
            </a:r>
            <a:endParaRPr i="1"/>
          </a:p>
          <a:p>
            <a:pPr indent="0" lvl="0" marL="0" rtl="0" algn="ctr">
              <a:spcBef>
                <a:spcPts val="0"/>
              </a:spcBef>
              <a:spcAft>
                <a:spcPts val="0"/>
              </a:spcAft>
              <a:buNone/>
            </a:pPr>
            <a:r>
              <a:rPr lang="en">
                <a:latin typeface="Fira Sans Light"/>
                <a:ea typeface="Fira Sans Light"/>
                <a:cs typeface="Fira Sans Light"/>
                <a:sym typeface="Fira Sans Light"/>
              </a:rPr>
              <a:t>Russell Weas, </a:t>
            </a:r>
            <a:r>
              <a:rPr lang="en">
                <a:latin typeface="Fira Sans Light"/>
                <a:ea typeface="Fira Sans Light"/>
                <a:cs typeface="Fira Sans Light"/>
                <a:sym typeface="Fira Sans Light"/>
              </a:rPr>
              <a:t>Jonathan</a:t>
            </a:r>
            <a:r>
              <a:rPr lang="en">
                <a:latin typeface="Fira Sans Light"/>
                <a:ea typeface="Fira Sans Light"/>
                <a:cs typeface="Fira Sans Light"/>
                <a:sym typeface="Fira Sans Light"/>
              </a:rPr>
              <a:t> Pence, Do Thien An Duong, Simon Jeon</a:t>
            </a:r>
            <a:endParaRPr>
              <a:latin typeface="Fira Sans Light"/>
              <a:ea typeface="Fira Sans Light"/>
              <a:cs typeface="Fira Sans Light"/>
              <a:sym typeface="Fira Sans Light"/>
            </a:endParaRPr>
          </a:p>
        </p:txBody>
      </p:sp>
      <p:sp>
        <p:nvSpPr>
          <p:cNvPr id="75" name="Google Shape;75;p14"/>
          <p:cNvSpPr/>
          <p:nvPr/>
        </p:nvSpPr>
        <p:spPr>
          <a:xfrm>
            <a:off x="8152150" y="3892375"/>
            <a:ext cx="991800" cy="1251000"/>
          </a:xfrm>
          <a:prstGeom prst="rect">
            <a:avLst/>
          </a:prstGeom>
          <a:solidFill>
            <a:srgbClr val="5E81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txBox="1"/>
          <p:nvPr/>
        </p:nvSpPr>
        <p:spPr>
          <a:xfrm>
            <a:off x="353700" y="3242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77" name="Google Shape;77;p14"/>
          <p:cNvPicPr preferRelativeResize="0"/>
          <p:nvPr/>
        </p:nvPicPr>
        <p:blipFill>
          <a:blip r:embed="rId5">
            <a:alphaModFix/>
          </a:blip>
          <a:stretch>
            <a:fillRect/>
          </a:stretch>
        </p:blipFill>
        <p:spPr>
          <a:xfrm>
            <a:off x="3200100" y="381450"/>
            <a:ext cx="2684825" cy="1304325"/>
          </a:xfrm>
          <a:prstGeom prst="rect">
            <a:avLst/>
          </a:prstGeom>
          <a:noFill/>
          <a:ln>
            <a:noFill/>
          </a:ln>
        </p:spPr>
      </p:pic>
      <p:sp>
        <p:nvSpPr>
          <p:cNvPr id="78" name="Google Shape;78;p14"/>
          <p:cNvSpPr txBox="1"/>
          <p:nvPr>
            <p:ph type="ctrTitle"/>
          </p:nvPr>
        </p:nvSpPr>
        <p:spPr>
          <a:xfrm>
            <a:off x="1473750" y="876375"/>
            <a:ext cx="6196500" cy="229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5344">
                <a:latin typeface="Fira Sans ExtraBold"/>
                <a:ea typeface="Fira Sans ExtraBold"/>
                <a:cs typeface="Fira Sans ExtraBold"/>
                <a:sym typeface="Fira Sans ExtraBold"/>
              </a:rPr>
              <a:t>Hermod</a:t>
            </a:r>
            <a:endParaRPr sz="5344">
              <a:latin typeface="Fira Sans ExtraBold"/>
              <a:ea typeface="Fira Sans ExtraBold"/>
              <a:cs typeface="Fira Sans ExtraBold"/>
              <a:sym typeface="Fira Sans ExtraBold"/>
            </a:endParaRPr>
          </a:p>
          <a:p>
            <a:pPr indent="0" lvl="0" marL="0" rtl="0" algn="ctr">
              <a:spcBef>
                <a:spcPts val="0"/>
              </a:spcBef>
              <a:spcAft>
                <a:spcPts val="0"/>
              </a:spcAft>
              <a:buNone/>
            </a:pPr>
            <a:r>
              <a:rPr i="1" lang="en" sz="3577">
                <a:latin typeface="Fira Sans"/>
                <a:ea typeface="Fira Sans"/>
                <a:cs typeface="Fira Sans"/>
                <a:sym typeface="Fira Sans"/>
              </a:rPr>
              <a:t>Sprint 3 Demo</a:t>
            </a:r>
            <a:endParaRPr i="1" sz="3577">
              <a:latin typeface="Fira Sans"/>
              <a:ea typeface="Fira Sans"/>
              <a:cs typeface="Fira Sans"/>
              <a:sym typeface="Fir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p:nvPr/>
        </p:nvSpPr>
        <p:spPr>
          <a:xfrm>
            <a:off x="6593375" y="3700075"/>
            <a:ext cx="2395200" cy="1179300"/>
          </a:xfrm>
          <a:prstGeom prst="rect">
            <a:avLst/>
          </a:prstGeom>
          <a:solidFill>
            <a:srgbClr val="5E81A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p:nvPr/>
        </p:nvSpPr>
        <p:spPr>
          <a:xfrm>
            <a:off x="3874675" y="3680100"/>
            <a:ext cx="2395200" cy="1179300"/>
          </a:xfrm>
          <a:prstGeom prst="rect">
            <a:avLst/>
          </a:prstGeom>
          <a:solidFill>
            <a:srgbClr val="5E81A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a:off x="7115375" y="2004300"/>
            <a:ext cx="1873200" cy="982500"/>
          </a:xfrm>
          <a:prstGeom prst="rect">
            <a:avLst/>
          </a:prstGeom>
          <a:solidFill>
            <a:srgbClr val="5E81A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a:off x="5603125" y="2034375"/>
            <a:ext cx="1358400" cy="982500"/>
          </a:xfrm>
          <a:prstGeom prst="rect">
            <a:avLst/>
          </a:prstGeom>
          <a:solidFill>
            <a:srgbClr val="5E81A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p:nvPr/>
        </p:nvSpPr>
        <p:spPr>
          <a:xfrm>
            <a:off x="4138925" y="2034375"/>
            <a:ext cx="1358400" cy="982500"/>
          </a:xfrm>
          <a:prstGeom prst="rect">
            <a:avLst/>
          </a:prstGeom>
          <a:solidFill>
            <a:srgbClr val="5E81A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p:nvPr/>
        </p:nvSpPr>
        <p:spPr>
          <a:xfrm>
            <a:off x="2096350" y="2034375"/>
            <a:ext cx="1873200" cy="982500"/>
          </a:xfrm>
          <a:prstGeom prst="rect">
            <a:avLst/>
          </a:prstGeom>
          <a:solidFill>
            <a:srgbClr val="5E81A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p:nvPr/>
        </p:nvSpPr>
        <p:spPr>
          <a:xfrm>
            <a:off x="115150" y="2034375"/>
            <a:ext cx="1873200" cy="982500"/>
          </a:xfrm>
          <a:prstGeom prst="rect">
            <a:avLst/>
          </a:prstGeom>
          <a:solidFill>
            <a:srgbClr val="5E81A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Demo </a:t>
            </a:r>
            <a:endParaRPr/>
          </a:p>
        </p:txBody>
      </p:sp>
      <p:sp>
        <p:nvSpPr>
          <p:cNvPr id="168" name="Google Shape;168;p23"/>
          <p:cNvSpPr txBox="1"/>
          <p:nvPr/>
        </p:nvSpPr>
        <p:spPr>
          <a:xfrm>
            <a:off x="2172125" y="2079900"/>
            <a:ext cx="1966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Sans"/>
                <a:ea typeface="Fira Sans"/>
                <a:cs typeface="Fira Sans"/>
                <a:sym typeface="Fira Sans"/>
              </a:rPr>
              <a:t>Log in (use default)</a:t>
            </a:r>
            <a:endParaRPr>
              <a:solidFill>
                <a:schemeClr val="lt1"/>
              </a:solidFill>
              <a:latin typeface="Fira Sans"/>
              <a:ea typeface="Fira Sans"/>
              <a:cs typeface="Fira Sans"/>
              <a:sym typeface="Fira Sans"/>
            </a:endParaRPr>
          </a:p>
          <a:p>
            <a:pPr indent="0" lvl="0" marL="0" rtl="0" algn="l">
              <a:spcBef>
                <a:spcPts val="0"/>
              </a:spcBef>
              <a:spcAft>
                <a:spcPts val="0"/>
              </a:spcAft>
              <a:buNone/>
            </a:pPr>
            <a:r>
              <a:rPr lang="en">
                <a:solidFill>
                  <a:schemeClr val="lt1"/>
                </a:solidFill>
                <a:latin typeface="Fira Sans"/>
                <a:ea typeface="Fira Sans"/>
                <a:cs typeface="Fira Sans"/>
                <a:sym typeface="Fira Sans"/>
              </a:rPr>
              <a:t>Id: russ</a:t>
            </a:r>
            <a:endParaRPr>
              <a:solidFill>
                <a:schemeClr val="lt1"/>
              </a:solidFill>
              <a:latin typeface="Fira Sans"/>
              <a:ea typeface="Fira Sans"/>
              <a:cs typeface="Fira Sans"/>
              <a:sym typeface="Fira Sans"/>
            </a:endParaRPr>
          </a:p>
          <a:p>
            <a:pPr indent="0" lvl="0" marL="0" rtl="0" algn="l">
              <a:spcBef>
                <a:spcPts val="0"/>
              </a:spcBef>
              <a:spcAft>
                <a:spcPts val="0"/>
              </a:spcAft>
              <a:buNone/>
            </a:pPr>
            <a:r>
              <a:rPr lang="en">
                <a:solidFill>
                  <a:schemeClr val="lt1"/>
                </a:solidFill>
                <a:latin typeface="Fira Sans"/>
                <a:ea typeface="Fira Sans"/>
                <a:cs typeface="Fira Sans"/>
                <a:sym typeface="Fira Sans"/>
              </a:rPr>
              <a:t>Pass: russ</a:t>
            </a:r>
            <a:endParaRPr>
              <a:solidFill>
                <a:schemeClr val="lt1"/>
              </a:solidFill>
              <a:latin typeface="Fira Sans"/>
              <a:ea typeface="Fira Sans"/>
              <a:cs typeface="Fira Sans"/>
              <a:sym typeface="Fira Sans"/>
            </a:endParaRPr>
          </a:p>
          <a:p>
            <a:pPr indent="0" lvl="0" marL="0" rtl="0" algn="l">
              <a:spcBef>
                <a:spcPts val="0"/>
              </a:spcBef>
              <a:spcAft>
                <a:spcPts val="0"/>
              </a:spcAft>
              <a:buNone/>
            </a:pPr>
            <a:r>
              <a:t/>
            </a:r>
            <a:endParaRPr>
              <a:solidFill>
                <a:schemeClr val="lt1"/>
              </a:solidFill>
              <a:latin typeface="Fira Sans"/>
              <a:ea typeface="Fira Sans"/>
              <a:cs typeface="Fira Sans"/>
              <a:sym typeface="Fira Sans"/>
            </a:endParaRPr>
          </a:p>
        </p:txBody>
      </p:sp>
      <p:sp>
        <p:nvSpPr>
          <p:cNvPr id="169" name="Google Shape;169;p23"/>
          <p:cNvSpPr txBox="1"/>
          <p:nvPr/>
        </p:nvSpPr>
        <p:spPr>
          <a:xfrm>
            <a:off x="4243275" y="2295450"/>
            <a:ext cx="120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Sans"/>
                <a:ea typeface="Fira Sans"/>
                <a:cs typeface="Fira Sans"/>
                <a:sym typeface="Fira Sans"/>
              </a:rPr>
              <a:t>Dashboard</a:t>
            </a:r>
            <a:endParaRPr>
              <a:solidFill>
                <a:schemeClr val="lt1"/>
              </a:solidFill>
              <a:latin typeface="Fira Sans"/>
              <a:ea typeface="Fira Sans"/>
              <a:cs typeface="Fira Sans"/>
              <a:sym typeface="Fira Sans"/>
            </a:endParaRPr>
          </a:p>
        </p:txBody>
      </p:sp>
      <p:sp>
        <p:nvSpPr>
          <p:cNvPr id="170" name="Google Shape;170;p23"/>
          <p:cNvSpPr txBox="1"/>
          <p:nvPr/>
        </p:nvSpPr>
        <p:spPr>
          <a:xfrm>
            <a:off x="5601575" y="2331300"/>
            <a:ext cx="142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Sans"/>
                <a:ea typeface="Fira Sans"/>
                <a:cs typeface="Fira Sans"/>
                <a:sym typeface="Fira Sans"/>
              </a:rPr>
              <a:t>Generate Form</a:t>
            </a:r>
            <a:endParaRPr>
              <a:solidFill>
                <a:schemeClr val="lt1"/>
              </a:solidFill>
              <a:latin typeface="Fira Sans"/>
              <a:ea typeface="Fira Sans"/>
              <a:cs typeface="Fira Sans"/>
              <a:sym typeface="Fira Sans"/>
            </a:endParaRPr>
          </a:p>
        </p:txBody>
      </p:sp>
      <p:sp>
        <p:nvSpPr>
          <p:cNvPr id="171" name="Google Shape;171;p23"/>
          <p:cNvSpPr txBox="1"/>
          <p:nvPr/>
        </p:nvSpPr>
        <p:spPr>
          <a:xfrm>
            <a:off x="7115375" y="2002275"/>
            <a:ext cx="1910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Sans"/>
                <a:ea typeface="Fira Sans"/>
                <a:cs typeface="Fira Sans"/>
                <a:sym typeface="Fira Sans"/>
              </a:rPr>
              <a:t>Click Save (check console log to see data passing to backend)</a:t>
            </a:r>
            <a:endParaRPr>
              <a:solidFill>
                <a:schemeClr val="lt1"/>
              </a:solidFill>
              <a:latin typeface="Fira Sans"/>
              <a:ea typeface="Fira Sans"/>
              <a:cs typeface="Fira Sans"/>
              <a:sym typeface="Fira Sans"/>
            </a:endParaRPr>
          </a:p>
        </p:txBody>
      </p:sp>
      <p:sp>
        <p:nvSpPr>
          <p:cNvPr id="172" name="Google Shape;172;p23"/>
          <p:cNvSpPr txBox="1"/>
          <p:nvPr/>
        </p:nvSpPr>
        <p:spPr>
          <a:xfrm>
            <a:off x="3893375" y="3659300"/>
            <a:ext cx="2395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Sans"/>
                <a:ea typeface="Fira Sans"/>
                <a:cs typeface="Fira Sans"/>
                <a:sym typeface="Fira Sans"/>
              </a:rPr>
              <a:t>Go to </a:t>
            </a:r>
            <a:r>
              <a:rPr lang="en" u="sng">
                <a:solidFill>
                  <a:schemeClr val="lt1"/>
                </a:solidFill>
                <a:latin typeface="Fira Sans"/>
                <a:ea typeface="Fira Sans"/>
                <a:cs typeface="Fira Sans"/>
                <a:sym typeface="Fira Sans"/>
                <a:hlinkClick r:id="rId3">
                  <a:extLst>
                    <a:ext uri="{A12FA001-AC4F-418D-AE19-62706E023703}">
                      <ahyp:hlinkClr val="tx"/>
                    </a:ext>
                  </a:extLst>
                </a:hlinkClick>
              </a:rPr>
              <a:t>https://hermodapp.com/form/submit?id=e72a0a7b-861b-42bd-a4a7-f9fc14a31a22</a:t>
            </a:r>
            <a:endParaRPr>
              <a:solidFill>
                <a:schemeClr val="lt1"/>
              </a:solidFill>
              <a:latin typeface="Fira Sans"/>
              <a:ea typeface="Fira Sans"/>
              <a:cs typeface="Fira Sans"/>
              <a:sym typeface="Fira Sans"/>
            </a:endParaRPr>
          </a:p>
          <a:p>
            <a:pPr indent="0" lvl="0" marL="0" rtl="0" algn="l">
              <a:spcBef>
                <a:spcPts val="0"/>
              </a:spcBef>
              <a:spcAft>
                <a:spcPts val="0"/>
              </a:spcAft>
              <a:buNone/>
            </a:pPr>
            <a:r>
              <a:t/>
            </a:r>
            <a:endParaRPr>
              <a:solidFill>
                <a:schemeClr val="lt1"/>
              </a:solidFill>
              <a:latin typeface="Fira Sans"/>
              <a:ea typeface="Fira Sans"/>
              <a:cs typeface="Fira Sans"/>
              <a:sym typeface="Fira Sans"/>
            </a:endParaRPr>
          </a:p>
        </p:txBody>
      </p:sp>
      <p:sp>
        <p:nvSpPr>
          <p:cNvPr id="173" name="Google Shape;173;p23"/>
          <p:cNvSpPr txBox="1"/>
          <p:nvPr/>
        </p:nvSpPr>
        <p:spPr>
          <a:xfrm>
            <a:off x="6593375" y="3659300"/>
            <a:ext cx="2395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Sans"/>
                <a:ea typeface="Fira Sans"/>
                <a:cs typeface="Fira Sans"/>
                <a:sym typeface="Fira Sans"/>
              </a:rPr>
              <a:t>Go to </a:t>
            </a:r>
            <a:r>
              <a:rPr lang="en" u="sng">
                <a:solidFill>
                  <a:schemeClr val="lt1"/>
                </a:solidFill>
                <a:latin typeface="Fira Sans"/>
                <a:ea typeface="Fira Sans"/>
                <a:cs typeface="Fira Sans"/>
                <a:sym typeface="Fira Sans"/>
                <a:hlinkClick r:id="rId4">
                  <a:extLst>
                    <a:ext uri="{A12FA001-AC4F-418D-AE19-62706E023703}">
                      <ahyp:hlinkClr val="tx"/>
                    </a:ext>
                  </a:extLst>
                </a:hlinkClick>
              </a:rPr>
              <a:t>https://hermodapp.com/form/view?id=e72a0a7b-861b-42bd-a4a7-f9fc14a31a22</a:t>
            </a:r>
            <a:endParaRPr>
              <a:solidFill>
                <a:schemeClr val="lt1"/>
              </a:solidFill>
              <a:latin typeface="Fira Sans"/>
              <a:ea typeface="Fira Sans"/>
              <a:cs typeface="Fira Sans"/>
              <a:sym typeface="Fira Sans"/>
            </a:endParaRPr>
          </a:p>
          <a:p>
            <a:pPr indent="0" lvl="0" marL="0" rtl="0" algn="l">
              <a:spcBef>
                <a:spcPts val="0"/>
              </a:spcBef>
              <a:spcAft>
                <a:spcPts val="0"/>
              </a:spcAft>
              <a:buNone/>
            </a:pPr>
            <a:r>
              <a:t/>
            </a:r>
            <a:endParaRPr>
              <a:solidFill>
                <a:schemeClr val="lt1"/>
              </a:solidFill>
              <a:latin typeface="Fira Sans"/>
              <a:ea typeface="Fira Sans"/>
              <a:cs typeface="Fira Sans"/>
              <a:sym typeface="Fira Sans"/>
            </a:endParaRPr>
          </a:p>
        </p:txBody>
      </p:sp>
      <p:sp>
        <p:nvSpPr>
          <p:cNvPr id="174" name="Google Shape;174;p23"/>
          <p:cNvSpPr txBox="1"/>
          <p:nvPr/>
        </p:nvSpPr>
        <p:spPr>
          <a:xfrm>
            <a:off x="100975" y="2079900"/>
            <a:ext cx="196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Sans"/>
                <a:ea typeface="Fira Sans"/>
                <a:cs typeface="Fira Sans"/>
                <a:sym typeface="Fira Sans"/>
              </a:rPr>
              <a:t>Go to</a:t>
            </a:r>
            <a:endParaRPr>
              <a:solidFill>
                <a:schemeClr val="lt1"/>
              </a:solidFill>
              <a:latin typeface="Fira Sans"/>
              <a:ea typeface="Fira Sans"/>
              <a:cs typeface="Fira Sans"/>
              <a:sym typeface="Fira Sans"/>
            </a:endParaRPr>
          </a:p>
          <a:p>
            <a:pPr indent="0" lvl="0" marL="0" rtl="0" algn="l">
              <a:spcBef>
                <a:spcPts val="0"/>
              </a:spcBef>
              <a:spcAft>
                <a:spcPts val="0"/>
              </a:spcAft>
              <a:buNone/>
            </a:pPr>
            <a:r>
              <a:rPr lang="en" u="sng">
                <a:solidFill>
                  <a:schemeClr val="lt1"/>
                </a:solidFill>
                <a:latin typeface="Fira Sans"/>
                <a:ea typeface="Fira Sans"/>
                <a:cs typeface="Fira Sans"/>
                <a:sym typeface="Fira Sans"/>
                <a:hlinkClick r:id="rId5">
                  <a:extLst>
                    <a:ext uri="{A12FA001-AC4F-418D-AE19-62706E023703}">
                      <ahyp:hlinkClr val="tx"/>
                    </a:ext>
                  </a:extLst>
                </a:hlinkClick>
              </a:rPr>
              <a:t>www.hermodapp.com</a:t>
            </a:r>
            <a:endParaRPr>
              <a:solidFill>
                <a:schemeClr val="lt1"/>
              </a:solidFill>
              <a:latin typeface="Fira Sans"/>
              <a:ea typeface="Fira Sans"/>
              <a:cs typeface="Fira Sans"/>
              <a:sym typeface="Fira Sans"/>
            </a:endParaRPr>
          </a:p>
        </p:txBody>
      </p:sp>
      <p:sp>
        <p:nvSpPr>
          <p:cNvPr id="175" name="Google Shape;175;p23"/>
          <p:cNvSpPr txBox="1"/>
          <p:nvPr/>
        </p:nvSpPr>
        <p:spPr>
          <a:xfrm>
            <a:off x="0" y="1679700"/>
            <a:ext cx="176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highlight>
                  <a:schemeClr val="lt1"/>
                </a:highlight>
                <a:latin typeface="Fira Sans"/>
                <a:ea typeface="Fira Sans"/>
                <a:cs typeface="Fira Sans"/>
                <a:sym typeface="Fira Sans"/>
              </a:rPr>
              <a:t>Generate Form</a:t>
            </a:r>
            <a:endParaRPr b="1">
              <a:highlight>
                <a:schemeClr val="lt1"/>
              </a:highlight>
              <a:latin typeface="Fira Sans"/>
              <a:ea typeface="Fira Sans"/>
              <a:cs typeface="Fira Sans"/>
              <a:sym typeface="Fira Sans"/>
            </a:endParaRPr>
          </a:p>
        </p:txBody>
      </p:sp>
      <p:sp>
        <p:nvSpPr>
          <p:cNvPr id="176" name="Google Shape;176;p23"/>
          <p:cNvSpPr txBox="1"/>
          <p:nvPr/>
        </p:nvSpPr>
        <p:spPr>
          <a:xfrm>
            <a:off x="3835725" y="3279900"/>
            <a:ext cx="231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highlight>
                  <a:schemeClr val="lt1"/>
                </a:highlight>
                <a:latin typeface="Fira Sans"/>
                <a:ea typeface="Fira Sans"/>
                <a:cs typeface="Fira Sans"/>
                <a:sym typeface="Fira Sans"/>
              </a:rPr>
              <a:t>User </a:t>
            </a:r>
            <a:r>
              <a:rPr b="1" lang="en">
                <a:highlight>
                  <a:schemeClr val="lt1"/>
                </a:highlight>
                <a:latin typeface="Fira Sans"/>
                <a:ea typeface="Fira Sans"/>
                <a:cs typeface="Fira Sans"/>
                <a:sym typeface="Fira Sans"/>
              </a:rPr>
              <a:t>Submit Responses</a:t>
            </a:r>
            <a:endParaRPr b="1">
              <a:highlight>
                <a:schemeClr val="lt1"/>
              </a:highlight>
              <a:latin typeface="Fira Sans"/>
              <a:ea typeface="Fira Sans"/>
              <a:cs typeface="Fira Sans"/>
              <a:sym typeface="Fira Sans"/>
            </a:endParaRPr>
          </a:p>
        </p:txBody>
      </p:sp>
      <p:sp>
        <p:nvSpPr>
          <p:cNvPr id="177" name="Google Shape;177;p23"/>
          <p:cNvSpPr txBox="1"/>
          <p:nvPr/>
        </p:nvSpPr>
        <p:spPr>
          <a:xfrm>
            <a:off x="6559875" y="3302550"/>
            <a:ext cx="187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highlight>
                  <a:schemeClr val="lt1"/>
                </a:highlight>
                <a:latin typeface="Fira Sans"/>
                <a:ea typeface="Fira Sans"/>
                <a:cs typeface="Fira Sans"/>
                <a:sym typeface="Fira Sans"/>
              </a:rPr>
              <a:t>View Responses</a:t>
            </a:r>
            <a:endParaRPr b="1">
              <a:highlight>
                <a:schemeClr val="lt1"/>
              </a:highlight>
              <a:latin typeface="Fira Sans"/>
              <a:ea typeface="Fira Sans"/>
              <a:cs typeface="Fira Sans"/>
              <a:sym typeface="Fira Sans"/>
            </a:endParaRPr>
          </a:p>
        </p:txBody>
      </p:sp>
      <p:cxnSp>
        <p:nvCxnSpPr>
          <p:cNvPr id="178" name="Google Shape;178;p23"/>
          <p:cNvCxnSpPr/>
          <p:nvPr/>
        </p:nvCxnSpPr>
        <p:spPr>
          <a:xfrm>
            <a:off x="1760700" y="1839725"/>
            <a:ext cx="6348900" cy="10500"/>
          </a:xfrm>
          <a:prstGeom prst="straightConnector1">
            <a:avLst/>
          </a:prstGeom>
          <a:noFill/>
          <a:ln cap="flat" cmpd="sng" w="9525">
            <a:solidFill>
              <a:schemeClr val="dk2"/>
            </a:solidFill>
            <a:prstDash val="solid"/>
            <a:round/>
            <a:headEnd len="med" w="med" type="none"/>
            <a:tailEnd len="med" w="med" type="triangle"/>
          </a:ln>
        </p:spPr>
      </p:cxnSp>
      <p:sp>
        <p:nvSpPr>
          <p:cNvPr id="179" name="Google Shape;179;p23"/>
          <p:cNvSpPr/>
          <p:nvPr/>
        </p:nvSpPr>
        <p:spPr>
          <a:xfrm>
            <a:off x="115150" y="3700075"/>
            <a:ext cx="1873200" cy="982500"/>
          </a:xfrm>
          <a:prstGeom prst="rect">
            <a:avLst/>
          </a:prstGeom>
          <a:solidFill>
            <a:srgbClr val="5E81A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3"/>
          <p:cNvSpPr txBox="1"/>
          <p:nvPr/>
        </p:nvSpPr>
        <p:spPr>
          <a:xfrm>
            <a:off x="68350" y="3746425"/>
            <a:ext cx="196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Sans"/>
                <a:ea typeface="Fira Sans"/>
                <a:cs typeface="Fira Sans"/>
                <a:sym typeface="Fira Sans"/>
              </a:rPr>
              <a:t>Go to</a:t>
            </a:r>
            <a:endParaRPr>
              <a:solidFill>
                <a:schemeClr val="lt1"/>
              </a:solidFill>
              <a:latin typeface="Fira Sans"/>
              <a:ea typeface="Fira Sans"/>
              <a:cs typeface="Fira Sans"/>
              <a:sym typeface="Fira Sans"/>
            </a:endParaRPr>
          </a:p>
          <a:p>
            <a:pPr indent="0" lvl="0" marL="0" rtl="0" algn="l">
              <a:spcBef>
                <a:spcPts val="0"/>
              </a:spcBef>
              <a:spcAft>
                <a:spcPts val="0"/>
              </a:spcAft>
              <a:buNone/>
            </a:pPr>
            <a:r>
              <a:rPr lang="en" u="sng">
                <a:solidFill>
                  <a:schemeClr val="lt1"/>
                </a:solidFill>
                <a:latin typeface="Fira Sans"/>
                <a:ea typeface="Fira Sans"/>
                <a:cs typeface="Fira Sans"/>
                <a:sym typeface="Fira Sans"/>
                <a:hlinkClick r:id="rId6">
                  <a:extLst>
                    <a:ext uri="{A12FA001-AC4F-418D-AE19-62706E023703}">
                      <ahyp:hlinkClr val="tx"/>
                    </a:ext>
                  </a:extLst>
                </a:hlinkClick>
              </a:rPr>
              <a:t>honeycomb.io</a:t>
            </a:r>
            <a:endParaRPr>
              <a:solidFill>
                <a:schemeClr val="lt1"/>
              </a:solidFill>
              <a:latin typeface="Fira Sans"/>
              <a:ea typeface="Fira Sans"/>
              <a:cs typeface="Fira Sans"/>
              <a:sym typeface="Fira Sans"/>
            </a:endParaRPr>
          </a:p>
        </p:txBody>
      </p:sp>
      <p:sp>
        <p:nvSpPr>
          <p:cNvPr id="181" name="Google Shape;181;p23"/>
          <p:cNvSpPr txBox="1"/>
          <p:nvPr/>
        </p:nvSpPr>
        <p:spPr>
          <a:xfrm>
            <a:off x="0" y="3268975"/>
            <a:ext cx="187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highlight>
                  <a:schemeClr val="lt1"/>
                </a:highlight>
                <a:latin typeface="Fira Sans"/>
                <a:ea typeface="Fira Sans"/>
                <a:cs typeface="Fira Sans"/>
                <a:sym typeface="Fira Sans"/>
              </a:rPr>
              <a:t>View Server Log</a:t>
            </a:r>
            <a:endParaRPr b="1">
              <a:highlight>
                <a:schemeClr val="lt1"/>
              </a:highlight>
              <a:latin typeface="Fira Sans"/>
              <a:ea typeface="Fira Sans"/>
              <a:cs typeface="Fira Sans"/>
              <a:sym typeface="Fira Sans"/>
            </a:endParaRPr>
          </a:p>
        </p:txBody>
      </p:sp>
      <p:cxnSp>
        <p:nvCxnSpPr>
          <p:cNvPr id="182" name="Google Shape;182;p23"/>
          <p:cNvCxnSpPr/>
          <p:nvPr/>
        </p:nvCxnSpPr>
        <p:spPr>
          <a:xfrm flipH="1">
            <a:off x="1873200" y="3091538"/>
            <a:ext cx="469200" cy="580200"/>
          </a:xfrm>
          <a:prstGeom prst="straightConnector1">
            <a:avLst/>
          </a:prstGeom>
          <a:noFill/>
          <a:ln cap="flat" cmpd="sng" w="9525">
            <a:solidFill>
              <a:schemeClr val="dk2"/>
            </a:solidFill>
            <a:prstDash val="solid"/>
            <a:round/>
            <a:headEnd len="med" w="med" type="none"/>
            <a:tailEnd len="med" w="med" type="triangle"/>
          </a:ln>
        </p:spPr>
      </p:cxnSp>
      <p:pic>
        <p:nvPicPr>
          <p:cNvPr id="183" name="Google Shape;183;p23"/>
          <p:cNvPicPr preferRelativeResize="0"/>
          <p:nvPr/>
        </p:nvPicPr>
        <p:blipFill>
          <a:blip r:embed="rId7">
            <a:alphaModFix/>
          </a:blip>
          <a:stretch>
            <a:fillRect/>
          </a:stretch>
        </p:blipFill>
        <p:spPr>
          <a:xfrm>
            <a:off x="2223400" y="3746425"/>
            <a:ext cx="1262100" cy="1262100"/>
          </a:xfrm>
          <a:prstGeom prst="rect">
            <a:avLst/>
          </a:prstGeom>
          <a:noFill/>
          <a:ln cap="flat" cmpd="sng" w="9525">
            <a:solidFill>
              <a:schemeClr val="dk2"/>
            </a:solidFill>
            <a:prstDash val="solid"/>
            <a:round/>
            <a:headEnd len="sm" w="sm" type="none"/>
            <a:tailEnd len="sm" w="sm" type="none"/>
          </a:ln>
        </p:spPr>
      </p:pic>
      <p:cxnSp>
        <p:nvCxnSpPr>
          <p:cNvPr id="184" name="Google Shape;184;p23"/>
          <p:cNvCxnSpPr>
            <a:stCxn id="183" idx="3"/>
            <a:endCxn id="172" idx="1"/>
          </p:cNvCxnSpPr>
          <p:nvPr/>
        </p:nvCxnSpPr>
        <p:spPr>
          <a:xfrm>
            <a:off x="3485500" y="4377475"/>
            <a:ext cx="408000" cy="20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E81AC"/>
        </a:solidFill>
      </p:bgPr>
    </p:bg>
    <p:spTree>
      <p:nvGrpSpPr>
        <p:cNvPr id="188" name="Shape 188"/>
        <p:cNvGrpSpPr/>
        <p:nvPr/>
      </p:nvGrpSpPr>
      <p:grpSpPr>
        <a:xfrm>
          <a:off x="0" y="0"/>
          <a:ext cx="0" cy="0"/>
          <a:chOff x="0" y="0"/>
          <a:chExt cx="0" cy="0"/>
        </a:xfrm>
      </p:grpSpPr>
      <p:sp>
        <p:nvSpPr>
          <p:cNvPr id="189" name="Google Shape;189;p24"/>
          <p:cNvSpPr txBox="1"/>
          <p:nvPr>
            <p:ph type="title"/>
          </p:nvPr>
        </p:nvSpPr>
        <p:spPr>
          <a:xfrm>
            <a:off x="1128750" y="394200"/>
            <a:ext cx="6886500" cy="1412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5E81AC"/>
                </a:solidFill>
              </a:rPr>
              <a:t>Questions?</a:t>
            </a:r>
            <a:endParaRPr>
              <a:solidFill>
                <a:srgbClr val="5E81AC"/>
              </a:solidFill>
            </a:endParaRPr>
          </a:p>
        </p:txBody>
      </p:sp>
      <p:sp>
        <p:nvSpPr>
          <p:cNvPr id="190" name="Google Shape;190;p24"/>
          <p:cNvSpPr/>
          <p:nvPr/>
        </p:nvSpPr>
        <p:spPr>
          <a:xfrm>
            <a:off x="-9475" y="4669875"/>
            <a:ext cx="9144000" cy="473700"/>
          </a:xfrm>
          <a:prstGeom prst="rect">
            <a:avLst/>
          </a:prstGeom>
          <a:solidFill>
            <a:srgbClr val="5E81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Project Focus</a:t>
            </a:r>
            <a:endParaRPr/>
          </a:p>
        </p:txBody>
      </p:sp>
      <p:sp>
        <p:nvSpPr>
          <p:cNvPr id="84" name="Google Shape;84;p15"/>
          <p:cNvSpPr txBox="1"/>
          <p:nvPr>
            <p:ph idx="1" type="body"/>
          </p:nvPr>
        </p:nvSpPr>
        <p:spPr>
          <a:xfrm>
            <a:off x="471900" y="1919075"/>
            <a:ext cx="83928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000000"/>
                </a:solidFill>
              </a:rPr>
              <a:t>What is Hermod?</a:t>
            </a:r>
            <a:endParaRPr b="1" sz="1700">
              <a:solidFill>
                <a:srgbClr val="000000"/>
              </a:solidFill>
            </a:endParaRPr>
          </a:p>
          <a:p>
            <a:pPr indent="0" lvl="0" marL="0" rtl="0" algn="l">
              <a:spcBef>
                <a:spcPts val="0"/>
              </a:spcBef>
              <a:spcAft>
                <a:spcPts val="0"/>
              </a:spcAft>
              <a:buNone/>
            </a:pPr>
            <a:r>
              <a:rPr i="1" lang="en" sz="1500">
                <a:solidFill>
                  <a:srgbClr val="000000"/>
                </a:solidFill>
              </a:rPr>
              <a:t>Instant and seamless customer interaction.</a:t>
            </a:r>
            <a:endParaRPr i="1" sz="1500">
              <a:solidFill>
                <a:srgbClr val="000000"/>
              </a:solidFill>
            </a:endParaRPr>
          </a:p>
          <a:p>
            <a:pPr indent="0" lvl="0" marL="0" rtl="0" algn="l">
              <a:spcBef>
                <a:spcPts val="0"/>
              </a:spcBef>
              <a:spcAft>
                <a:spcPts val="0"/>
              </a:spcAft>
              <a:buNone/>
            </a:pPr>
            <a:r>
              <a:t/>
            </a:r>
            <a:endParaRPr sz="1500">
              <a:solidFill>
                <a:srgbClr val="000000"/>
              </a:solidFill>
            </a:endParaRPr>
          </a:p>
          <a:p>
            <a:pPr indent="0" lvl="0" marL="0" rtl="0" algn="l">
              <a:spcBef>
                <a:spcPts val="0"/>
              </a:spcBef>
              <a:spcAft>
                <a:spcPts val="0"/>
              </a:spcAft>
              <a:buNone/>
            </a:pPr>
            <a:r>
              <a:rPr lang="en" sz="1500">
                <a:solidFill>
                  <a:srgbClr val="000000"/>
                </a:solidFill>
              </a:rPr>
              <a:t>Features include:</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Automated customer interaction through QR codes.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Ability to create, customize, and serve forms to get detailed customer feedback.</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Streamlines business operations by tying specific QR codes to various business locations/processes.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Configurable scan behavior.</a:t>
            </a:r>
            <a:endParaRPr sz="1500"/>
          </a:p>
        </p:txBody>
      </p:sp>
      <p:sp>
        <p:nvSpPr>
          <p:cNvPr id="85" name="Google Shape;85;p15"/>
          <p:cNvSpPr txBox="1"/>
          <p:nvPr/>
        </p:nvSpPr>
        <p:spPr>
          <a:xfrm>
            <a:off x="7214175" y="0"/>
            <a:ext cx="18864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a:solidFill>
                  <a:schemeClr val="lt1"/>
                </a:solidFill>
                <a:latin typeface="Roboto"/>
                <a:ea typeface="Roboto"/>
                <a:cs typeface="Roboto"/>
                <a:sym typeface="Roboto"/>
              </a:rPr>
              <a:t>hermodapp.com</a:t>
            </a:r>
            <a:endParaRPr i="1">
              <a:solidFill>
                <a:schemeClr val="lt1"/>
              </a:solidFill>
              <a:latin typeface="Roboto"/>
              <a:ea typeface="Roboto"/>
              <a:cs typeface="Roboto"/>
              <a:sym typeface="Roboto"/>
            </a:endParaRPr>
          </a:p>
        </p:txBody>
      </p:sp>
      <p:pic>
        <p:nvPicPr>
          <p:cNvPr id="86" name="Google Shape;86;p15"/>
          <p:cNvPicPr preferRelativeResize="0"/>
          <p:nvPr/>
        </p:nvPicPr>
        <p:blipFill>
          <a:blip r:embed="rId3">
            <a:alphaModFix/>
          </a:blip>
          <a:stretch>
            <a:fillRect/>
          </a:stretch>
        </p:blipFill>
        <p:spPr>
          <a:xfrm>
            <a:off x="6009175" y="1877350"/>
            <a:ext cx="2684825" cy="1304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471900" y="179800"/>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Backlog Comparison</a:t>
            </a:r>
            <a:endParaRPr/>
          </a:p>
        </p:txBody>
      </p:sp>
      <p:sp>
        <p:nvSpPr>
          <p:cNvPr id="92" name="Google Shape;92;p1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b="1" sz="1400"/>
          </a:p>
        </p:txBody>
      </p:sp>
      <p:sp>
        <p:nvSpPr>
          <p:cNvPr id="93" name="Google Shape;93;p16"/>
          <p:cNvSpPr txBox="1"/>
          <p:nvPr/>
        </p:nvSpPr>
        <p:spPr>
          <a:xfrm>
            <a:off x="7214175" y="0"/>
            <a:ext cx="18864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a:solidFill>
                  <a:schemeClr val="lt1"/>
                </a:solidFill>
                <a:latin typeface="Roboto"/>
                <a:ea typeface="Roboto"/>
                <a:cs typeface="Roboto"/>
                <a:sym typeface="Roboto"/>
              </a:rPr>
              <a:t>hermodapp.com</a:t>
            </a:r>
            <a:endParaRPr i="1">
              <a:solidFill>
                <a:schemeClr val="lt1"/>
              </a:solidFill>
              <a:latin typeface="Roboto"/>
              <a:ea typeface="Roboto"/>
              <a:cs typeface="Roboto"/>
              <a:sym typeface="Roboto"/>
            </a:endParaRPr>
          </a:p>
        </p:txBody>
      </p:sp>
      <p:pic>
        <p:nvPicPr>
          <p:cNvPr id="94" name="Google Shape;94;p16"/>
          <p:cNvPicPr preferRelativeResize="0"/>
          <p:nvPr/>
        </p:nvPicPr>
        <p:blipFill rotWithShape="1">
          <a:blip r:embed="rId3">
            <a:alphaModFix/>
          </a:blip>
          <a:srcRect b="0" l="11270" r="11324" t="0"/>
          <a:stretch/>
        </p:blipFill>
        <p:spPr>
          <a:xfrm>
            <a:off x="240550" y="1809375"/>
            <a:ext cx="4044722" cy="3143124"/>
          </a:xfrm>
          <a:prstGeom prst="rect">
            <a:avLst/>
          </a:prstGeom>
          <a:noFill/>
          <a:ln>
            <a:noFill/>
          </a:ln>
        </p:spPr>
      </p:pic>
      <p:pic>
        <p:nvPicPr>
          <p:cNvPr id="95" name="Google Shape;95;p16"/>
          <p:cNvPicPr preferRelativeResize="0"/>
          <p:nvPr/>
        </p:nvPicPr>
        <p:blipFill>
          <a:blip r:embed="rId4">
            <a:alphaModFix/>
          </a:blip>
          <a:stretch>
            <a:fillRect/>
          </a:stretch>
        </p:blipFill>
        <p:spPr>
          <a:xfrm>
            <a:off x="4572000" y="2000375"/>
            <a:ext cx="4547176" cy="2628900"/>
          </a:xfrm>
          <a:prstGeom prst="rect">
            <a:avLst/>
          </a:prstGeom>
          <a:noFill/>
          <a:ln>
            <a:noFill/>
          </a:ln>
        </p:spPr>
      </p:pic>
      <p:sp>
        <p:nvSpPr>
          <p:cNvPr id="96" name="Google Shape;96;p16"/>
          <p:cNvSpPr txBox="1"/>
          <p:nvPr/>
        </p:nvSpPr>
        <p:spPr>
          <a:xfrm>
            <a:off x="1227225" y="1278638"/>
            <a:ext cx="1411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u="sng">
                <a:solidFill>
                  <a:schemeClr val="lt1"/>
                </a:solidFill>
                <a:latin typeface="Fira Sans"/>
                <a:ea typeface="Fira Sans"/>
                <a:cs typeface="Fira Sans"/>
                <a:sym typeface="Fira Sans"/>
              </a:rPr>
              <a:t>Sprint 1</a:t>
            </a:r>
            <a:endParaRPr b="1" sz="1800" u="sng">
              <a:solidFill>
                <a:schemeClr val="lt1"/>
              </a:solidFill>
              <a:latin typeface="Fira Sans"/>
              <a:ea typeface="Fira Sans"/>
              <a:cs typeface="Fira Sans"/>
              <a:sym typeface="Fira Sans"/>
            </a:endParaRPr>
          </a:p>
        </p:txBody>
      </p:sp>
      <p:sp>
        <p:nvSpPr>
          <p:cNvPr id="97" name="Google Shape;97;p16"/>
          <p:cNvSpPr txBox="1"/>
          <p:nvPr/>
        </p:nvSpPr>
        <p:spPr>
          <a:xfrm>
            <a:off x="6122975" y="1263188"/>
            <a:ext cx="1680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u="sng">
                <a:solidFill>
                  <a:schemeClr val="lt1"/>
                </a:solidFill>
                <a:latin typeface="Fira Sans"/>
                <a:ea typeface="Fira Sans"/>
                <a:cs typeface="Fira Sans"/>
                <a:sym typeface="Fira Sans"/>
              </a:rPr>
              <a:t>Sprint 2</a:t>
            </a:r>
            <a:endParaRPr b="1" sz="2000" u="sng">
              <a:solidFill>
                <a:schemeClr val="lt1"/>
              </a:solidFill>
              <a:latin typeface="Fira Sans"/>
              <a:ea typeface="Fira Sans"/>
              <a:cs typeface="Fira Sans"/>
              <a:sym typeface="Fira Sans"/>
            </a:endParaRPr>
          </a:p>
        </p:txBody>
      </p:sp>
      <p:sp>
        <p:nvSpPr>
          <p:cNvPr id="98" name="Google Shape;98;p16"/>
          <p:cNvSpPr/>
          <p:nvPr/>
        </p:nvSpPr>
        <p:spPr>
          <a:xfrm>
            <a:off x="8497875" y="2571750"/>
            <a:ext cx="569100" cy="20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Backlog Comparison cont.</a:t>
            </a:r>
            <a:endParaRPr/>
          </a:p>
        </p:txBody>
      </p:sp>
      <p:sp>
        <p:nvSpPr>
          <p:cNvPr id="104" name="Google Shape;104;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460950" y="2065350"/>
            <a:ext cx="8222100" cy="1012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latin typeface="Fira Sans ExtraBold"/>
                <a:ea typeface="Fira Sans ExtraBold"/>
                <a:cs typeface="Fira Sans ExtraBold"/>
                <a:sym typeface="Fira Sans ExtraBold"/>
              </a:rPr>
              <a:t>Project </a:t>
            </a:r>
            <a:r>
              <a:rPr lang="en"/>
              <a:t>Contributions / Reflections</a:t>
            </a:r>
            <a:endParaRPr>
              <a:latin typeface="Fira Sans ExtraBold"/>
              <a:ea typeface="Fira Sans ExtraBold"/>
              <a:cs typeface="Fira Sans ExtraBold"/>
              <a:sym typeface="Fira Sans ExtraBold"/>
            </a:endParaRPr>
          </a:p>
        </p:txBody>
      </p:sp>
      <p:sp>
        <p:nvSpPr>
          <p:cNvPr id="110" name="Google Shape;110;p18"/>
          <p:cNvSpPr txBox="1"/>
          <p:nvPr/>
        </p:nvSpPr>
        <p:spPr>
          <a:xfrm>
            <a:off x="7214175" y="0"/>
            <a:ext cx="18864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a:solidFill>
                  <a:schemeClr val="lt1"/>
                </a:solidFill>
                <a:latin typeface="Roboto"/>
                <a:ea typeface="Roboto"/>
                <a:cs typeface="Roboto"/>
                <a:sym typeface="Roboto"/>
              </a:rPr>
              <a:t>hermodapp.com</a:t>
            </a:r>
            <a:endParaRPr i="1">
              <a:solidFill>
                <a:schemeClr val="lt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3957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Contributions - Simon </a:t>
            </a:r>
            <a:endParaRPr>
              <a:latin typeface="Fira Sans ExtraBold"/>
              <a:ea typeface="Fira Sans ExtraBold"/>
              <a:cs typeface="Fira Sans ExtraBold"/>
              <a:sym typeface="Fira Sans ExtraBold"/>
            </a:endParaRPr>
          </a:p>
        </p:txBody>
      </p:sp>
      <p:sp>
        <p:nvSpPr>
          <p:cNvPr id="116" name="Google Shape;116;p19"/>
          <p:cNvSpPr txBox="1"/>
          <p:nvPr>
            <p:ph idx="1" type="body"/>
          </p:nvPr>
        </p:nvSpPr>
        <p:spPr>
          <a:xfrm>
            <a:off x="103450" y="1919075"/>
            <a:ext cx="4857900" cy="30018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sz="1400"/>
              <a:t>Integrated Frontend and Backend when submitting forms</a:t>
            </a:r>
            <a:endParaRPr sz="1400"/>
          </a:p>
          <a:p>
            <a:pPr indent="0" lvl="0" marL="0" rtl="0" algn="l">
              <a:spcBef>
                <a:spcPts val="1200"/>
              </a:spcBef>
              <a:spcAft>
                <a:spcPts val="0"/>
              </a:spcAft>
              <a:buNone/>
            </a:pPr>
            <a:r>
              <a:rPr b="1" lang="en" sz="1400"/>
              <a:t>Pair programming:</a:t>
            </a:r>
            <a:endParaRPr b="1" sz="1400"/>
          </a:p>
          <a:p>
            <a:pPr indent="0" lvl="0" marL="0" rtl="0" algn="l">
              <a:spcBef>
                <a:spcPts val="1200"/>
              </a:spcBef>
              <a:spcAft>
                <a:spcPts val="0"/>
              </a:spcAft>
              <a:buNone/>
            </a:pPr>
            <a:r>
              <a:rPr b="1" lang="en" sz="1400"/>
              <a:t>	</a:t>
            </a:r>
            <a:r>
              <a:rPr lang="en" sz="1200"/>
              <a:t>Implementing use of API to POST/GET form data</a:t>
            </a:r>
            <a:endParaRPr sz="1200"/>
          </a:p>
          <a:p>
            <a:pPr indent="0" lvl="0" marL="0" rtl="0" algn="l">
              <a:spcBef>
                <a:spcPts val="1200"/>
              </a:spcBef>
              <a:spcAft>
                <a:spcPts val="0"/>
              </a:spcAft>
              <a:buNone/>
            </a:pPr>
            <a:r>
              <a:rPr lang="en" sz="1200"/>
              <a:t>	Implement submit form functionality</a:t>
            </a:r>
            <a:endParaRPr sz="1200"/>
          </a:p>
          <a:p>
            <a:pPr indent="0" lvl="0" marL="0" rtl="0" algn="l">
              <a:spcBef>
                <a:spcPts val="1200"/>
              </a:spcBef>
              <a:spcAft>
                <a:spcPts val="0"/>
              </a:spcAft>
              <a:buNone/>
            </a:pPr>
            <a:r>
              <a:rPr lang="en" sz="1200"/>
              <a:t>	Implement retry attempts using axios</a:t>
            </a:r>
            <a:endParaRPr sz="1200"/>
          </a:p>
          <a:p>
            <a:pPr indent="0" lvl="0" marL="0" rtl="0" algn="l">
              <a:spcBef>
                <a:spcPts val="1200"/>
              </a:spcBef>
              <a:spcAft>
                <a:spcPts val="0"/>
              </a:spcAft>
              <a:buNone/>
            </a:pPr>
            <a:r>
              <a:rPr lang="en" sz="1200"/>
              <a:t>	Implement manage form and generate form functionality</a:t>
            </a:r>
            <a:endParaRPr sz="1200"/>
          </a:p>
          <a:p>
            <a:pPr indent="0" lvl="0" marL="0" rtl="0" algn="l">
              <a:spcBef>
                <a:spcPts val="1200"/>
              </a:spcBef>
              <a:spcAft>
                <a:spcPts val="0"/>
              </a:spcAft>
              <a:buNone/>
            </a:pPr>
            <a:r>
              <a:rPr lang="en" sz="1200"/>
              <a:t>	Implement manage qr and generate qr functionality</a:t>
            </a:r>
            <a:endParaRPr/>
          </a:p>
          <a:p>
            <a:pPr indent="0" lvl="0" marL="0" rtl="0" algn="l">
              <a:spcBef>
                <a:spcPts val="1200"/>
              </a:spcBef>
              <a:spcAft>
                <a:spcPts val="1200"/>
              </a:spcAft>
              <a:buNone/>
            </a:pPr>
            <a:r>
              <a:rPr lang="en" sz="1400"/>
              <a:t>Reflections: pair programming have its advantages (i.e. when two programmers are trying to work together to figure out an issue and implement exactly what the group wants without the two programmers’ code conflicting each other) but it definitely delayed our plans in reaching our designated time goals.</a:t>
            </a:r>
            <a:endParaRPr sz="1400"/>
          </a:p>
        </p:txBody>
      </p:sp>
      <p:sp>
        <p:nvSpPr>
          <p:cNvPr id="117" name="Google Shape;117;p19"/>
          <p:cNvSpPr txBox="1"/>
          <p:nvPr/>
        </p:nvSpPr>
        <p:spPr>
          <a:xfrm>
            <a:off x="7214175" y="0"/>
            <a:ext cx="18864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a:solidFill>
                  <a:schemeClr val="lt1"/>
                </a:solidFill>
                <a:latin typeface="Fira Sans Light"/>
                <a:ea typeface="Fira Sans Light"/>
                <a:cs typeface="Fira Sans Light"/>
                <a:sym typeface="Fira Sans Light"/>
              </a:rPr>
              <a:t>hermodapp.com</a:t>
            </a:r>
            <a:endParaRPr i="1">
              <a:solidFill>
                <a:schemeClr val="lt1"/>
              </a:solidFill>
              <a:latin typeface="Fira Sans Light"/>
              <a:ea typeface="Fira Sans Light"/>
              <a:cs typeface="Fira Sans Light"/>
              <a:sym typeface="Fira Sans Light"/>
            </a:endParaRPr>
          </a:p>
        </p:txBody>
      </p:sp>
      <p:sp>
        <p:nvSpPr>
          <p:cNvPr id="118" name="Google Shape;118;p1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Sans"/>
                <a:ea typeface="Fira Sans"/>
                <a:cs typeface="Fira Sans"/>
                <a:sym typeface="Fira Sans"/>
              </a:rPr>
              <a:t>Frontend</a:t>
            </a:r>
            <a:endParaRPr>
              <a:solidFill>
                <a:schemeClr val="lt1"/>
              </a:solidFill>
              <a:latin typeface="Fira Sans"/>
              <a:ea typeface="Fira Sans"/>
              <a:cs typeface="Fira Sans"/>
              <a:sym typeface="Fira Sans"/>
            </a:endParaRPr>
          </a:p>
        </p:txBody>
      </p:sp>
      <p:pic>
        <p:nvPicPr>
          <p:cNvPr id="119" name="Google Shape;119;p19"/>
          <p:cNvPicPr preferRelativeResize="0"/>
          <p:nvPr/>
        </p:nvPicPr>
        <p:blipFill>
          <a:blip r:embed="rId3">
            <a:alphaModFix/>
          </a:blip>
          <a:stretch>
            <a:fillRect/>
          </a:stretch>
        </p:blipFill>
        <p:spPr>
          <a:xfrm>
            <a:off x="5233050" y="1919113"/>
            <a:ext cx="1532549" cy="1547184"/>
          </a:xfrm>
          <a:prstGeom prst="rect">
            <a:avLst/>
          </a:prstGeom>
          <a:noFill/>
          <a:ln>
            <a:noFill/>
          </a:ln>
        </p:spPr>
      </p:pic>
      <p:pic>
        <p:nvPicPr>
          <p:cNvPr id="120" name="Google Shape;120;p19"/>
          <p:cNvPicPr preferRelativeResize="0"/>
          <p:nvPr/>
        </p:nvPicPr>
        <p:blipFill>
          <a:blip r:embed="rId4">
            <a:alphaModFix/>
          </a:blip>
          <a:stretch>
            <a:fillRect/>
          </a:stretch>
        </p:blipFill>
        <p:spPr>
          <a:xfrm>
            <a:off x="7348150" y="1914188"/>
            <a:ext cx="1532549" cy="1557050"/>
          </a:xfrm>
          <a:prstGeom prst="rect">
            <a:avLst/>
          </a:prstGeom>
          <a:noFill/>
          <a:ln>
            <a:noFill/>
          </a:ln>
        </p:spPr>
      </p:pic>
      <p:cxnSp>
        <p:nvCxnSpPr>
          <p:cNvPr id="121" name="Google Shape;121;p19"/>
          <p:cNvCxnSpPr/>
          <p:nvPr/>
        </p:nvCxnSpPr>
        <p:spPr>
          <a:xfrm>
            <a:off x="6866100" y="2689113"/>
            <a:ext cx="424500" cy="7200"/>
          </a:xfrm>
          <a:prstGeom prst="straightConnector1">
            <a:avLst/>
          </a:prstGeom>
          <a:noFill/>
          <a:ln cap="flat" cmpd="sng" w="28575">
            <a:solidFill>
              <a:schemeClr val="dk2"/>
            </a:solidFill>
            <a:prstDash val="solid"/>
            <a:round/>
            <a:headEnd len="med" w="med" type="none"/>
            <a:tailEnd len="med" w="med" type="triangle"/>
          </a:ln>
        </p:spPr>
      </p:cxnSp>
      <p:pic>
        <p:nvPicPr>
          <p:cNvPr id="122" name="Google Shape;122;p19"/>
          <p:cNvPicPr preferRelativeResize="0"/>
          <p:nvPr/>
        </p:nvPicPr>
        <p:blipFill>
          <a:blip r:embed="rId5">
            <a:alphaModFix/>
          </a:blip>
          <a:stretch>
            <a:fillRect/>
          </a:stretch>
        </p:blipFill>
        <p:spPr>
          <a:xfrm>
            <a:off x="5172726" y="3719688"/>
            <a:ext cx="1805601" cy="1061450"/>
          </a:xfrm>
          <a:prstGeom prst="rect">
            <a:avLst/>
          </a:prstGeom>
          <a:noFill/>
          <a:ln>
            <a:noFill/>
          </a:ln>
        </p:spPr>
      </p:pic>
      <p:pic>
        <p:nvPicPr>
          <p:cNvPr id="123" name="Google Shape;123;p19"/>
          <p:cNvPicPr preferRelativeResize="0"/>
          <p:nvPr/>
        </p:nvPicPr>
        <p:blipFill>
          <a:blip r:embed="rId6">
            <a:alphaModFix/>
          </a:blip>
          <a:stretch>
            <a:fillRect/>
          </a:stretch>
        </p:blipFill>
        <p:spPr>
          <a:xfrm>
            <a:off x="7118600" y="3689838"/>
            <a:ext cx="1772739" cy="112608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Contributions - An</a:t>
            </a:r>
            <a:endParaRPr>
              <a:latin typeface="Fira Sans ExtraBold"/>
              <a:ea typeface="Fira Sans ExtraBold"/>
              <a:cs typeface="Fira Sans ExtraBold"/>
              <a:sym typeface="Fira Sans ExtraBold"/>
            </a:endParaRPr>
          </a:p>
        </p:txBody>
      </p:sp>
      <p:sp>
        <p:nvSpPr>
          <p:cNvPr id="129" name="Google Shape;129;p20"/>
          <p:cNvSpPr txBox="1"/>
          <p:nvPr>
            <p:ph idx="1" type="body"/>
          </p:nvPr>
        </p:nvSpPr>
        <p:spPr>
          <a:xfrm>
            <a:off x="103450" y="1919075"/>
            <a:ext cx="5241900" cy="2710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Integrating JWT Auth to the frontend</a:t>
            </a:r>
            <a:endParaRPr/>
          </a:p>
          <a:p>
            <a:pPr indent="-342900" lvl="0" marL="457200" rtl="0" algn="l">
              <a:spcBef>
                <a:spcPts val="0"/>
              </a:spcBef>
              <a:spcAft>
                <a:spcPts val="0"/>
              </a:spcAft>
              <a:buSzPts val="1800"/>
              <a:buChar char="●"/>
            </a:pPr>
            <a:r>
              <a:rPr lang="en"/>
              <a:t>Form Submission</a:t>
            </a:r>
            <a:endParaRPr/>
          </a:p>
          <a:p>
            <a:pPr indent="-342900" lvl="0" marL="457200" rtl="0" algn="l">
              <a:spcBef>
                <a:spcPts val="0"/>
              </a:spcBef>
              <a:spcAft>
                <a:spcPts val="0"/>
              </a:spcAft>
              <a:buSzPts val="1800"/>
              <a:buChar char="●"/>
            </a:pPr>
            <a:r>
              <a:rPr lang="en"/>
              <a:t>View Responses</a:t>
            </a:r>
            <a:endParaRPr/>
          </a:p>
          <a:p>
            <a:pPr indent="-342900" lvl="0" marL="457200" rtl="0" algn="l">
              <a:spcBef>
                <a:spcPts val="0"/>
              </a:spcBef>
              <a:spcAft>
                <a:spcPts val="0"/>
              </a:spcAft>
              <a:buSzPts val="1800"/>
              <a:buChar char="●"/>
            </a:pPr>
            <a:r>
              <a:rPr lang="en"/>
              <a:t>Integrating with the backend</a:t>
            </a:r>
            <a:endParaRPr/>
          </a:p>
          <a:p>
            <a:pPr indent="0" lvl="0" marL="457200" rtl="0" algn="l">
              <a:spcBef>
                <a:spcPts val="1200"/>
              </a:spcBef>
              <a:spcAft>
                <a:spcPts val="0"/>
              </a:spcAft>
              <a:buNone/>
            </a:pPr>
            <a:r>
              <a:t/>
            </a:r>
            <a:endParaRPr/>
          </a:p>
          <a:p>
            <a:pPr indent="-314325" lvl="0" marL="457200" rtl="0" algn="l">
              <a:spcBef>
                <a:spcPts val="1200"/>
              </a:spcBef>
              <a:spcAft>
                <a:spcPts val="0"/>
              </a:spcAft>
              <a:buSzPts val="1350"/>
              <a:buChar char="●"/>
            </a:pPr>
            <a:r>
              <a:rPr lang="en" sz="1350"/>
              <a:t>Reflections: I underestimated the time it takes to coordinate with the backend code as well as integrate the backend with the frontend. Will allocate more time for this next sprint</a:t>
            </a:r>
            <a:endParaRPr sz="1350"/>
          </a:p>
        </p:txBody>
      </p:sp>
      <p:sp>
        <p:nvSpPr>
          <p:cNvPr id="130" name="Google Shape;130;p20"/>
          <p:cNvSpPr txBox="1"/>
          <p:nvPr/>
        </p:nvSpPr>
        <p:spPr>
          <a:xfrm>
            <a:off x="7214175" y="0"/>
            <a:ext cx="18864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a:solidFill>
                  <a:schemeClr val="lt1"/>
                </a:solidFill>
                <a:latin typeface="Fira Sans Light"/>
                <a:ea typeface="Fira Sans Light"/>
                <a:cs typeface="Fira Sans Light"/>
                <a:sym typeface="Fira Sans Light"/>
              </a:rPr>
              <a:t>hermodapp.com</a:t>
            </a:r>
            <a:endParaRPr i="1">
              <a:solidFill>
                <a:schemeClr val="lt1"/>
              </a:solidFill>
              <a:latin typeface="Fira Sans Light"/>
              <a:ea typeface="Fira Sans Light"/>
              <a:cs typeface="Fira Sans Light"/>
              <a:sym typeface="Fira Sans Light"/>
            </a:endParaRPr>
          </a:p>
        </p:txBody>
      </p:sp>
      <p:sp>
        <p:nvSpPr>
          <p:cNvPr id="131" name="Google Shape;131;p2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32" name="Google Shape;132;p20"/>
          <p:cNvPicPr preferRelativeResize="0"/>
          <p:nvPr/>
        </p:nvPicPr>
        <p:blipFill>
          <a:blip r:embed="rId3">
            <a:alphaModFix/>
          </a:blip>
          <a:stretch>
            <a:fillRect/>
          </a:stretch>
        </p:blipFill>
        <p:spPr>
          <a:xfrm>
            <a:off x="7251962" y="2173850"/>
            <a:ext cx="1810825" cy="2402349"/>
          </a:xfrm>
          <a:prstGeom prst="rect">
            <a:avLst/>
          </a:prstGeom>
          <a:noFill/>
          <a:ln>
            <a:noFill/>
          </a:ln>
        </p:spPr>
      </p:pic>
      <p:pic>
        <p:nvPicPr>
          <p:cNvPr id="133" name="Google Shape;133;p20"/>
          <p:cNvPicPr preferRelativeResize="0"/>
          <p:nvPr/>
        </p:nvPicPr>
        <p:blipFill>
          <a:blip r:embed="rId4">
            <a:alphaModFix/>
          </a:blip>
          <a:stretch>
            <a:fillRect/>
          </a:stretch>
        </p:blipFill>
        <p:spPr>
          <a:xfrm>
            <a:off x="5276198" y="2263332"/>
            <a:ext cx="1886401" cy="2312866"/>
          </a:xfrm>
          <a:prstGeom prst="rect">
            <a:avLst/>
          </a:prstGeom>
          <a:noFill/>
          <a:ln>
            <a:noFill/>
          </a:ln>
        </p:spPr>
      </p:pic>
      <p:sp>
        <p:nvSpPr>
          <p:cNvPr id="134" name="Google Shape;134;p2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Sans"/>
                <a:ea typeface="Fira Sans"/>
                <a:cs typeface="Fira Sans"/>
                <a:sym typeface="Fira Sans"/>
              </a:rPr>
              <a:t>Frontend</a:t>
            </a:r>
            <a:endParaRPr>
              <a:solidFill>
                <a:schemeClr val="lt1"/>
              </a:solidFill>
              <a:latin typeface="Fira Sans"/>
              <a:ea typeface="Fira Sans"/>
              <a:cs typeface="Fira Sans"/>
              <a:sym typeface="Fir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Contributions - Russ</a:t>
            </a:r>
            <a:endParaRPr>
              <a:latin typeface="Fira Sans ExtraBold"/>
              <a:ea typeface="Fira Sans ExtraBold"/>
              <a:cs typeface="Fira Sans ExtraBold"/>
              <a:sym typeface="Fira Sans ExtraBold"/>
            </a:endParaRPr>
          </a:p>
        </p:txBody>
      </p:sp>
      <p:sp>
        <p:nvSpPr>
          <p:cNvPr id="140" name="Google Shape;140;p21"/>
          <p:cNvSpPr txBox="1"/>
          <p:nvPr>
            <p:ph idx="1" type="body"/>
          </p:nvPr>
        </p:nvSpPr>
        <p:spPr>
          <a:xfrm>
            <a:off x="103450" y="1919075"/>
            <a:ext cx="5516700" cy="255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Went through deployment hell</a:t>
            </a:r>
            <a:endParaRPr/>
          </a:p>
          <a:p>
            <a:pPr indent="-330200" lvl="0" marL="457200" rtl="0" algn="l">
              <a:spcBef>
                <a:spcPts val="1200"/>
              </a:spcBef>
              <a:spcAft>
                <a:spcPts val="0"/>
              </a:spcAft>
              <a:buSzPts val="1600"/>
              <a:buChar char="-"/>
            </a:pPr>
            <a:r>
              <a:rPr lang="en" sz="1600"/>
              <a:t>Digital Oceans Apps only works for </a:t>
            </a:r>
            <a:r>
              <a:rPr b="1" lang="en" sz="1600"/>
              <a:t>very small </a:t>
            </a:r>
            <a:r>
              <a:rPr lang="en" sz="1600"/>
              <a:t>apps</a:t>
            </a:r>
            <a:endParaRPr sz="1600"/>
          </a:p>
          <a:p>
            <a:pPr indent="-330200" lvl="0" marL="457200" rtl="0" algn="l">
              <a:spcBef>
                <a:spcPts val="0"/>
              </a:spcBef>
              <a:spcAft>
                <a:spcPts val="0"/>
              </a:spcAft>
              <a:buSzPts val="1600"/>
              <a:buChar char="-"/>
            </a:pPr>
            <a:r>
              <a:rPr lang="en" sz="1600"/>
              <a:t>(Attempted) to learn Kubernetes in two weeks</a:t>
            </a:r>
            <a:endParaRPr sz="1600"/>
          </a:p>
          <a:p>
            <a:pPr indent="-330200" lvl="0" marL="457200" rtl="0" algn="l">
              <a:spcBef>
                <a:spcPts val="0"/>
              </a:spcBef>
              <a:spcAft>
                <a:spcPts val="0"/>
              </a:spcAft>
              <a:buSzPts val="1600"/>
              <a:buChar char="-"/>
            </a:pPr>
            <a:r>
              <a:rPr lang="en" sz="1600"/>
              <a:t>Landed on Docker Swarm + Traefik proxy</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a:p>
        </p:txBody>
      </p:sp>
      <p:sp>
        <p:nvSpPr>
          <p:cNvPr id="141" name="Google Shape;141;p21"/>
          <p:cNvSpPr txBox="1"/>
          <p:nvPr/>
        </p:nvSpPr>
        <p:spPr>
          <a:xfrm>
            <a:off x="7214175" y="0"/>
            <a:ext cx="18864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a:solidFill>
                  <a:schemeClr val="lt1"/>
                </a:solidFill>
                <a:latin typeface="Fira Sans Light"/>
                <a:ea typeface="Fira Sans Light"/>
                <a:cs typeface="Fira Sans Light"/>
                <a:sym typeface="Fira Sans Light"/>
              </a:rPr>
              <a:t>hermodapp.com</a:t>
            </a:r>
            <a:endParaRPr i="1">
              <a:solidFill>
                <a:schemeClr val="lt1"/>
              </a:solidFill>
              <a:latin typeface="Fira Sans Light"/>
              <a:ea typeface="Fira Sans Light"/>
              <a:cs typeface="Fira Sans Light"/>
              <a:sym typeface="Fira Sans Light"/>
            </a:endParaRPr>
          </a:p>
        </p:txBody>
      </p:sp>
      <p:sp>
        <p:nvSpPr>
          <p:cNvPr id="142" name="Google Shape;142;p21"/>
          <p:cNvSpPr txBox="1"/>
          <p:nvPr/>
        </p:nvSpPr>
        <p:spPr>
          <a:xfrm>
            <a:off x="6026775" y="4882925"/>
            <a:ext cx="29262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900">
                <a:latin typeface="Fira Sans"/>
                <a:ea typeface="Fira Sans"/>
                <a:cs typeface="Fira Sans"/>
                <a:sym typeface="Fira Sans"/>
              </a:rPr>
              <a:t>Real-time diagrams of server performance</a:t>
            </a:r>
            <a:endParaRPr i="1" sz="900">
              <a:latin typeface="Fira Sans"/>
              <a:ea typeface="Fira Sans"/>
              <a:cs typeface="Fira Sans"/>
              <a:sym typeface="Fira Sans"/>
            </a:endParaRPr>
          </a:p>
        </p:txBody>
      </p:sp>
      <p:sp>
        <p:nvSpPr>
          <p:cNvPr id="143" name="Google Shape;143;p21"/>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Backend</a:t>
            </a:r>
            <a:endParaRPr>
              <a:solidFill>
                <a:schemeClr val="lt1"/>
              </a:solidFill>
            </a:endParaRPr>
          </a:p>
        </p:txBody>
      </p:sp>
      <p:pic>
        <p:nvPicPr>
          <p:cNvPr id="144" name="Google Shape;144;p21"/>
          <p:cNvPicPr preferRelativeResize="0"/>
          <p:nvPr/>
        </p:nvPicPr>
        <p:blipFill>
          <a:blip r:embed="rId3">
            <a:alphaModFix/>
          </a:blip>
          <a:stretch>
            <a:fillRect/>
          </a:stretch>
        </p:blipFill>
        <p:spPr>
          <a:xfrm>
            <a:off x="5982475" y="1684798"/>
            <a:ext cx="4116651" cy="3458700"/>
          </a:xfrm>
          <a:prstGeom prst="rect">
            <a:avLst/>
          </a:prstGeom>
          <a:noFill/>
          <a:ln>
            <a:noFill/>
          </a:ln>
        </p:spPr>
      </p:pic>
      <p:pic>
        <p:nvPicPr>
          <p:cNvPr id="145" name="Google Shape;145;p21"/>
          <p:cNvPicPr preferRelativeResize="0"/>
          <p:nvPr/>
        </p:nvPicPr>
        <p:blipFill>
          <a:blip r:embed="rId4">
            <a:alphaModFix/>
          </a:blip>
          <a:stretch>
            <a:fillRect/>
          </a:stretch>
        </p:blipFill>
        <p:spPr>
          <a:xfrm>
            <a:off x="-96272" y="3569324"/>
            <a:ext cx="1717826" cy="16926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Contributions - Jonathan</a:t>
            </a:r>
            <a:endParaRPr>
              <a:latin typeface="Fira Sans ExtraBold"/>
              <a:ea typeface="Fira Sans ExtraBold"/>
              <a:cs typeface="Fira Sans ExtraBold"/>
              <a:sym typeface="Fira Sans ExtraBold"/>
            </a:endParaRPr>
          </a:p>
        </p:txBody>
      </p:sp>
      <p:sp>
        <p:nvSpPr>
          <p:cNvPr id="151" name="Google Shape;151;p22"/>
          <p:cNvSpPr txBox="1"/>
          <p:nvPr>
            <p:ph idx="1" type="body"/>
          </p:nvPr>
        </p:nvSpPr>
        <p:spPr>
          <a:xfrm>
            <a:off x="103450" y="1919075"/>
            <a:ext cx="4428300" cy="271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Added form editing, submission, response viewing</a:t>
            </a:r>
            <a:endParaRPr/>
          </a:p>
          <a:p>
            <a:pPr indent="0" lvl="0" marL="0" rtl="0" algn="l">
              <a:spcBef>
                <a:spcPts val="1200"/>
              </a:spcBef>
              <a:spcAft>
                <a:spcPts val="0"/>
              </a:spcAft>
              <a:buNone/>
            </a:pPr>
            <a:r>
              <a:rPr lang="en"/>
              <a:t>Added checks to ensure users may only modify resources they own</a:t>
            </a:r>
            <a:endParaRPr/>
          </a:p>
          <a:p>
            <a:pPr indent="0" lvl="0" marL="0" rtl="0" algn="l">
              <a:spcBef>
                <a:spcPts val="1200"/>
              </a:spcBef>
              <a:spcAft>
                <a:spcPts val="0"/>
              </a:spcAft>
              <a:buNone/>
            </a:pPr>
            <a:r>
              <a:rPr lang="en"/>
              <a:t>Implemented Postmark client</a:t>
            </a:r>
            <a:endParaRPr/>
          </a:p>
          <a:p>
            <a:pPr indent="0" lvl="0" marL="0" rtl="0" algn="l">
              <a:spcBef>
                <a:spcPts val="1200"/>
              </a:spcBef>
              <a:spcAft>
                <a:spcPts val="0"/>
              </a:spcAft>
              <a:buNone/>
            </a:pPr>
            <a:r>
              <a:rPr lang="en"/>
              <a:t>Added password reset feature</a:t>
            </a:r>
            <a:endParaRPr/>
          </a:p>
          <a:p>
            <a:pPr indent="0" lvl="0" marL="0" rtl="0" algn="l">
              <a:spcBef>
                <a:spcPts val="1200"/>
              </a:spcBef>
              <a:spcAft>
                <a:spcPts val="1200"/>
              </a:spcAft>
              <a:buNone/>
            </a:pPr>
            <a:r>
              <a:rPr lang="en"/>
              <a:t>Made the logo</a:t>
            </a:r>
            <a:endParaRPr/>
          </a:p>
        </p:txBody>
      </p:sp>
      <p:sp>
        <p:nvSpPr>
          <p:cNvPr id="152" name="Google Shape;152;p22"/>
          <p:cNvSpPr txBox="1"/>
          <p:nvPr/>
        </p:nvSpPr>
        <p:spPr>
          <a:xfrm>
            <a:off x="7214175" y="0"/>
            <a:ext cx="18864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a:solidFill>
                  <a:schemeClr val="lt1"/>
                </a:solidFill>
                <a:latin typeface="Fira Sans Light"/>
                <a:ea typeface="Fira Sans Light"/>
                <a:cs typeface="Fira Sans Light"/>
                <a:sym typeface="Fira Sans Light"/>
              </a:rPr>
              <a:t>hermodapp.com</a:t>
            </a:r>
            <a:endParaRPr i="1">
              <a:solidFill>
                <a:schemeClr val="lt1"/>
              </a:solidFill>
              <a:latin typeface="Fira Sans Light"/>
              <a:ea typeface="Fira Sans Light"/>
              <a:cs typeface="Fira Sans Light"/>
              <a:sym typeface="Fira Sans Light"/>
            </a:endParaRPr>
          </a:p>
        </p:txBody>
      </p:sp>
      <p:sp>
        <p:nvSpPr>
          <p:cNvPr id="153" name="Google Shape;153;p22"/>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4" name="Google Shape;154;p22"/>
          <p:cNvSpPr txBox="1"/>
          <p:nvPr>
            <p:ph idx="1" type="body"/>
          </p:nvPr>
        </p:nvSpPr>
        <p:spPr>
          <a:xfrm>
            <a:off x="4531750" y="1919075"/>
            <a:ext cx="44283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Reflections:</a:t>
            </a:r>
            <a:endParaRPr/>
          </a:p>
          <a:p>
            <a:pPr indent="0" lvl="0" marL="0" rtl="0" algn="l">
              <a:spcBef>
                <a:spcPts val="1200"/>
              </a:spcBef>
              <a:spcAft>
                <a:spcPts val="0"/>
              </a:spcAft>
              <a:buNone/>
            </a:pPr>
            <a:r>
              <a:rPr lang="en"/>
              <a:t>Need to consider how SQL migrations will affect data already in database</a:t>
            </a:r>
            <a:endParaRPr/>
          </a:p>
          <a:p>
            <a:pPr indent="0" lvl="0" marL="0" rtl="0" algn="l">
              <a:spcBef>
                <a:spcPts val="1200"/>
              </a:spcBef>
              <a:spcAft>
                <a:spcPts val="0"/>
              </a:spcAft>
              <a:buNone/>
            </a:pPr>
            <a:r>
              <a:rPr lang="en"/>
              <a:t>Difficulty in communicating how to link frontend to the API</a:t>
            </a:r>
            <a:endParaRPr/>
          </a:p>
          <a:p>
            <a:pPr indent="0" lvl="0" marL="0" rtl="0" algn="l">
              <a:spcBef>
                <a:spcPts val="1200"/>
              </a:spcBef>
              <a:spcAft>
                <a:spcPts val="1200"/>
              </a:spcAft>
              <a:buNone/>
            </a:pPr>
            <a:r>
              <a:rPr lang="en"/>
              <a:t>Need to document more </a:t>
            </a:r>
            <a:endParaRPr/>
          </a:p>
        </p:txBody>
      </p:sp>
      <p:sp>
        <p:nvSpPr>
          <p:cNvPr id="155" name="Google Shape;155;p22"/>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Sans"/>
                <a:ea typeface="Fira Sans"/>
                <a:cs typeface="Fira Sans"/>
                <a:sym typeface="Fira Sans"/>
              </a:rPr>
              <a:t>Backend</a:t>
            </a:r>
            <a:endParaRPr>
              <a:solidFill>
                <a:schemeClr val="lt1"/>
              </a:solidFill>
              <a:latin typeface="Fira Sans"/>
              <a:ea typeface="Fira Sans"/>
              <a:cs typeface="Fira Sans"/>
              <a:sym typeface="Fira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