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Fira Sans ExtraBold"/>
      <p:bold r:id="rId20"/>
      <p:boldItalic r:id="rId21"/>
    </p:embeddedFont>
    <p:embeddedFont>
      <p:font typeface="Fira Sans"/>
      <p:regular r:id="rId22"/>
      <p:bold r:id="rId23"/>
      <p:italic r:id="rId24"/>
      <p:boldItalic r:id="rId25"/>
    </p:embeddedFont>
    <p:embeddedFont>
      <p:font typeface="Fira Sans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Bold-bold.fntdata"/><Relationship Id="rId22" Type="http://schemas.openxmlformats.org/officeDocument/2006/relationships/font" Target="fonts/FiraSans-regular.fntdata"/><Relationship Id="rId21" Type="http://schemas.openxmlformats.org/officeDocument/2006/relationships/font" Target="fonts/FiraSansExtraBold-boldItalic.fntdata"/><Relationship Id="rId24" Type="http://schemas.openxmlformats.org/officeDocument/2006/relationships/font" Target="fonts/FiraSans-italic.fntdata"/><Relationship Id="rId23" Type="http://schemas.openxmlformats.org/officeDocument/2006/relationships/font" Target="fonts/Fira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Light-regular.fntdata"/><Relationship Id="rId25" Type="http://schemas.openxmlformats.org/officeDocument/2006/relationships/font" Target="fonts/FiraSans-boldItalic.fntdata"/><Relationship Id="rId28" Type="http://schemas.openxmlformats.org/officeDocument/2006/relationships/font" Target="fonts/FiraSansLight-italic.fntdata"/><Relationship Id="rId27" Type="http://schemas.openxmlformats.org/officeDocument/2006/relationships/font" Target="fonts/FiraSans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a657e6d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a657e6d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fb0d384d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fb0d384d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fb0d384d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fb0d384d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fb0d384d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fb0d384d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b115a82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b115a82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b115a825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b115a825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b115a825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b115a825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3383F"/>
                </a:solidFill>
                <a:latin typeface="Fira Sans"/>
                <a:ea typeface="Fira Sans"/>
                <a:cs typeface="Fira Sans"/>
                <a:sym typeface="Fira Sans"/>
              </a:rPr>
              <a:t>accidentally pushed my phone number to Github in a test, validation of non-emergency phone numbers.</a:t>
            </a:r>
            <a:endParaRPr i="1" sz="1800">
              <a:solidFill>
                <a:srgbClr val="3338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33383F"/>
                </a:solidFill>
                <a:latin typeface="Fira Sans"/>
                <a:ea typeface="Fira Sans"/>
                <a:cs typeface="Fira Sans"/>
                <a:sym typeface="Fira Sans"/>
              </a:rPr>
              <a:t>Solution: more unit tests!!!</a:t>
            </a:r>
            <a:endParaRPr i="1" sz="1800">
              <a:solidFill>
                <a:srgbClr val="3338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b115a825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b115a825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2fe925ff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2fe925ff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3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7" name="Google Shape;67;p13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3383F"/>
              </a:buClr>
              <a:buSzPts val="1800"/>
              <a:buChar char="●"/>
              <a:defRPr>
                <a:solidFill>
                  <a:srgbClr val="33383F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33383F"/>
              </a:buClr>
              <a:buSzPts val="1400"/>
              <a:buChar char="○"/>
              <a:defRPr>
                <a:solidFill>
                  <a:srgbClr val="33383F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33383F"/>
              </a:buClr>
              <a:buSzPts val="1400"/>
              <a:buChar char="■"/>
              <a:defRPr>
                <a:solidFill>
                  <a:srgbClr val="33383F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33383F"/>
              </a:buClr>
              <a:buSzPts val="1400"/>
              <a:buChar char="●"/>
              <a:defRPr>
                <a:solidFill>
                  <a:srgbClr val="33383F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33383F"/>
              </a:buClr>
              <a:buSzPts val="1400"/>
              <a:buChar char="○"/>
              <a:defRPr>
                <a:solidFill>
                  <a:srgbClr val="33383F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33383F"/>
              </a:buClr>
              <a:buSzPts val="1400"/>
              <a:buChar char="■"/>
              <a:defRPr>
                <a:solidFill>
                  <a:srgbClr val="33383F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33383F"/>
              </a:buClr>
              <a:buSzPts val="1400"/>
              <a:buChar char="●"/>
              <a:defRPr>
                <a:solidFill>
                  <a:srgbClr val="33383F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33383F"/>
              </a:buClr>
              <a:buSzPts val="1400"/>
              <a:buChar char="○"/>
              <a:defRPr>
                <a:solidFill>
                  <a:srgbClr val="33383F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33383F"/>
              </a:buClr>
              <a:buSzPts val="1400"/>
              <a:buChar char="■"/>
              <a:defRPr>
                <a:solidFill>
                  <a:srgbClr val="33383F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rmod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83F"/>
              </a:buClr>
              <a:buSzPts val="4200"/>
              <a:buNone/>
              <a:defRPr sz="4200">
                <a:solidFill>
                  <a:srgbClr val="33383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5E81A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Fira Sans ExtraBold"/>
              <a:buNone/>
              <a:defRPr sz="3200">
                <a:solidFill>
                  <a:schemeClr val="lt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"/>
              <a:buChar char="●"/>
              <a:defRPr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ithub.com/hermodapp" TargetMode="External"/><Relationship Id="rId4" Type="http://schemas.openxmlformats.org/officeDocument/2006/relationships/hyperlink" Target="http://hermodapp.com" TargetMode="External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LukeMathWalker/tracing-actix-web/pull/46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ermodapp.com/form/submit?id=e72a0a7b-861b-42bd-a4a7-f9fc14a31a22" TargetMode="External"/><Relationship Id="rId4" Type="http://schemas.openxmlformats.org/officeDocument/2006/relationships/hyperlink" Target="https://hermodapp.com/form/submit?id=e72a0a7b-861b-42bd-a4a7-f9fc14a31a22" TargetMode="External"/><Relationship Id="rId5" Type="http://schemas.openxmlformats.org/officeDocument/2006/relationships/hyperlink" Target="http://www.hermodapp.com" TargetMode="External"/><Relationship Id="rId6" Type="http://schemas.openxmlformats.org/officeDocument/2006/relationships/hyperlink" Target="https://www.honeycomb.io/" TargetMode="External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90525" y="3426551"/>
            <a:ext cx="8222100" cy="16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8" u="sng">
                <a:hlinkClick r:id="rId3"/>
              </a:rPr>
              <a:t>github.com/hermodapp</a:t>
            </a:r>
            <a:endParaRPr i="1" sz="190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8" u="sng">
                <a:hlinkClick r:id="rId4"/>
              </a:rPr>
              <a:t>hermodapp.com</a:t>
            </a:r>
            <a:endParaRPr i="1" sz="190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Light"/>
                <a:ea typeface="Fira Sans Light"/>
                <a:cs typeface="Fira Sans Light"/>
                <a:sym typeface="Fira Sans Light"/>
              </a:rPr>
              <a:t>Russell Weas, </a:t>
            </a:r>
            <a:r>
              <a:rPr lang="en">
                <a:latin typeface="Fira Sans Light"/>
                <a:ea typeface="Fira Sans Light"/>
                <a:cs typeface="Fira Sans Light"/>
                <a:sym typeface="Fira Sans Light"/>
              </a:rPr>
              <a:t>Jonathan</a:t>
            </a:r>
            <a:r>
              <a:rPr lang="en">
                <a:latin typeface="Fira Sans Light"/>
                <a:ea typeface="Fira Sans Light"/>
                <a:cs typeface="Fira Sans Light"/>
                <a:sym typeface="Fira Sans Light"/>
              </a:rPr>
              <a:t> Pence, Do Thien An Duong, Simon Jeon</a:t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8152150" y="3892375"/>
            <a:ext cx="991800" cy="1251000"/>
          </a:xfrm>
          <a:prstGeom prst="rect">
            <a:avLst/>
          </a:prstGeom>
          <a:solidFill>
            <a:srgbClr val="5E8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353700" y="32423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0100" y="381450"/>
            <a:ext cx="2684825" cy="13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>
            <p:ph type="ctrTitle"/>
          </p:nvPr>
        </p:nvSpPr>
        <p:spPr>
          <a:xfrm>
            <a:off x="1473750" y="876375"/>
            <a:ext cx="6196500" cy="22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44">
                <a:latin typeface="Fira Sans ExtraBold"/>
                <a:ea typeface="Fira Sans ExtraBold"/>
                <a:cs typeface="Fira Sans ExtraBold"/>
                <a:sym typeface="Fira Sans ExtraBold"/>
              </a:rPr>
              <a:t>Hermod</a:t>
            </a:r>
            <a:endParaRPr sz="5344"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577">
                <a:latin typeface="Fira Sans"/>
                <a:ea typeface="Fira Sans"/>
                <a:cs typeface="Fira Sans"/>
                <a:sym typeface="Fira Sans"/>
              </a:rPr>
              <a:t>Sprint 2</a:t>
            </a:r>
            <a:endParaRPr i="1" sz="3577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E81AC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81AC"/>
                </a:solidFill>
              </a:rPr>
              <a:t>Questions?</a:t>
            </a:r>
            <a:endParaRPr>
              <a:solidFill>
                <a:srgbClr val="5E81AC"/>
              </a:solidFill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-9475" y="4669875"/>
            <a:ext cx="9144000" cy="473700"/>
          </a:xfrm>
          <a:prstGeom prst="rect">
            <a:avLst/>
          </a:prstGeom>
          <a:solidFill>
            <a:srgbClr val="5E8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Focus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71900" y="1919075"/>
            <a:ext cx="8392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What is Hermod?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0000"/>
                </a:solidFill>
              </a:rPr>
              <a:t>Instant and seamless customer interaction.</a:t>
            </a:r>
            <a:endParaRPr i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Features include: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Automated customer interaction through QR codes.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Ability to create, customize, and serve forms to get detailed customer feedback.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Streamlines business operations by tying specific QR codes to various business locations/processes.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Configurable scan behavior.</a:t>
            </a:r>
            <a:endParaRPr sz="1500"/>
          </a:p>
        </p:txBody>
      </p:sp>
      <p:sp>
        <p:nvSpPr>
          <p:cNvPr id="85" name="Google Shape;85;p15"/>
          <p:cNvSpPr txBox="1"/>
          <p:nvPr/>
        </p:nvSpPr>
        <p:spPr>
          <a:xfrm>
            <a:off x="7214175" y="0"/>
            <a:ext cx="18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hermodapp.com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175" y="1877350"/>
            <a:ext cx="2684825" cy="13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71900" y="1798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Comparison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93" name="Google Shape;93;p16"/>
          <p:cNvSpPr txBox="1"/>
          <p:nvPr/>
        </p:nvSpPr>
        <p:spPr>
          <a:xfrm>
            <a:off x="7214175" y="0"/>
            <a:ext cx="18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hermodapp.com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0" l="11270" r="11324" t="0"/>
          <a:stretch/>
        </p:blipFill>
        <p:spPr>
          <a:xfrm>
            <a:off x="240550" y="1809375"/>
            <a:ext cx="4044722" cy="314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00375"/>
            <a:ext cx="4547176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1227225" y="1278638"/>
            <a:ext cx="141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Sprint 1</a:t>
            </a:r>
            <a:endParaRPr b="1" sz="1800" u="sng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6122975" y="1263188"/>
            <a:ext cx="168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Sprint 2</a:t>
            </a:r>
            <a:endParaRPr b="1" sz="2000" u="sng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8497875" y="2571750"/>
            <a:ext cx="569100" cy="20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Bold"/>
                <a:ea typeface="Fira Sans ExtraBold"/>
                <a:cs typeface="Fira Sans ExtraBold"/>
                <a:sym typeface="Fira Sans ExtraBold"/>
              </a:rPr>
              <a:t>Project </a:t>
            </a:r>
            <a:r>
              <a:rPr lang="en"/>
              <a:t>Contributions / Reflections</a:t>
            </a:r>
            <a:endParaRPr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7214175" y="0"/>
            <a:ext cx="18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hermodapp.com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957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- Simon</a:t>
            </a:r>
            <a:endParaRPr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103450" y="1919075"/>
            <a:ext cx="48579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interactive dashboard layout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Implemented layout designs throughout dashboard pages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Form generation using react hooks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Integrating Frontend + Backend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Reflections: react hooks are a great tool but need time to understand its implementation, </a:t>
            </a:r>
            <a:r>
              <a:rPr lang="en" sz="1400"/>
              <a:t>difficulty</a:t>
            </a:r>
            <a:r>
              <a:rPr lang="en" sz="1400"/>
              <a:t> in understanding the linkage between frontend and backend</a:t>
            </a:r>
            <a:endParaRPr sz="1400"/>
          </a:p>
        </p:txBody>
      </p:sp>
      <p:sp>
        <p:nvSpPr>
          <p:cNvPr id="111" name="Google Shape;111;p18"/>
          <p:cNvSpPr txBox="1"/>
          <p:nvPr/>
        </p:nvSpPr>
        <p:spPr>
          <a:xfrm>
            <a:off x="7214175" y="0"/>
            <a:ext cx="18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hermodapp.com</a:t>
            </a:r>
            <a:endParaRPr i="1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050" y="1919113"/>
            <a:ext cx="1532549" cy="1547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8150" y="1914188"/>
            <a:ext cx="1532549" cy="1557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8"/>
          <p:cNvCxnSpPr/>
          <p:nvPr/>
        </p:nvCxnSpPr>
        <p:spPr>
          <a:xfrm>
            <a:off x="6866100" y="2689113"/>
            <a:ext cx="424500" cy="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6" name="Google Shape;1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2726" y="3719688"/>
            <a:ext cx="1805601" cy="10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8600" y="3689838"/>
            <a:ext cx="1772739" cy="112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- An</a:t>
            </a:r>
            <a:endParaRPr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103450" y="1919075"/>
            <a:ext cx="5241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Integrating JWT Auth to the frontend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 Submission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Responses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Integrating with the backend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Reflections: I underestimated the time it takes to coordinate with the backend code as well as integrate the backend with the frontend. Will allocate more time for this next sprint</a:t>
            </a:r>
            <a:endParaRPr sz="1350"/>
          </a:p>
        </p:txBody>
      </p:sp>
      <p:sp>
        <p:nvSpPr>
          <p:cNvPr id="124" name="Google Shape;124;p19"/>
          <p:cNvSpPr txBox="1"/>
          <p:nvPr/>
        </p:nvSpPr>
        <p:spPr>
          <a:xfrm>
            <a:off x="7214175" y="0"/>
            <a:ext cx="18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hermodapp.com</a:t>
            </a:r>
            <a:endParaRPr i="1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1962" y="2173850"/>
            <a:ext cx="1810825" cy="240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198" y="2263332"/>
            <a:ext cx="1886401" cy="2312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- Russ</a:t>
            </a:r>
            <a:endParaRPr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103450" y="1919075"/>
            <a:ext cx="5516700" cy="25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Implemented JWT-based authentication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Added various REST routes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Created Twilio API client in Rust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Telemetry/monitoring dashboard </a:t>
            </a:r>
            <a:r>
              <a:rPr lang="en" sz="1300">
                <a:latin typeface="Fira Sans"/>
                <a:ea typeface="Fira Sans"/>
                <a:cs typeface="Fira Sans"/>
                <a:sym typeface="Fira Sans"/>
              </a:rPr>
              <a:t>[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tracing-actix-web#46</a:t>
            </a:r>
            <a:r>
              <a:rPr lang="en" sz="1300"/>
              <a:t>]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Quality-of-life improvements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Reflections: Working within real-life domains has</a:t>
            </a:r>
            <a:br>
              <a:rPr i="1" lang="en"/>
            </a:br>
            <a:r>
              <a:rPr i="1" lang="en"/>
              <a:t>unexpected edge cases and pitfalls!</a:t>
            </a:r>
            <a:endParaRPr i="1"/>
          </a:p>
        </p:txBody>
      </p:sp>
      <p:sp>
        <p:nvSpPr>
          <p:cNvPr id="134" name="Google Shape;134;p20"/>
          <p:cNvSpPr txBox="1"/>
          <p:nvPr/>
        </p:nvSpPr>
        <p:spPr>
          <a:xfrm>
            <a:off x="7214175" y="0"/>
            <a:ext cx="18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hermodapp.com</a:t>
            </a:r>
            <a:endParaRPr i="1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7400" y="1718225"/>
            <a:ext cx="3135575" cy="15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7400" y="3341712"/>
            <a:ext cx="3135575" cy="15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6026775" y="4882925"/>
            <a:ext cx="2926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Fira Sans"/>
                <a:ea typeface="Fira Sans"/>
                <a:cs typeface="Fira Sans"/>
                <a:sym typeface="Fira Sans"/>
              </a:rPr>
              <a:t>Real-time diagrams of server performance</a:t>
            </a:r>
            <a:endParaRPr i="1" sz="9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1140100" y="4885625"/>
            <a:ext cx="2926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Fira Sans"/>
                <a:ea typeface="Fira Sans"/>
                <a:cs typeface="Fira Sans"/>
                <a:sym typeface="Fira Sans"/>
              </a:rPr>
              <a:t>Code </a:t>
            </a:r>
            <a:r>
              <a:rPr i="1" lang="en" sz="900">
                <a:latin typeface="Fira Sans"/>
                <a:ea typeface="Fira Sans"/>
                <a:cs typeface="Fira Sans"/>
                <a:sym typeface="Fira Sans"/>
              </a:rPr>
              <a:t>quality</a:t>
            </a:r>
            <a:r>
              <a:rPr i="1" lang="en" sz="900">
                <a:latin typeface="Fira Sans"/>
                <a:ea typeface="Fira Sans"/>
                <a:cs typeface="Fira Sans"/>
                <a:sym typeface="Fira Sans"/>
              </a:rPr>
              <a:t> badges in Github README</a:t>
            </a:r>
            <a:endParaRPr i="1" sz="9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000" y="4472975"/>
            <a:ext cx="3224300" cy="4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- Jonathan</a:t>
            </a:r>
            <a:endParaRPr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103450" y="1919075"/>
            <a:ext cx="4428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form editing, submission, response viewing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Added checks to ensure users may only modify resources they 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Implemented Postmark client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Added password reset feature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Made the logo</a:t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7214175" y="0"/>
            <a:ext cx="18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hermodapp.com</a:t>
            </a:r>
            <a:endParaRPr i="1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4531750" y="1919075"/>
            <a:ext cx="4428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Important to consider how SQL migrations will affect data already in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Difficulty in communicating how to link frontend to the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Need to document more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6593375" y="3700075"/>
            <a:ext cx="2395200" cy="1179300"/>
          </a:xfrm>
          <a:prstGeom prst="rect">
            <a:avLst/>
          </a:prstGeom>
          <a:solidFill>
            <a:srgbClr val="5E81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874675" y="3680100"/>
            <a:ext cx="2395200" cy="1179300"/>
          </a:xfrm>
          <a:prstGeom prst="rect">
            <a:avLst/>
          </a:prstGeom>
          <a:solidFill>
            <a:srgbClr val="5E81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7115375" y="2004300"/>
            <a:ext cx="1873200" cy="982500"/>
          </a:xfrm>
          <a:prstGeom prst="rect">
            <a:avLst/>
          </a:prstGeom>
          <a:solidFill>
            <a:srgbClr val="5E81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5603125" y="2034375"/>
            <a:ext cx="1358400" cy="982500"/>
          </a:xfrm>
          <a:prstGeom prst="rect">
            <a:avLst/>
          </a:prstGeom>
          <a:solidFill>
            <a:srgbClr val="5E81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4138925" y="2034375"/>
            <a:ext cx="1358400" cy="982500"/>
          </a:xfrm>
          <a:prstGeom prst="rect">
            <a:avLst/>
          </a:prstGeom>
          <a:solidFill>
            <a:srgbClr val="5E81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2096350" y="2034375"/>
            <a:ext cx="1873200" cy="982500"/>
          </a:xfrm>
          <a:prstGeom prst="rect">
            <a:avLst/>
          </a:prstGeom>
          <a:solidFill>
            <a:srgbClr val="5E81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115150" y="2034375"/>
            <a:ext cx="1873200" cy="982500"/>
          </a:xfrm>
          <a:prstGeom prst="rect">
            <a:avLst/>
          </a:prstGeom>
          <a:solidFill>
            <a:srgbClr val="5E81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(3min)</a:t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2172125" y="2079900"/>
            <a:ext cx="196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Log in (use default)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Id: russ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Pass: russ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4243275" y="2295450"/>
            <a:ext cx="12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Dashboard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5601575" y="2331300"/>
            <a:ext cx="14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Generate Form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7115375" y="2002275"/>
            <a:ext cx="1910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Click Save (check console log to see data passing to backend)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3893375" y="3659300"/>
            <a:ext cx="2395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Go to </a:t>
            </a:r>
            <a:r>
              <a:rPr lang="en" u="sng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https://hermodapp.com/form/submit?id=e72a0a7b-861b-42bd-a4a7-f9fc14a31a22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6593375" y="3659300"/>
            <a:ext cx="2395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Go to </a:t>
            </a:r>
            <a:r>
              <a:rPr lang="en" u="sng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https://hermodapp.com/form/view?id=e72a0a7b-861b-42bd-a4a7-f9fc14a31a22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100975" y="2079900"/>
            <a:ext cx="196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Go to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www.hermodapp.com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0" y="1679700"/>
            <a:ext cx="17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Generate Form</a:t>
            </a:r>
            <a:endParaRPr b="1">
              <a:highlight>
                <a:schemeClr val="lt1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3835725" y="3279900"/>
            <a:ext cx="23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User </a:t>
            </a:r>
            <a:r>
              <a:rPr b="1" lang="en"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Submit Responses</a:t>
            </a:r>
            <a:endParaRPr b="1">
              <a:highlight>
                <a:schemeClr val="lt1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6559875" y="3302550"/>
            <a:ext cx="18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View Responses</a:t>
            </a:r>
            <a:endParaRPr b="1">
              <a:highlight>
                <a:schemeClr val="lt1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71" name="Google Shape;171;p22"/>
          <p:cNvCxnSpPr/>
          <p:nvPr/>
        </p:nvCxnSpPr>
        <p:spPr>
          <a:xfrm>
            <a:off x="1760700" y="1839725"/>
            <a:ext cx="63489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2"/>
          <p:cNvSpPr/>
          <p:nvPr/>
        </p:nvSpPr>
        <p:spPr>
          <a:xfrm>
            <a:off x="115150" y="3700075"/>
            <a:ext cx="1873200" cy="982500"/>
          </a:xfrm>
          <a:prstGeom prst="rect">
            <a:avLst/>
          </a:prstGeom>
          <a:solidFill>
            <a:srgbClr val="5E81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68350" y="3746425"/>
            <a:ext cx="196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Go to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honeycomb.io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0" y="3268975"/>
            <a:ext cx="18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View Server Log</a:t>
            </a:r>
            <a:endParaRPr b="1">
              <a:highlight>
                <a:schemeClr val="lt1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75" name="Google Shape;175;p22"/>
          <p:cNvCxnSpPr/>
          <p:nvPr/>
        </p:nvCxnSpPr>
        <p:spPr>
          <a:xfrm flipH="1">
            <a:off x="1873200" y="3091538"/>
            <a:ext cx="469200" cy="5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6" name="Google Shape;17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3400" y="3746425"/>
            <a:ext cx="1262100" cy="126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2"/>
          <p:cNvCxnSpPr>
            <a:stCxn id="176" idx="3"/>
            <a:endCxn id="165" idx="1"/>
          </p:cNvCxnSpPr>
          <p:nvPr/>
        </p:nvCxnSpPr>
        <p:spPr>
          <a:xfrm>
            <a:off x="3485500" y="4377475"/>
            <a:ext cx="4080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