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2"/>
  </p:notesMasterIdLst>
  <p:handoutMasterIdLst>
    <p:handoutMasterId r:id="rId23"/>
  </p:handoutMasterIdLst>
  <p:sldIdLst>
    <p:sldId id="1663" r:id="rId5"/>
    <p:sldId id="278" r:id="rId6"/>
    <p:sldId id="2060" r:id="rId7"/>
    <p:sldId id="2066" r:id="rId8"/>
    <p:sldId id="2067" r:id="rId9"/>
    <p:sldId id="2065" r:id="rId10"/>
    <p:sldId id="2068" r:id="rId11"/>
    <p:sldId id="2076" r:id="rId12"/>
    <p:sldId id="2069" r:id="rId13"/>
    <p:sldId id="2070" r:id="rId14"/>
    <p:sldId id="2071" r:id="rId15"/>
    <p:sldId id="2074" r:id="rId16"/>
    <p:sldId id="2072" r:id="rId17"/>
    <p:sldId id="2075" r:id="rId18"/>
    <p:sldId id="2073" r:id="rId19"/>
    <p:sldId id="1893" r:id="rId20"/>
    <p:sldId id="1532"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Resource Dependencies" id="{65D0AAB5-FF47-4223-B32A-C232AC175481}">
          <p14:sldIdLst>
            <p14:sldId id="2060"/>
            <p14:sldId id="2066"/>
            <p14:sldId id="2067"/>
            <p14:sldId id="2065"/>
          </p14:sldIdLst>
        </p14:section>
        <p14:section name="Modules" id="{EA80008B-50FC-4C21-9B70-D81B8101714E}">
          <p14:sldIdLst>
            <p14:sldId id="2068"/>
            <p14:sldId id="2076"/>
            <p14:sldId id="2069"/>
            <p14:sldId id="2070"/>
            <p14:sldId id="2071"/>
            <p14:sldId id="2074"/>
            <p14:sldId id="2072"/>
            <p14:sldId id="2075"/>
            <p14:sldId id="2073"/>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5B584-3E38-4154-BC7F-E6A01896287D}" v="2998" dt="2020-06-09T20:32:14.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85291" autoAdjust="0"/>
  </p:normalViewPr>
  <p:slideViewPr>
    <p:cSldViewPr snapToGrid="0">
      <p:cViewPr varScale="1">
        <p:scale>
          <a:sx n="108" d="100"/>
          <a:sy n="108" d="100"/>
        </p:scale>
        <p:origin x="102" y="10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205E8-4FC1-4D87-9319-18CAE25461A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45776F60-411D-4519-9564-989B54B47C46}">
      <dgm:prSet/>
      <dgm:spPr/>
      <dgm:t>
        <a:bodyPr/>
        <a:lstStyle/>
        <a:p>
          <a:r>
            <a:rPr lang="en-GB" dirty="0"/>
            <a:t>Ligthtweight abstractions</a:t>
          </a:r>
        </a:p>
      </dgm:t>
    </dgm:pt>
    <dgm:pt modelId="{4442B4D9-1AB4-42E0-801C-BD24A620F9FF}" type="parTrans" cxnId="{75E5DA62-DAC9-48FC-8ABB-80A855F7446F}">
      <dgm:prSet/>
      <dgm:spPr/>
      <dgm:t>
        <a:bodyPr/>
        <a:lstStyle/>
        <a:p>
          <a:endParaRPr lang="en-GB"/>
        </a:p>
      </dgm:t>
    </dgm:pt>
    <dgm:pt modelId="{8524F84F-9C61-4746-805F-DF6245F62B31}" type="sibTrans" cxnId="{75E5DA62-DAC9-48FC-8ABB-80A855F7446F}">
      <dgm:prSet/>
      <dgm:spPr/>
      <dgm:t>
        <a:bodyPr/>
        <a:lstStyle/>
        <a:p>
          <a:endParaRPr lang="en-GB"/>
        </a:p>
      </dgm:t>
    </dgm:pt>
    <dgm:pt modelId="{F73562C2-6605-421D-B6E0-26583C740563}">
      <dgm:prSet/>
      <dgm:spPr/>
      <dgm:t>
        <a:bodyPr/>
        <a:lstStyle/>
        <a:p>
          <a:r>
            <a:rPr lang="en-GB" dirty="0"/>
            <a:t>Distributable </a:t>
          </a:r>
        </a:p>
      </dgm:t>
    </dgm:pt>
    <dgm:pt modelId="{582B2CFD-A0DD-4A4A-84E4-574C6F6FF559}" type="parTrans" cxnId="{3282D65E-7BA0-41E1-A620-59FEEA439FC4}">
      <dgm:prSet/>
      <dgm:spPr/>
      <dgm:t>
        <a:bodyPr/>
        <a:lstStyle/>
        <a:p>
          <a:endParaRPr lang="en-GB"/>
        </a:p>
      </dgm:t>
    </dgm:pt>
    <dgm:pt modelId="{F0B55F6B-4F03-4591-95F6-99C11EE0F486}" type="sibTrans" cxnId="{3282D65E-7BA0-41E1-A620-59FEEA439FC4}">
      <dgm:prSet/>
      <dgm:spPr/>
      <dgm:t>
        <a:bodyPr/>
        <a:lstStyle/>
        <a:p>
          <a:endParaRPr lang="en-GB"/>
        </a:p>
      </dgm:t>
    </dgm:pt>
    <dgm:pt modelId="{4977262A-8471-46FC-9E3C-93DD1C9E1EBC}">
      <dgm:prSet/>
      <dgm:spPr/>
      <dgm:t>
        <a:bodyPr/>
        <a:lstStyle/>
        <a:p>
          <a:r>
            <a:rPr lang="en-GB" dirty="0"/>
            <a:t>Can be Nested</a:t>
          </a:r>
        </a:p>
      </dgm:t>
    </dgm:pt>
    <dgm:pt modelId="{E8356DDB-E11A-4AAB-990C-C8972604D48F}" type="parTrans" cxnId="{4F756DCB-67E1-4DF1-9065-FB2E90DDAC5F}">
      <dgm:prSet/>
      <dgm:spPr/>
      <dgm:t>
        <a:bodyPr/>
        <a:lstStyle/>
        <a:p>
          <a:endParaRPr lang="en-GB"/>
        </a:p>
      </dgm:t>
    </dgm:pt>
    <dgm:pt modelId="{B640EF02-5BF2-4A37-A4E1-6DD116B10DD7}" type="sibTrans" cxnId="{4F756DCB-67E1-4DF1-9065-FB2E90DDAC5F}">
      <dgm:prSet/>
      <dgm:spPr/>
      <dgm:t>
        <a:bodyPr/>
        <a:lstStyle/>
        <a:p>
          <a:endParaRPr lang="en-GB"/>
        </a:p>
      </dgm:t>
    </dgm:pt>
    <dgm:pt modelId="{647FF307-CA4C-42D7-BEA1-2B6D5461510A}">
      <dgm:prSet/>
      <dgm:spPr/>
      <dgm:t>
        <a:bodyPr/>
        <a:lstStyle/>
        <a:p>
          <a:r>
            <a:rPr lang="en-GB" dirty="0"/>
            <a:t>Composable</a:t>
          </a:r>
        </a:p>
      </dgm:t>
    </dgm:pt>
    <dgm:pt modelId="{9C65BA49-BF40-4F0B-8E8E-76A156350697}" type="parTrans" cxnId="{C9BBCE59-C17B-44E2-A030-7AD9F825BF4C}">
      <dgm:prSet/>
      <dgm:spPr/>
      <dgm:t>
        <a:bodyPr/>
        <a:lstStyle/>
        <a:p>
          <a:endParaRPr lang="en-GB"/>
        </a:p>
      </dgm:t>
    </dgm:pt>
    <dgm:pt modelId="{CB579296-8218-40BC-90A8-759388AADD66}" type="sibTrans" cxnId="{C9BBCE59-C17B-44E2-A030-7AD9F825BF4C}">
      <dgm:prSet/>
      <dgm:spPr/>
      <dgm:t>
        <a:bodyPr/>
        <a:lstStyle/>
        <a:p>
          <a:endParaRPr lang="en-GB"/>
        </a:p>
      </dgm:t>
    </dgm:pt>
    <dgm:pt modelId="{0B507862-D34B-44A1-B7F5-6E3206AE0A79}">
      <dgm:prSet/>
      <dgm:spPr/>
      <dgm:t>
        <a:bodyPr/>
        <a:lstStyle/>
        <a:p>
          <a:r>
            <a:rPr lang="en-GB" dirty="0"/>
            <a:t>Local or Remote</a:t>
          </a:r>
        </a:p>
      </dgm:t>
    </dgm:pt>
    <dgm:pt modelId="{6724CCC9-ED30-49D6-8517-F8AD9B4E6F1D}" type="parTrans" cxnId="{CC878DE8-4C25-4C6B-B45B-97B1BDC68A51}">
      <dgm:prSet/>
      <dgm:spPr/>
      <dgm:t>
        <a:bodyPr/>
        <a:lstStyle/>
        <a:p>
          <a:endParaRPr lang="en-GB"/>
        </a:p>
      </dgm:t>
    </dgm:pt>
    <dgm:pt modelId="{58D7C498-6202-475B-A30F-3EA18CD615C2}" type="sibTrans" cxnId="{CC878DE8-4C25-4C6B-B45B-97B1BDC68A51}">
      <dgm:prSet/>
      <dgm:spPr/>
      <dgm:t>
        <a:bodyPr/>
        <a:lstStyle/>
        <a:p>
          <a:endParaRPr lang="en-GB"/>
        </a:p>
      </dgm:t>
    </dgm:pt>
    <dgm:pt modelId="{D6C8BB0F-D3A7-470C-A6EB-83B16325BF4A}">
      <dgm:prSet/>
      <dgm:spPr/>
      <dgm:t>
        <a:bodyPr/>
        <a:lstStyle/>
        <a:p>
          <a:r>
            <a:rPr lang="en-GB" b="0" i="0" dirty="0"/>
            <a:t>Better Organization</a:t>
          </a:r>
          <a:endParaRPr lang="en-GB" dirty="0"/>
        </a:p>
      </dgm:t>
    </dgm:pt>
    <dgm:pt modelId="{E1AA71B4-9076-4D60-A584-F2B64BD4C872}" type="parTrans" cxnId="{4DA46A61-DCF5-4EF6-A1BF-A9DCE39F8E39}">
      <dgm:prSet/>
      <dgm:spPr/>
      <dgm:t>
        <a:bodyPr/>
        <a:lstStyle/>
        <a:p>
          <a:endParaRPr lang="en-GB"/>
        </a:p>
      </dgm:t>
    </dgm:pt>
    <dgm:pt modelId="{F269658F-D179-4B80-9D22-5D0215782D25}" type="sibTrans" cxnId="{4DA46A61-DCF5-4EF6-A1BF-A9DCE39F8E39}">
      <dgm:prSet/>
      <dgm:spPr/>
      <dgm:t>
        <a:bodyPr/>
        <a:lstStyle/>
        <a:p>
          <a:endParaRPr lang="en-GB"/>
        </a:p>
      </dgm:t>
    </dgm:pt>
    <dgm:pt modelId="{8FDD9F36-1146-405A-9E19-BF76AAB2C799}">
      <dgm:prSet/>
      <dgm:spPr/>
      <dgm:t>
        <a:bodyPr/>
        <a:lstStyle/>
        <a:p>
          <a:r>
            <a:rPr lang="en-GB" b="0" i="0" dirty="0"/>
            <a:t>Encapsulation</a:t>
          </a:r>
          <a:endParaRPr lang="en-GB" dirty="0"/>
        </a:p>
      </dgm:t>
    </dgm:pt>
    <dgm:pt modelId="{3093C358-AA0F-46DB-9F1B-E0D4D62D689C}" type="parTrans" cxnId="{DD133C30-233C-40C1-AA79-F4CA8988D61B}">
      <dgm:prSet/>
      <dgm:spPr/>
      <dgm:t>
        <a:bodyPr/>
        <a:lstStyle/>
        <a:p>
          <a:endParaRPr lang="en-GB"/>
        </a:p>
      </dgm:t>
    </dgm:pt>
    <dgm:pt modelId="{5A52FE4E-9850-4AA7-B00A-FAB057232C4F}" type="sibTrans" cxnId="{DD133C30-233C-40C1-AA79-F4CA8988D61B}">
      <dgm:prSet/>
      <dgm:spPr/>
      <dgm:t>
        <a:bodyPr/>
        <a:lstStyle/>
        <a:p>
          <a:endParaRPr lang="en-GB"/>
        </a:p>
      </dgm:t>
    </dgm:pt>
    <dgm:pt modelId="{F378A937-D96E-4B4E-9BEC-292EA9EFA7CD}">
      <dgm:prSet/>
      <dgm:spPr/>
      <dgm:t>
        <a:bodyPr/>
        <a:lstStyle/>
        <a:p>
          <a:r>
            <a:rPr lang="en-GB" dirty="0"/>
            <a:t>Reusability</a:t>
          </a:r>
        </a:p>
      </dgm:t>
    </dgm:pt>
    <dgm:pt modelId="{A30FB779-5EAA-4C4E-BB92-080EB5BEE51C}" type="parTrans" cxnId="{7771E858-4AFD-41E4-8FBF-71F8E90E33B2}">
      <dgm:prSet/>
      <dgm:spPr/>
      <dgm:t>
        <a:bodyPr/>
        <a:lstStyle/>
        <a:p>
          <a:endParaRPr lang="en-GB"/>
        </a:p>
      </dgm:t>
    </dgm:pt>
    <dgm:pt modelId="{668045C7-B354-4CB8-BF56-31D9E483BF39}" type="sibTrans" cxnId="{7771E858-4AFD-41E4-8FBF-71F8E90E33B2}">
      <dgm:prSet/>
      <dgm:spPr/>
      <dgm:t>
        <a:bodyPr/>
        <a:lstStyle/>
        <a:p>
          <a:endParaRPr lang="en-GB"/>
        </a:p>
      </dgm:t>
    </dgm:pt>
    <dgm:pt modelId="{566BD461-1A03-4475-8675-C3AB02FC3F15}" type="pres">
      <dgm:prSet presAssocID="{80D205E8-4FC1-4D87-9319-18CAE25461A4}" presName="diagram" presStyleCnt="0">
        <dgm:presLayoutVars>
          <dgm:dir/>
          <dgm:resizeHandles val="exact"/>
        </dgm:presLayoutVars>
      </dgm:prSet>
      <dgm:spPr/>
    </dgm:pt>
    <dgm:pt modelId="{A1489A16-9D18-40E4-872C-AAD215FF0266}" type="pres">
      <dgm:prSet presAssocID="{45776F60-411D-4519-9564-989B54B47C46}" presName="node" presStyleLbl="node1" presStyleIdx="0" presStyleCnt="8">
        <dgm:presLayoutVars>
          <dgm:bulletEnabled val="1"/>
        </dgm:presLayoutVars>
      </dgm:prSet>
      <dgm:spPr/>
    </dgm:pt>
    <dgm:pt modelId="{C01A3B70-6789-43F5-9DAA-688F159CCFD2}" type="pres">
      <dgm:prSet presAssocID="{8524F84F-9C61-4746-805F-DF6245F62B31}" presName="sibTrans" presStyleCnt="0"/>
      <dgm:spPr/>
    </dgm:pt>
    <dgm:pt modelId="{FC23D5C1-C761-4A32-BACD-3D280E5592A6}" type="pres">
      <dgm:prSet presAssocID="{D6C8BB0F-D3A7-470C-A6EB-83B16325BF4A}" presName="node" presStyleLbl="node1" presStyleIdx="1" presStyleCnt="8">
        <dgm:presLayoutVars>
          <dgm:bulletEnabled val="1"/>
        </dgm:presLayoutVars>
      </dgm:prSet>
      <dgm:spPr/>
    </dgm:pt>
    <dgm:pt modelId="{3EF7F566-A7B0-4D5E-8A1E-BCD5B9588677}" type="pres">
      <dgm:prSet presAssocID="{F269658F-D179-4B80-9D22-5D0215782D25}" presName="sibTrans" presStyleCnt="0"/>
      <dgm:spPr/>
    </dgm:pt>
    <dgm:pt modelId="{4D471FE4-4B7D-4BFA-A8BA-A0B0B452C274}" type="pres">
      <dgm:prSet presAssocID="{8FDD9F36-1146-405A-9E19-BF76AAB2C799}" presName="node" presStyleLbl="node1" presStyleIdx="2" presStyleCnt="8">
        <dgm:presLayoutVars>
          <dgm:bulletEnabled val="1"/>
        </dgm:presLayoutVars>
      </dgm:prSet>
      <dgm:spPr/>
    </dgm:pt>
    <dgm:pt modelId="{22C71DA2-37F4-4371-8584-66E19695793C}" type="pres">
      <dgm:prSet presAssocID="{5A52FE4E-9850-4AA7-B00A-FAB057232C4F}" presName="sibTrans" presStyleCnt="0"/>
      <dgm:spPr/>
    </dgm:pt>
    <dgm:pt modelId="{2599123C-134C-481E-98B1-344A70DFDC6A}" type="pres">
      <dgm:prSet presAssocID="{F378A937-D96E-4B4E-9BEC-292EA9EFA7CD}" presName="node" presStyleLbl="node1" presStyleIdx="3" presStyleCnt="8">
        <dgm:presLayoutVars>
          <dgm:bulletEnabled val="1"/>
        </dgm:presLayoutVars>
      </dgm:prSet>
      <dgm:spPr/>
    </dgm:pt>
    <dgm:pt modelId="{8804C332-09BA-467E-B1DC-D7A45B110444}" type="pres">
      <dgm:prSet presAssocID="{668045C7-B354-4CB8-BF56-31D9E483BF39}" presName="sibTrans" presStyleCnt="0"/>
      <dgm:spPr/>
    </dgm:pt>
    <dgm:pt modelId="{C00B12B3-D4B7-4E9B-8A43-8851E578669D}" type="pres">
      <dgm:prSet presAssocID="{0B507862-D34B-44A1-B7F5-6E3206AE0A79}" presName="node" presStyleLbl="node1" presStyleIdx="4" presStyleCnt="8">
        <dgm:presLayoutVars>
          <dgm:bulletEnabled val="1"/>
        </dgm:presLayoutVars>
      </dgm:prSet>
      <dgm:spPr/>
    </dgm:pt>
    <dgm:pt modelId="{3DFC2E6F-2A06-4C9E-AECD-1A5D397D15F0}" type="pres">
      <dgm:prSet presAssocID="{58D7C498-6202-475B-A30F-3EA18CD615C2}" presName="sibTrans" presStyleCnt="0"/>
      <dgm:spPr/>
    </dgm:pt>
    <dgm:pt modelId="{A9752107-387A-4984-80EF-3195A3B4ED25}" type="pres">
      <dgm:prSet presAssocID="{F73562C2-6605-421D-B6E0-26583C740563}" presName="node" presStyleLbl="node1" presStyleIdx="5" presStyleCnt="8">
        <dgm:presLayoutVars>
          <dgm:bulletEnabled val="1"/>
        </dgm:presLayoutVars>
      </dgm:prSet>
      <dgm:spPr/>
    </dgm:pt>
    <dgm:pt modelId="{E9643A30-9099-4EF6-9E36-EEB971FA2F0F}" type="pres">
      <dgm:prSet presAssocID="{F0B55F6B-4F03-4591-95F6-99C11EE0F486}" presName="sibTrans" presStyleCnt="0"/>
      <dgm:spPr/>
    </dgm:pt>
    <dgm:pt modelId="{F3D7DE0A-A947-4D77-9EA6-E20E817245C1}" type="pres">
      <dgm:prSet presAssocID="{4977262A-8471-46FC-9E3C-93DD1C9E1EBC}" presName="node" presStyleLbl="node1" presStyleIdx="6" presStyleCnt="8">
        <dgm:presLayoutVars>
          <dgm:bulletEnabled val="1"/>
        </dgm:presLayoutVars>
      </dgm:prSet>
      <dgm:spPr/>
    </dgm:pt>
    <dgm:pt modelId="{81F5658C-FAEE-4D33-9B7E-1EF8854770C8}" type="pres">
      <dgm:prSet presAssocID="{B640EF02-5BF2-4A37-A4E1-6DD116B10DD7}" presName="sibTrans" presStyleCnt="0"/>
      <dgm:spPr/>
    </dgm:pt>
    <dgm:pt modelId="{89508AF9-B1CD-4A8C-A792-FB78C45F179A}" type="pres">
      <dgm:prSet presAssocID="{647FF307-CA4C-42D7-BEA1-2B6D5461510A}" presName="node" presStyleLbl="node1" presStyleIdx="7" presStyleCnt="8">
        <dgm:presLayoutVars>
          <dgm:bulletEnabled val="1"/>
        </dgm:presLayoutVars>
      </dgm:prSet>
      <dgm:spPr/>
    </dgm:pt>
  </dgm:ptLst>
  <dgm:cxnLst>
    <dgm:cxn modelId="{5994BA2D-0652-40DB-A9DE-D38DE378276B}" type="presOf" srcId="{0B507862-D34B-44A1-B7F5-6E3206AE0A79}" destId="{C00B12B3-D4B7-4E9B-8A43-8851E578669D}" srcOrd="0" destOrd="0" presId="urn:microsoft.com/office/officeart/2005/8/layout/default"/>
    <dgm:cxn modelId="{DD133C30-233C-40C1-AA79-F4CA8988D61B}" srcId="{80D205E8-4FC1-4D87-9319-18CAE25461A4}" destId="{8FDD9F36-1146-405A-9E19-BF76AAB2C799}" srcOrd="2" destOrd="0" parTransId="{3093C358-AA0F-46DB-9F1B-E0D4D62D689C}" sibTransId="{5A52FE4E-9850-4AA7-B00A-FAB057232C4F}"/>
    <dgm:cxn modelId="{18DC9838-9D47-41D6-959C-D31C1284EFA8}" type="presOf" srcId="{45776F60-411D-4519-9564-989B54B47C46}" destId="{A1489A16-9D18-40E4-872C-AAD215FF0266}" srcOrd="0" destOrd="0" presId="urn:microsoft.com/office/officeart/2005/8/layout/default"/>
    <dgm:cxn modelId="{3282D65E-7BA0-41E1-A620-59FEEA439FC4}" srcId="{80D205E8-4FC1-4D87-9319-18CAE25461A4}" destId="{F73562C2-6605-421D-B6E0-26583C740563}" srcOrd="5" destOrd="0" parTransId="{582B2CFD-A0DD-4A4A-84E4-574C6F6FF559}" sibTransId="{F0B55F6B-4F03-4591-95F6-99C11EE0F486}"/>
    <dgm:cxn modelId="{4DA46A61-DCF5-4EF6-A1BF-A9DCE39F8E39}" srcId="{80D205E8-4FC1-4D87-9319-18CAE25461A4}" destId="{D6C8BB0F-D3A7-470C-A6EB-83B16325BF4A}" srcOrd="1" destOrd="0" parTransId="{E1AA71B4-9076-4D60-A584-F2B64BD4C872}" sibTransId="{F269658F-D179-4B80-9D22-5D0215782D25}"/>
    <dgm:cxn modelId="{B00CAB41-3884-47B9-8238-7E2C81C5206B}" type="presOf" srcId="{D6C8BB0F-D3A7-470C-A6EB-83B16325BF4A}" destId="{FC23D5C1-C761-4A32-BACD-3D280E5592A6}" srcOrd="0" destOrd="0" presId="urn:microsoft.com/office/officeart/2005/8/layout/default"/>
    <dgm:cxn modelId="{75E5DA62-DAC9-48FC-8ABB-80A855F7446F}" srcId="{80D205E8-4FC1-4D87-9319-18CAE25461A4}" destId="{45776F60-411D-4519-9564-989B54B47C46}" srcOrd="0" destOrd="0" parTransId="{4442B4D9-1AB4-42E0-801C-BD24A620F9FF}" sibTransId="{8524F84F-9C61-4746-805F-DF6245F62B31}"/>
    <dgm:cxn modelId="{7EC56F44-0C4F-4386-A826-F67FDC765065}" type="presOf" srcId="{F378A937-D96E-4B4E-9BEC-292EA9EFA7CD}" destId="{2599123C-134C-481E-98B1-344A70DFDC6A}" srcOrd="0" destOrd="0" presId="urn:microsoft.com/office/officeart/2005/8/layout/default"/>
    <dgm:cxn modelId="{7771E858-4AFD-41E4-8FBF-71F8E90E33B2}" srcId="{80D205E8-4FC1-4D87-9319-18CAE25461A4}" destId="{F378A937-D96E-4B4E-9BEC-292EA9EFA7CD}" srcOrd="3" destOrd="0" parTransId="{A30FB779-5EAA-4C4E-BB92-080EB5BEE51C}" sibTransId="{668045C7-B354-4CB8-BF56-31D9E483BF39}"/>
    <dgm:cxn modelId="{C9BBCE59-C17B-44E2-A030-7AD9F825BF4C}" srcId="{80D205E8-4FC1-4D87-9319-18CAE25461A4}" destId="{647FF307-CA4C-42D7-BEA1-2B6D5461510A}" srcOrd="7" destOrd="0" parTransId="{9C65BA49-BF40-4F0B-8E8E-76A156350697}" sibTransId="{CB579296-8218-40BC-90A8-759388AADD66}"/>
    <dgm:cxn modelId="{3B9D4B93-EB6D-4760-8915-B97E07030576}" type="presOf" srcId="{80D205E8-4FC1-4D87-9319-18CAE25461A4}" destId="{566BD461-1A03-4475-8675-C3AB02FC3F15}" srcOrd="0" destOrd="0" presId="urn:microsoft.com/office/officeart/2005/8/layout/default"/>
    <dgm:cxn modelId="{9A3EE296-C3A7-46C8-B30D-C3058888C548}" type="presOf" srcId="{F73562C2-6605-421D-B6E0-26583C740563}" destId="{A9752107-387A-4984-80EF-3195A3B4ED25}" srcOrd="0" destOrd="0" presId="urn:microsoft.com/office/officeart/2005/8/layout/default"/>
    <dgm:cxn modelId="{9508089E-B94E-45F7-9F8E-15F1778768E6}" type="presOf" srcId="{647FF307-CA4C-42D7-BEA1-2B6D5461510A}" destId="{89508AF9-B1CD-4A8C-A792-FB78C45F179A}" srcOrd="0" destOrd="0" presId="urn:microsoft.com/office/officeart/2005/8/layout/default"/>
    <dgm:cxn modelId="{F3A4A0A0-2F4C-4E71-9A62-9A2D437092B4}" type="presOf" srcId="{4977262A-8471-46FC-9E3C-93DD1C9E1EBC}" destId="{F3D7DE0A-A947-4D77-9EA6-E20E817245C1}" srcOrd="0" destOrd="0" presId="urn:microsoft.com/office/officeart/2005/8/layout/default"/>
    <dgm:cxn modelId="{02764AA1-9483-4FD0-935E-C666FF44951F}" type="presOf" srcId="{8FDD9F36-1146-405A-9E19-BF76AAB2C799}" destId="{4D471FE4-4B7D-4BFA-A8BA-A0B0B452C274}" srcOrd="0" destOrd="0" presId="urn:microsoft.com/office/officeart/2005/8/layout/default"/>
    <dgm:cxn modelId="{4F756DCB-67E1-4DF1-9065-FB2E90DDAC5F}" srcId="{80D205E8-4FC1-4D87-9319-18CAE25461A4}" destId="{4977262A-8471-46FC-9E3C-93DD1C9E1EBC}" srcOrd="6" destOrd="0" parTransId="{E8356DDB-E11A-4AAB-990C-C8972604D48F}" sibTransId="{B640EF02-5BF2-4A37-A4E1-6DD116B10DD7}"/>
    <dgm:cxn modelId="{CC878DE8-4C25-4C6B-B45B-97B1BDC68A51}" srcId="{80D205E8-4FC1-4D87-9319-18CAE25461A4}" destId="{0B507862-D34B-44A1-B7F5-6E3206AE0A79}" srcOrd="4" destOrd="0" parTransId="{6724CCC9-ED30-49D6-8517-F8AD9B4E6F1D}" sibTransId="{58D7C498-6202-475B-A30F-3EA18CD615C2}"/>
    <dgm:cxn modelId="{76839915-A108-4C06-8CCF-6A9120D1B0C4}" type="presParOf" srcId="{566BD461-1A03-4475-8675-C3AB02FC3F15}" destId="{A1489A16-9D18-40E4-872C-AAD215FF0266}" srcOrd="0" destOrd="0" presId="urn:microsoft.com/office/officeart/2005/8/layout/default"/>
    <dgm:cxn modelId="{806E230E-9AD7-4FE4-B222-CE6552A001FA}" type="presParOf" srcId="{566BD461-1A03-4475-8675-C3AB02FC3F15}" destId="{C01A3B70-6789-43F5-9DAA-688F159CCFD2}" srcOrd="1" destOrd="0" presId="urn:microsoft.com/office/officeart/2005/8/layout/default"/>
    <dgm:cxn modelId="{C3DB1A60-ECD9-43A9-9AAB-88B8D26EE3C8}" type="presParOf" srcId="{566BD461-1A03-4475-8675-C3AB02FC3F15}" destId="{FC23D5C1-C761-4A32-BACD-3D280E5592A6}" srcOrd="2" destOrd="0" presId="urn:microsoft.com/office/officeart/2005/8/layout/default"/>
    <dgm:cxn modelId="{DB03FC2F-FA0B-4DBC-8D15-74D0A2CCD867}" type="presParOf" srcId="{566BD461-1A03-4475-8675-C3AB02FC3F15}" destId="{3EF7F566-A7B0-4D5E-8A1E-BCD5B9588677}" srcOrd="3" destOrd="0" presId="urn:microsoft.com/office/officeart/2005/8/layout/default"/>
    <dgm:cxn modelId="{D30DB015-7CDD-4FD7-9CEA-B42D2BCFFABF}" type="presParOf" srcId="{566BD461-1A03-4475-8675-C3AB02FC3F15}" destId="{4D471FE4-4B7D-4BFA-A8BA-A0B0B452C274}" srcOrd="4" destOrd="0" presId="urn:microsoft.com/office/officeart/2005/8/layout/default"/>
    <dgm:cxn modelId="{9A04044A-1348-4C91-95AC-E2B6BD984C4A}" type="presParOf" srcId="{566BD461-1A03-4475-8675-C3AB02FC3F15}" destId="{22C71DA2-37F4-4371-8584-66E19695793C}" srcOrd="5" destOrd="0" presId="urn:microsoft.com/office/officeart/2005/8/layout/default"/>
    <dgm:cxn modelId="{82238787-03A4-4735-AB07-C00B71CEED88}" type="presParOf" srcId="{566BD461-1A03-4475-8675-C3AB02FC3F15}" destId="{2599123C-134C-481E-98B1-344A70DFDC6A}" srcOrd="6" destOrd="0" presId="urn:microsoft.com/office/officeart/2005/8/layout/default"/>
    <dgm:cxn modelId="{53005BE9-B53D-48A5-BF9F-7424D7EBE830}" type="presParOf" srcId="{566BD461-1A03-4475-8675-C3AB02FC3F15}" destId="{8804C332-09BA-467E-B1DC-D7A45B110444}" srcOrd="7" destOrd="0" presId="urn:microsoft.com/office/officeart/2005/8/layout/default"/>
    <dgm:cxn modelId="{279E5876-E9BA-436E-8591-FB4AADD5C6AC}" type="presParOf" srcId="{566BD461-1A03-4475-8675-C3AB02FC3F15}" destId="{C00B12B3-D4B7-4E9B-8A43-8851E578669D}" srcOrd="8" destOrd="0" presId="urn:microsoft.com/office/officeart/2005/8/layout/default"/>
    <dgm:cxn modelId="{D808124A-64E7-4EB4-96A0-45154FCB28EE}" type="presParOf" srcId="{566BD461-1A03-4475-8675-C3AB02FC3F15}" destId="{3DFC2E6F-2A06-4C9E-AECD-1A5D397D15F0}" srcOrd="9" destOrd="0" presId="urn:microsoft.com/office/officeart/2005/8/layout/default"/>
    <dgm:cxn modelId="{5C87AEAA-9C67-4E8E-ACC6-4E26FE9987A8}" type="presParOf" srcId="{566BD461-1A03-4475-8675-C3AB02FC3F15}" destId="{A9752107-387A-4984-80EF-3195A3B4ED25}" srcOrd="10" destOrd="0" presId="urn:microsoft.com/office/officeart/2005/8/layout/default"/>
    <dgm:cxn modelId="{2F265967-01A0-4261-8C62-0F4351CF1505}" type="presParOf" srcId="{566BD461-1A03-4475-8675-C3AB02FC3F15}" destId="{E9643A30-9099-4EF6-9E36-EEB971FA2F0F}" srcOrd="11" destOrd="0" presId="urn:microsoft.com/office/officeart/2005/8/layout/default"/>
    <dgm:cxn modelId="{23ED6E4B-6B87-4DB3-89BA-63FC5BBE52F1}" type="presParOf" srcId="{566BD461-1A03-4475-8675-C3AB02FC3F15}" destId="{F3D7DE0A-A947-4D77-9EA6-E20E817245C1}" srcOrd="12" destOrd="0" presId="urn:microsoft.com/office/officeart/2005/8/layout/default"/>
    <dgm:cxn modelId="{566DE934-02A4-46FF-9452-251041CC831C}" type="presParOf" srcId="{566BD461-1A03-4475-8675-C3AB02FC3F15}" destId="{81F5658C-FAEE-4D33-9B7E-1EF8854770C8}" srcOrd="13" destOrd="0" presId="urn:microsoft.com/office/officeart/2005/8/layout/default"/>
    <dgm:cxn modelId="{2A64C07B-4E15-4B97-8487-6D271A8326FC}" type="presParOf" srcId="{566BD461-1A03-4475-8675-C3AB02FC3F15}" destId="{89508AF9-B1CD-4A8C-A792-FB78C45F179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89A16-9D18-40E4-872C-AAD215FF0266}">
      <dsp:nvSpPr>
        <dsp:cNvPr id="0" name=""/>
        <dsp:cNvSpPr/>
      </dsp:nvSpPr>
      <dsp:spPr>
        <a:xfrm>
          <a:off x="3228"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Ligthtweight abstractions</a:t>
          </a:r>
        </a:p>
      </dsp:txBody>
      <dsp:txXfrm>
        <a:off x="3228" y="816035"/>
        <a:ext cx="2560945" cy="1536567"/>
      </dsp:txXfrm>
    </dsp:sp>
    <dsp:sp modelId="{FC23D5C1-C761-4A32-BACD-3D280E5592A6}">
      <dsp:nvSpPr>
        <dsp:cNvPr id="0" name=""/>
        <dsp:cNvSpPr/>
      </dsp:nvSpPr>
      <dsp:spPr>
        <a:xfrm>
          <a:off x="282026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Better Organization</a:t>
          </a:r>
          <a:endParaRPr lang="en-GB" sz="3000" kern="1200" dirty="0"/>
        </a:p>
      </dsp:txBody>
      <dsp:txXfrm>
        <a:off x="2820267" y="816035"/>
        <a:ext cx="2560945" cy="1536567"/>
      </dsp:txXfrm>
    </dsp:sp>
    <dsp:sp modelId="{4D471FE4-4B7D-4BFA-A8BA-A0B0B452C274}">
      <dsp:nvSpPr>
        <dsp:cNvPr id="0" name=""/>
        <dsp:cNvSpPr/>
      </dsp:nvSpPr>
      <dsp:spPr>
        <a:xfrm>
          <a:off x="563730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Encapsulation</a:t>
          </a:r>
          <a:endParaRPr lang="en-GB" sz="3000" kern="1200" dirty="0"/>
        </a:p>
      </dsp:txBody>
      <dsp:txXfrm>
        <a:off x="5637307" y="816035"/>
        <a:ext cx="2560945" cy="1536567"/>
      </dsp:txXfrm>
    </dsp:sp>
    <dsp:sp modelId="{2599123C-134C-481E-98B1-344A70DFDC6A}">
      <dsp:nvSpPr>
        <dsp:cNvPr id="0" name=""/>
        <dsp:cNvSpPr/>
      </dsp:nvSpPr>
      <dsp:spPr>
        <a:xfrm>
          <a:off x="8454346"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Reusability</a:t>
          </a:r>
        </a:p>
      </dsp:txBody>
      <dsp:txXfrm>
        <a:off x="8454346" y="816035"/>
        <a:ext cx="2560945" cy="1536567"/>
      </dsp:txXfrm>
    </dsp:sp>
    <dsp:sp modelId="{C00B12B3-D4B7-4E9B-8A43-8851E578669D}">
      <dsp:nvSpPr>
        <dsp:cNvPr id="0" name=""/>
        <dsp:cNvSpPr/>
      </dsp:nvSpPr>
      <dsp:spPr>
        <a:xfrm>
          <a:off x="3228"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Local or Remote</a:t>
          </a:r>
        </a:p>
      </dsp:txBody>
      <dsp:txXfrm>
        <a:off x="3228" y="2608696"/>
        <a:ext cx="2560945" cy="1536567"/>
      </dsp:txXfrm>
    </dsp:sp>
    <dsp:sp modelId="{A9752107-387A-4984-80EF-3195A3B4ED25}">
      <dsp:nvSpPr>
        <dsp:cNvPr id="0" name=""/>
        <dsp:cNvSpPr/>
      </dsp:nvSpPr>
      <dsp:spPr>
        <a:xfrm>
          <a:off x="282026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Distributable </a:t>
          </a:r>
        </a:p>
      </dsp:txBody>
      <dsp:txXfrm>
        <a:off x="2820267" y="2608696"/>
        <a:ext cx="2560945" cy="1536567"/>
      </dsp:txXfrm>
    </dsp:sp>
    <dsp:sp modelId="{F3D7DE0A-A947-4D77-9EA6-E20E817245C1}">
      <dsp:nvSpPr>
        <dsp:cNvPr id="0" name=""/>
        <dsp:cNvSpPr/>
      </dsp:nvSpPr>
      <dsp:spPr>
        <a:xfrm>
          <a:off x="563730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Can be Nested</a:t>
          </a:r>
        </a:p>
      </dsp:txBody>
      <dsp:txXfrm>
        <a:off x="5637307" y="2608696"/>
        <a:ext cx="2560945" cy="1536567"/>
      </dsp:txXfrm>
    </dsp:sp>
    <dsp:sp modelId="{89508AF9-B1CD-4A8C-A792-FB78C45F179A}">
      <dsp:nvSpPr>
        <dsp:cNvPr id="0" name=""/>
        <dsp:cNvSpPr/>
      </dsp:nvSpPr>
      <dsp:spPr>
        <a:xfrm>
          <a:off x="8454346"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Composable</a:t>
          </a:r>
        </a:p>
      </dsp:txBody>
      <dsp:txXfrm>
        <a:off x="8454346" y="2608696"/>
        <a:ext cx="2560945" cy="1536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1/4/2023 9:00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1/4/2023 8:45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hashicorp.com/terraform/azure/dependencies_a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rraform.io/docs/modules/composition.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hashicorp.com/terraform/modules/creating-modul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1/4/2023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 sources can be remote git repos, private registries,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4736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mutate the modules from official registry. If planning to do so, then make it custom and manage it separately in your own module source because version upgrades to original module will break changes if you accidentally update them. </a:t>
            </a:r>
          </a:p>
          <a:p>
            <a:endParaRPr lang="en-GB" dirty="0"/>
          </a:p>
          <a:p>
            <a:r>
              <a:rPr lang="en-GB" dirty="0"/>
              <a:t>It’s best not to mutate community maintained / official modules.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68719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both local and remote flow. (re </a:t>
            </a:r>
            <a:r>
              <a:rPr lang="en-GB" dirty="0" err="1"/>
              <a:t>init</a:t>
            </a:r>
            <a:r>
              <a:rPr lang="en-GB" dirty="0"/>
              <a:t> </a:t>
            </a:r>
            <a:r>
              <a:rPr lang="en-GB"/>
              <a:t>as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28614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1/4/2023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1/4/2023 8:45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anyone remember other meta arguments?</a:t>
            </a:r>
          </a:p>
          <a:p>
            <a:endParaRPr lang="en-GB" dirty="0"/>
          </a:p>
          <a:p>
            <a:r>
              <a:rPr lang="en-GB" sz="882" b="0" i="0" kern="1200" dirty="0">
                <a:solidFill>
                  <a:schemeClr val="tx1"/>
                </a:solidFill>
                <a:effectLst/>
                <a:latin typeface="Segoe UI" panose="020B0502040204020203" pitchFamily="34" charset="0"/>
                <a:ea typeface="+mn-ea"/>
                <a:cs typeface="+mn-cs"/>
              </a:rPr>
              <a:t>For example, if a virtual machine (VM) resource references a network interface (NIC), the provider "knows" to create the NIC before attempting to create the VM.</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701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Swap the blocks and it will still work..</a:t>
            </a:r>
          </a:p>
          <a:p>
            <a:endParaRPr lang="en-GB" dirty="0"/>
          </a:p>
          <a:p>
            <a:r>
              <a:rPr lang="en-GB" dirty="0">
                <a:hlinkClick r:id="rId3"/>
              </a:rPr>
              <a:t>https://learn.hashicorp.com/terraform/azure/dependencies_az</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5136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vnet inside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the difference between a root module and a sub module for clarity moving forward.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9:01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5877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https://www.terraform.io/docs/modules/composition.html</a:t>
            </a:r>
            <a:endParaRPr lang="en-GB" dirty="0"/>
          </a:p>
          <a:p>
            <a:endParaRPr lang="en-GB" dirty="0"/>
          </a:p>
          <a:p>
            <a:r>
              <a:rPr lang="en-GB" dirty="0"/>
              <a:t>Composition over deep-nesting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Similar to a library or a package</a:t>
            </a:r>
          </a:p>
          <a:p>
            <a:endParaRPr lang="en-GB" dirty="0"/>
          </a:p>
          <a:p>
            <a:r>
              <a:rPr lang="en-GB" sz="882" b="0" i="0" kern="1200" dirty="0">
                <a:solidFill>
                  <a:schemeClr val="tx1"/>
                </a:solidFill>
                <a:effectLst/>
                <a:latin typeface="Segoe UI" panose="020B0502040204020203" pitchFamily="34" charset="0"/>
                <a:ea typeface="+mn-ea"/>
                <a:cs typeface="+mn-cs"/>
              </a:rPr>
              <a:t>other benefit of using modules is to encapsulate configuration into distinct logical components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8864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https://learn.hashicorp.com/terraform/modules/creating-modules</a:t>
            </a:r>
            <a:endParaRPr lang="en-GB" dirty="0"/>
          </a:p>
          <a:p>
            <a:endParaRPr lang="en-GB" dirty="0"/>
          </a:p>
          <a:p>
            <a:endParaRPr lang="en-GB" dirty="0"/>
          </a:p>
          <a:p>
            <a:r>
              <a:rPr lang="en-GB" dirty="0"/>
              <a:t>There aren’t any .tfvars because we will be passing in the values. Placing data inside makes modules less reusable.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44993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Resource Dependencies and Terraform Modules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113-2A91-47A0-9451-B30E7E8D4327}"/>
              </a:ext>
            </a:extLst>
          </p:cNvPr>
          <p:cNvSpPr>
            <a:spLocks noGrp="1"/>
          </p:cNvSpPr>
          <p:nvPr>
            <p:ph type="title"/>
          </p:nvPr>
        </p:nvSpPr>
        <p:spPr>
          <a:xfrm>
            <a:off x="408522" y="6415621"/>
            <a:ext cx="11018520" cy="738664"/>
          </a:xfrm>
        </p:spPr>
        <p:txBody>
          <a:bodyPr/>
          <a:lstStyle/>
          <a:p>
            <a:r>
              <a:rPr lang="en-GB" sz="2400" dirty="0">
                <a:latin typeface="+mn-lt"/>
              </a:rPr>
              <a:t>Root Module is the only requirement and acts as the entry point.</a:t>
            </a:r>
            <a:br>
              <a:rPr lang="en-GB" sz="2400" dirty="0">
                <a:latin typeface="+mn-lt"/>
              </a:rPr>
            </a:br>
            <a:endParaRPr lang="en-GB" sz="2400" dirty="0">
              <a:latin typeface="+mn-lt"/>
            </a:endParaRPr>
          </a:p>
        </p:txBody>
      </p:sp>
      <p:sp>
        <p:nvSpPr>
          <p:cNvPr id="7" name="Content Placeholder 6">
            <a:extLst>
              <a:ext uri="{FF2B5EF4-FFF2-40B4-BE49-F238E27FC236}">
                <a16:creationId xmlns:a16="http://schemas.microsoft.com/office/drawing/2014/main" id="{8C9A2590-8421-4FF2-BF61-96B9174066DC}"/>
              </a:ext>
            </a:extLst>
          </p:cNvPr>
          <p:cNvSpPr>
            <a:spLocks noGrp="1"/>
          </p:cNvSpPr>
          <p:nvPr>
            <p:ph sz="quarter" idx="12"/>
          </p:nvPr>
        </p:nvSpPr>
        <p:spPr>
          <a:xfrm>
            <a:off x="706019" y="328574"/>
            <a:ext cx="5211763" cy="430887"/>
          </a:xfrm>
        </p:spPr>
        <p:txBody>
          <a:bodyPr/>
          <a:lstStyle/>
          <a:p>
            <a:pPr marL="0" indent="0">
              <a:buNone/>
            </a:pPr>
            <a:r>
              <a:rPr lang="en-GB" dirty="0"/>
              <a:t>Minimal Structure</a:t>
            </a:r>
          </a:p>
        </p:txBody>
      </p:sp>
      <p:sp>
        <p:nvSpPr>
          <p:cNvPr id="8" name="Content Placeholder 7">
            <a:extLst>
              <a:ext uri="{FF2B5EF4-FFF2-40B4-BE49-F238E27FC236}">
                <a16:creationId xmlns:a16="http://schemas.microsoft.com/office/drawing/2014/main" id="{302E91E7-4DA5-4C85-A46F-96FFE5031843}"/>
              </a:ext>
            </a:extLst>
          </p:cNvPr>
          <p:cNvSpPr>
            <a:spLocks noGrp="1"/>
          </p:cNvSpPr>
          <p:nvPr>
            <p:ph sz="quarter" idx="13"/>
          </p:nvPr>
        </p:nvSpPr>
        <p:spPr>
          <a:xfrm>
            <a:off x="6274220" y="328574"/>
            <a:ext cx="5219700" cy="430887"/>
          </a:xfrm>
        </p:spPr>
        <p:txBody>
          <a:bodyPr/>
          <a:lstStyle/>
          <a:p>
            <a:pPr marL="0" indent="0">
              <a:buNone/>
            </a:pPr>
            <a:r>
              <a:rPr lang="en-GB" dirty="0"/>
              <a:t>Nested Example</a:t>
            </a:r>
          </a:p>
        </p:txBody>
      </p:sp>
      <p:pic>
        <p:nvPicPr>
          <p:cNvPr id="12" name="Picture 11">
            <a:extLst>
              <a:ext uri="{FF2B5EF4-FFF2-40B4-BE49-F238E27FC236}">
                <a16:creationId xmlns:a16="http://schemas.microsoft.com/office/drawing/2014/main" id="{8FB7E95F-0A63-4B12-8368-53C56AE8D08E}"/>
              </a:ext>
            </a:extLst>
          </p:cNvPr>
          <p:cNvPicPr>
            <a:picLocks noChangeAspect="1"/>
          </p:cNvPicPr>
          <p:nvPr/>
        </p:nvPicPr>
        <p:blipFill>
          <a:blip r:embed="rId3"/>
          <a:stretch>
            <a:fillRect/>
          </a:stretch>
        </p:blipFill>
        <p:spPr>
          <a:xfrm>
            <a:off x="706019" y="1009712"/>
            <a:ext cx="3431264" cy="2487898"/>
          </a:xfrm>
          <a:prstGeom prst="rect">
            <a:avLst/>
          </a:prstGeom>
        </p:spPr>
      </p:pic>
      <p:pic>
        <p:nvPicPr>
          <p:cNvPr id="13" name="Picture 12">
            <a:extLst>
              <a:ext uri="{FF2B5EF4-FFF2-40B4-BE49-F238E27FC236}">
                <a16:creationId xmlns:a16="http://schemas.microsoft.com/office/drawing/2014/main" id="{AC51D5CB-01D3-4B53-AEE9-414886756381}"/>
              </a:ext>
            </a:extLst>
          </p:cNvPr>
          <p:cNvPicPr>
            <a:picLocks noChangeAspect="1"/>
          </p:cNvPicPr>
          <p:nvPr/>
        </p:nvPicPr>
        <p:blipFill>
          <a:blip r:embed="rId4"/>
          <a:stretch>
            <a:fillRect/>
          </a:stretch>
        </p:blipFill>
        <p:spPr>
          <a:xfrm>
            <a:off x="6274220" y="1009712"/>
            <a:ext cx="3320195" cy="5191872"/>
          </a:xfrm>
          <a:prstGeom prst="rect">
            <a:avLst/>
          </a:prstGeom>
        </p:spPr>
      </p:pic>
    </p:spTree>
    <p:extLst>
      <p:ext uri="{BB962C8B-B14F-4D97-AF65-F5344CB8AC3E}">
        <p14:creationId xmlns:p14="http://schemas.microsoft.com/office/powerpoint/2010/main" val="20163784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84FF-8679-473C-8AF6-8889FE340FFD}"/>
              </a:ext>
            </a:extLst>
          </p:cNvPr>
          <p:cNvSpPr>
            <a:spLocks noGrp="1"/>
          </p:cNvSpPr>
          <p:nvPr>
            <p:ph type="title"/>
          </p:nvPr>
        </p:nvSpPr>
        <p:spPr/>
        <p:txBody>
          <a:bodyPr/>
          <a:lstStyle/>
          <a:p>
            <a:r>
              <a:rPr lang="en-GB" dirty="0"/>
              <a:t>Module block to call a module</a:t>
            </a:r>
          </a:p>
        </p:txBody>
      </p:sp>
      <p:sp>
        <p:nvSpPr>
          <p:cNvPr id="5" name="Rectangle 4">
            <a:extLst>
              <a:ext uri="{FF2B5EF4-FFF2-40B4-BE49-F238E27FC236}">
                <a16:creationId xmlns:a16="http://schemas.microsoft.com/office/drawing/2014/main" id="{B340C745-4708-4311-A9E2-B44C6876FBFE}"/>
              </a:ext>
            </a:extLst>
          </p:cNvPr>
          <p:cNvSpPr/>
          <p:nvPr/>
        </p:nvSpPr>
        <p:spPr>
          <a:xfrm>
            <a:off x="5637290" y="1941560"/>
            <a:ext cx="6213695" cy="3351687"/>
          </a:xfrm>
          <a:prstGeom prst="rect">
            <a:avLst/>
          </a:prstGeom>
        </p:spPr>
        <p:txBody>
          <a:bodyPr wrap="square">
            <a:spAutoFit/>
          </a:bodyPr>
          <a:lstStyle/>
          <a:p>
            <a:r>
              <a:rPr lang="en-GB" i="1" dirty="0">
                <a:solidFill>
                  <a:srgbClr val="ABB0B6"/>
                </a:solidFill>
                <a:latin typeface="Consolas" panose="020B0609020204030204" pitchFamily="49" charset="0"/>
              </a:rPr>
              <a:t># main.tf from calling module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version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~&gt;</a:t>
            </a:r>
            <a:r>
              <a:rPr lang="en-GB" dirty="0">
                <a:solidFill>
                  <a:srgbClr val="86B300"/>
                </a:solidFill>
                <a:latin typeface="Consolas" panose="020B0609020204030204" pitchFamily="49" charset="0"/>
              </a:rPr>
              <a:t>2.0.0"</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features {}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module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"connectedrg"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or remote git repo with ?ref=version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source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"./modules/contoso-az-</a:t>
            </a:r>
            <a:r>
              <a:rPr lang="en-GB" dirty="0" err="1">
                <a:solidFill>
                  <a:srgbClr val="86B300"/>
                </a:solidFill>
                <a:latin typeface="Consolas" panose="020B0609020204030204" pitchFamily="49" charset="0"/>
              </a:rPr>
              <a:t>connectedrg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a:t>
            </a:r>
          </a:p>
          <a:p>
            <a:r>
              <a:rPr lang="en-GB" dirty="0">
                <a:solidFill>
                  <a:srgbClr val="6C7680"/>
                </a:solidFill>
                <a:latin typeface="Consolas" panose="020B0609020204030204" pitchFamily="49" charset="0"/>
              </a:rPr>
              <a:t>    vnets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var.vnets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C2B14C13-CFDC-45B4-BFAD-D9F739808AB5}"/>
              </a:ext>
            </a:extLst>
          </p:cNvPr>
          <p:cNvPicPr>
            <a:picLocks noChangeAspect="1"/>
          </p:cNvPicPr>
          <p:nvPr/>
        </p:nvPicPr>
        <p:blipFill>
          <a:blip r:embed="rId3"/>
          <a:stretch>
            <a:fillRect/>
          </a:stretch>
        </p:blipFill>
        <p:spPr>
          <a:xfrm>
            <a:off x="588263" y="1744099"/>
            <a:ext cx="4372585" cy="3982006"/>
          </a:xfrm>
          <a:prstGeom prst="rect">
            <a:avLst/>
          </a:prstGeom>
        </p:spPr>
      </p:pic>
      <p:sp>
        <p:nvSpPr>
          <p:cNvPr id="8" name="Arrow: Left 7">
            <a:extLst>
              <a:ext uri="{FF2B5EF4-FFF2-40B4-BE49-F238E27FC236}">
                <a16:creationId xmlns:a16="http://schemas.microsoft.com/office/drawing/2014/main" id="{FA33A651-B4F1-40B6-8C3D-859C6D23A719}"/>
              </a:ext>
            </a:extLst>
          </p:cNvPr>
          <p:cNvSpPr/>
          <p:nvPr/>
        </p:nvSpPr>
        <p:spPr bwMode="auto">
          <a:xfrm>
            <a:off x="8744136" y="3570148"/>
            <a:ext cx="2391625" cy="32990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21550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B022-1F41-27D5-B46A-9C9C21D15632}"/>
              </a:ext>
            </a:extLst>
          </p:cNvPr>
          <p:cNvSpPr>
            <a:spLocks noGrp="1"/>
          </p:cNvSpPr>
          <p:nvPr>
            <p:ph type="title"/>
          </p:nvPr>
        </p:nvSpPr>
        <p:spPr/>
        <p:txBody>
          <a:bodyPr/>
          <a:lstStyle/>
          <a:p>
            <a:r>
              <a:rPr lang="en-GB" dirty="0"/>
              <a:t>Module structuring – Common pattern </a:t>
            </a:r>
          </a:p>
        </p:txBody>
      </p:sp>
      <p:sp>
        <p:nvSpPr>
          <p:cNvPr id="6" name="Rectangle: Rounded Corners 5">
            <a:extLst>
              <a:ext uri="{FF2B5EF4-FFF2-40B4-BE49-F238E27FC236}">
                <a16:creationId xmlns:a16="http://schemas.microsoft.com/office/drawing/2014/main" id="{A3504D68-7D59-E34F-1979-0FCA422FFED0}"/>
              </a:ext>
            </a:extLst>
          </p:cNvPr>
          <p:cNvSpPr/>
          <p:nvPr/>
        </p:nvSpPr>
        <p:spPr bwMode="auto">
          <a:xfrm>
            <a:off x="1457661" y="2325396"/>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VNET</a:t>
            </a:r>
          </a:p>
        </p:txBody>
      </p:sp>
      <p:sp>
        <p:nvSpPr>
          <p:cNvPr id="7" name="TextBox 6">
            <a:extLst>
              <a:ext uri="{FF2B5EF4-FFF2-40B4-BE49-F238E27FC236}">
                <a16:creationId xmlns:a16="http://schemas.microsoft.com/office/drawing/2014/main" id="{04584C2A-0212-E057-57F1-6C598AC360A8}"/>
              </a:ext>
            </a:extLst>
          </p:cNvPr>
          <p:cNvSpPr txBox="1"/>
          <p:nvPr/>
        </p:nvSpPr>
        <p:spPr>
          <a:xfrm>
            <a:off x="1145689" y="1220391"/>
            <a:ext cx="2963732" cy="954107"/>
          </a:xfrm>
          <a:prstGeom prst="rect">
            <a:avLst/>
          </a:prstGeom>
          <a:noFill/>
        </p:spPr>
        <p:txBody>
          <a:bodyPr wrap="square" lIns="0" tIns="0" rIns="0" bIns="0" rtlCol="0">
            <a:spAutoFit/>
          </a:bodyPr>
          <a:lstStyle/>
          <a:p>
            <a:pPr algn="l"/>
            <a:r>
              <a:rPr lang="en-GB" sz="2000" b="1" dirty="0"/>
              <a:t>Resource Modules</a:t>
            </a:r>
          </a:p>
          <a:p>
            <a:pPr algn="l"/>
            <a:r>
              <a:rPr lang="en-GB" sz="1400" dirty="0"/>
              <a:t>(Opinionated encapsulated wrapper with minimal variables and sensible defaults)</a:t>
            </a:r>
          </a:p>
        </p:txBody>
      </p:sp>
      <p:sp>
        <p:nvSpPr>
          <p:cNvPr id="8" name="Rectangle: Rounded Corners 7">
            <a:extLst>
              <a:ext uri="{FF2B5EF4-FFF2-40B4-BE49-F238E27FC236}">
                <a16:creationId xmlns:a16="http://schemas.microsoft.com/office/drawing/2014/main" id="{A5EE39F3-4748-4FD6-2D99-A43C22B46D9B}"/>
              </a:ext>
            </a:extLst>
          </p:cNvPr>
          <p:cNvSpPr/>
          <p:nvPr/>
        </p:nvSpPr>
        <p:spPr bwMode="auto">
          <a:xfrm>
            <a:off x="1457661" y="3821870"/>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App Service Plan</a:t>
            </a:r>
          </a:p>
        </p:txBody>
      </p:sp>
      <p:sp>
        <p:nvSpPr>
          <p:cNvPr id="9" name="Rectangle: Rounded Corners 8">
            <a:extLst>
              <a:ext uri="{FF2B5EF4-FFF2-40B4-BE49-F238E27FC236}">
                <a16:creationId xmlns:a16="http://schemas.microsoft.com/office/drawing/2014/main" id="{070AA26C-2CFA-E290-EB5C-F3508F2FF4D2}"/>
              </a:ext>
            </a:extLst>
          </p:cNvPr>
          <p:cNvSpPr/>
          <p:nvPr/>
        </p:nvSpPr>
        <p:spPr bwMode="auto">
          <a:xfrm>
            <a:off x="1459903" y="4570107"/>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SQL Database</a:t>
            </a:r>
          </a:p>
        </p:txBody>
      </p:sp>
      <p:sp>
        <p:nvSpPr>
          <p:cNvPr id="12" name="Rectangle: Rounded Corners 11">
            <a:extLst>
              <a:ext uri="{FF2B5EF4-FFF2-40B4-BE49-F238E27FC236}">
                <a16:creationId xmlns:a16="http://schemas.microsoft.com/office/drawing/2014/main" id="{B6EE099C-7D85-C47F-2102-7C4ABB4BD08D}"/>
              </a:ext>
            </a:extLst>
          </p:cNvPr>
          <p:cNvSpPr/>
          <p:nvPr/>
        </p:nvSpPr>
        <p:spPr bwMode="auto">
          <a:xfrm>
            <a:off x="1457661" y="6066581"/>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Front Door</a:t>
            </a:r>
          </a:p>
        </p:txBody>
      </p:sp>
      <p:sp>
        <p:nvSpPr>
          <p:cNvPr id="13" name="TextBox 12">
            <a:extLst>
              <a:ext uri="{FF2B5EF4-FFF2-40B4-BE49-F238E27FC236}">
                <a16:creationId xmlns:a16="http://schemas.microsoft.com/office/drawing/2014/main" id="{5B2E9162-B9F9-ED85-40F3-CD08568A411C}"/>
              </a:ext>
            </a:extLst>
          </p:cNvPr>
          <p:cNvSpPr txBox="1"/>
          <p:nvPr/>
        </p:nvSpPr>
        <p:spPr>
          <a:xfrm>
            <a:off x="7176247" y="1220391"/>
            <a:ext cx="3129577" cy="523220"/>
          </a:xfrm>
          <a:prstGeom prst="rect">
            <a:avLst/>
          </a:prstGeom>
          <a:noFill/>
        </p:spPr>
        <p:txBody>
          <a:bodyPr wrap="square" lIns="0" tIns="0" rIns="0" bIns="0" rtlCol="0">
            <a:spAutoFit/>
          </a:bodyPr>
          <a:lstStyle/>
          <a:p>
            <a:pPr algn="l"/>
            <a:r>
              <a:rPr lang="en-GB" sz="2000" b="1" dirty="0"/>
              <a:t>Stack Modules</a:t>
            </a:r>
          </a:p>
          <a:p>
            <a:pPr algn="l"/>
            <a:r>
              <a:rPr lang="en-GB" sz="1400" dirty="0"/>
              <a:t>(Composed of Resource Modules Only)</a:t>
            </a:r>
          </a:p>
        </p:txBody>
      </p:sp>
      <p:sp>
        <p:nvSpPr>
          <p:cNvPr id="14" name="Rectangle: Rounded Corners 13">
            <a:extLst>
              <a:ext uri="{FF2B5EF4-FFF2-40B4-BE49-F238E27FC236}">
                <a16:creationId xmlns:a16="http://schemas.microsoft.com/office/drawing/2014/main" id="{60BEF206-1987-E05A-392B-2CF3953D55E2}"/>
              </a:ext>
            </a:extLst>
          </p:cNvPr>
          <p:cNvSpPr/>
          <p:nvPr/>
        </p:nvSpPr>
        <p:spPr bwMode="auto">
          <a:xfrm>
            <a:off x="7036399" y="2414802"/>
            <a:ext cx="3602914" cy="1496474"/>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1 Tier Web Application with SQL Database</a:t>
            </a:r>
          </a:p>
        </p:txBody>
      </p:sp>
      <p:sp>
        <p:nvSpPr>
          <p:cNvPr id="15" name="Rectangle: Rounded Corners 14">
            <a:extLst>
              <a:ext uri="{FF2B5EF4-FFF2-40B4-BE49-F238E27FC236}">
                <a16:creationId xmlns:a16="http://schemas.microsoft.com/office/drawing/2014/main" id="{ADF429B0-D0B7-F75A-7CFD-9FA9FC6E4F03}"/>
              </a:ext>
            </a:extLst>
          </p:cNvPr>
          <p:cNvSpPr/>
          <p:nvPr/>
        </p:nvSpPr>
        <p:spPr bwMode="auto">
          <a:xfrm>
            <a:off x="7036399" y="4771328"/>
            <a:ext cx="3602914" cy="149647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2 Tier Web Application with SQL Database, Storage and Private Networking</a:t>
            </a:r>
          </a:p>
        </p:txBody>
      </p:sp>
      <p:sp>
        <p:nvSpPr>
          <p:cNvPr id="11" name="Rectangle: Rounded Corners 10">
            <a:extLst>
              <a:ext uri="{FF2B5EF4-FFF2-40B4-BE49-F238E27FC236}">
                <a16:creationId xmlns:a16="http://schemas.microsoft.com/office/drawing/2014/main" id="{5C69F14F-BC2B-F0DD-20F7-ADAE1EE257D6}"/>
              </a:ext>
            </a:extLst>
          </p:cNvPr>
          <p:cNvSpPr/>
          <p:nvPr/>
        </p:nvSpPr>
        <p:spPr bwMode="auto">
          <a:xfrm>
            <a:off x="1457661" y="5318344"/>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App Service</a:t>
            </a:r>
          </a:p>
        </p:txBody>
      </p:sp>
      <p:sp>
        <p:nvSpPr>
          <p:cNvPr id="10" name="Rectangle: Rounded Corners 9">
            <a:extLst>
              <a:ext uri="{FF2B5EF4-FFF2-40B4-BE49-F238E27FC236}">
                <a16:creationId xmlns:a16="http://schemas.microsoft.com/office/drawing/2014/main" id="{0AA4B14B-9F8A-FCA9-B10A-093DE0FDCF6A}"/>
              </a:ext>
            </a:extLst>
          </p:cNvPr>
          <p:cNvSpPr/>
          <p:nvPr/>
        </p:nvSpPr>
        <p:spPr bwMode="auto">
          <a:xfrm>
            <a:off x="1457661" y="3073633"/>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Storage Account</a:t>
            </a:r>
          </a:p>
        </p:txBody>
      </p:sp>
      <p:cxnSp>
        <p:nvCxnSpPr>
          <p:cNvPr id="21" name="Straight Arrow Connector 20">
            <a:extLst>
              <a:ext uri="{FF2B5EF4-FFF2-40B4-BE49-F238E27FC236}">
                <a16:creationId xmlns:a16="http://schemas.microsoft.com/office/drawing/2014/main" id="{4E0E7200-9818-CC1A-00C9-0705C8D484F7}"/>
              </a:ext>
            </a:extLst>
          </p:cNvPr>
          <p:cNvCxnSpPr>
            <a:cxnSpLocks/>
            <a:stCxn id="6" idx="3"/>
          </p:cNvCxnSpPr>
          <p:nvPr/>
        </p:nvCxnSpPr>
        <p:spPr>
          <a:xfrm>
            <a:off x="3221915" y="2602395"/>
            <a:ext cx="3814484" cy="2428840"/>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4079D4-BFC1-462D-52CB-D02B23AFF806}"/>
              </a:ext>
            </a:extLst>
          </p:cNvPr>
          <p:cNvCxnSpPr>
            <a:stCxn id="10" idx="3"/>
          </p:cNvCxnSpPr>
          <p:nvPr/>
        </p:nvCxnSpPr>
        <p:spPr>
          <a:xfrm>
            <a:off x="3221915" y="3350632"/>
            <a:ext cx="3814484" cy="1773473"/>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9834AD4-E2D4-CF70-44DB-6CC1DBAA873D}"/>
              </a:ext>
            </a:extLst>
          </p:cNvPr>
          <p:cNvCxnSpPr>
            <a:stCxn id="8" idx="3"/>
          </p:cNvCxnSpPr>
          <p:nvPr/>
        </p:nvCxnSpPr>
        <p:spPr>
          <a:xfrm>
            <a:off x="3221915" y="4098869"/>
            <a:ext cx="3814484" cy="1216011"/>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9F0DA2-A262-E8F7-575C-06EA97FD4FAB}"/>
              </a:ext>
            </a:extLst>
          </p:cNvPr>
          <p:cNvCxnSpPr>
            <a:stCxn id="9" idx="3"/>
            <a:endCxn id="15" idx="1"/>
          </p:cNvCxnSpPr>
          <p:nvPr/>
        </p:nvCxnSpPr>
        <p:spPr>
          <a:xfrm>
            <a:off x="3224157" y="4847106"/>
            <a:ext cx="3812242" cy="672459"/>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9EF91A-8C0B-FFB3-0BE1-39C30D6F83F0}"/>
              </a:ext>
            </a:extLst>
          </p:cNvPr>
          <p:cNvCxnSpPr>
            <a:cxnSpLocks/>
          </p:cNvCxnSpPr>
          <p:nvPr/>
        </p:nvCxnSpPr>
        <p:spPr>
          <a:xfrm>
            <a:off x="3221915" y="5456844"/>
            <a:ext cx="3814484" cy="279943"/>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E812EEE-815C-1CF3-359B-4A0D61CF9DE0}"/>
              </a:ext>
            </a:extLst>
          </p:cNvPr>
          <p:cNvCxnSpPr>
            <a:stCxn id="12" idx="3"/>
          </p:cNvCxnSpPr>
          <p:nvPr/>
        </p:nvCxnSpPr>
        <p:spPr>
          <a:xfrm flipV="1">
            <a:off x="3221915" y="5990803"/>
            <a:ext cx="3814484" cy="352777"/>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CA496A-FBD5-511D-D142-E697351B0AC0}"/>
              </a:ext>
            </a:extLst>
          </p:cNvPr>
          <p:cNvCxnSpPr>
            <a:stCxn id="8" idx="3"/>
          </p:cNvCxnSpPr>
          <p:nvPr/>
        </p:nvCxnSpPr>
        <p:spPr>
          <a:xfrm flipV="1">
            <a:off x="3221915" y="2710927"/>
            <a:ext cx="3814484" cy="1387942"/>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9D7BFD1-27B7-B7B9-DCF3-E703AF853ADA}"/>
              </a:ext>
            </a:extLst>
          </p:cNvPr>
          <p:cNvCxnSpPr/>
          <p:nvPr/>
        </p:nvCxnSpPr>
        <p:spPr>
          <a:xfrm flipV="1">
            <a:off x="3221915" y="3030292"/>
            <a:ext cx="3814484" cy="1773473"/>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A82F560-8B3B-103F-1CAC-8F8C43C8F71B}"/>
              </a:ext>
            </a:extLst>
          </p:cNvPr>
          <p:cNvCxnSpPr>
            <a:stCxn id="11" idx="3"/>
          </p:cNvCxnSpPr>
          <p:nvPr/>
        </p:nvCxnSpPr>
        <p:spPr>
          <a:xfrm flipV="1">
            <a:off x="3221915" y="3367167"/>
            <a:ext cx="3814484" cy="2228176"/>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2ADCE6-7688-CBB5-692D-BCB30C39C955}"/>
              </a:ext>
            </a:extLst>
          </p:cNvPr>
          <p:cNvCxnSpPr>
            <a:cxnSpLocks/>
          </p:cNvCxnSpPr>
          <p:nvPr/>
        </p:nvCxnSpPr>
        <p:spPr>
          <a:xfrm>
            <a:off x="3221915" y="5761129"/>
            <a:ext cx="3814484" cy="130158"/>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018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0A8E-B5B8-4427-BC45-E7C19457BC68}"/>
              </a:ext>
            </a:extLst>
          </p:cNvPr>
          <p:cNvSpPr>
            <a:spLocks noGrp="1"/>
          </p:cNvSpPr>
          <p:nvPr>
            <p:ph type="title"/>
          </p:nvPr>
        </p:nvSpPr>
        <p:spPr>
          <a:xfrm>
            <a:off x="588263" y="457200"/>
            <a:ext cx="11018520" cy="553998"/>
          </a:xfrm>
        </p:spPr>
        <p:txBody>
          <a:bodyPr/>
          <a:lstStyle/>
          <a:p>
            <a:r>
              <a:rPr lang="en-GB" dirty="0"/>
              <a:t>Terraform public registry</a:t>
            </a:r>
          </a:p>
        </p:txBody>
      </p:sp>
      <p:pic>
        <p:nvPicPr>
          <p:cNvPr id="5" name="Picture 4">
            <a:extLst>
              <a:ext uri="{FF2B5EF4-FFF2-40B4-BE49-F238E27FC236}">
                <a16:creationId xmlns:a16="http://schemas.microsoft.com/office/drawing/2014/main" id="{0826047F-FA25-44C0-A4A2-A24A5DA7C410}"/>
              </a:ext>
            </a:extLst>
          </p:cNvPr>
          <p:cNvPicPr>
            <a:picLocks noChangeAspect="1"/>
          </p:cNvPicPr>
          <p:nvPr/>
        </p:nvPicPr>
        <p:blipFill>
          <a:blip r:embed="rId3"/>
          <a:stretch>
            <a:fillRect/>
          </a:stretch>
        </p:blipFill>
        <p:spPr>
          <a:xfrm>
            <a:off x="1248836" y="1036470"/>
            <a:ext cx="9694328" cy="5821530"/>
          </a:xfrm>
          <a:prstGeom prst="rect">
            <a:avLst/>
          </a:prstGeom>
        </p:spPr>
      </p:pic>
    </p:spTree>
    <p:extLst>
      <p:ext uri="{BB962C8B-B14F-4D97-AF65-F5344CB8AC3E}">
        <p14:creationId xmlns:p14="http://schemas.microsoft.com/office/powerpoint/2010/main" val="35711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296C-0D08-8F19-722F-0118B7234BEC}"/>
              </a:ext>
            </a:extLst>
          </p:cNvPr>
          <p:cNvSpPr>
            <a:spLocks noGrp="1"/>
          </p:cNvSpPr>
          <p:nvPr>
            <p:ph type="title"/>
          </p:nvPr>
        </p:nvSpPr>
        <p:spPr/>
        <p:txBody>
          <a:bodyPr/>
          <a:lstStyle/>
          <a:p>
            <a:r>
              <a:rPr lang="en-GB" dirty="0"/>
              <a:t>Other ways to reference modules</a:t>
            </a:r>
          </a:p>
        </p:txBody>
      </p:sp>
      <p:sp>
        <p:nvSpPr>
          <p:cNvPr id="5" name="Text Placeholder 4">
            <a:extLst>
              <a:ext uri="{FF2B5EF4-FFF2-40B4-BE49-F238E27FC236}">
                <a16:creationId xmlns:a16="http://schemas.microsoft.com/office/drawing/2014/main" id="{43815E4F-6671-D3FE-E9F1-BC54119EB8C3}"/>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GB" dirty="0"/>
              <a:t>Git repository</a:t>
            </a:r>
          </a:p>
          <a:p>
            <a:pPr marL="685800" lvl="1" indent="-457200">
              <a:buFont typeface="Arial" panose="020B0604020202020204" pitchFamily="34" charset="0"/>
              <a:buChar char="•"/>
            </a:pPr>
            <a:r>
              <a:rPr lang="en-GB" dirty="0"/>
              <a:t>Public</a:t>
            </a:r>
          </a:p>
          <a:p>
            <a:pPr marL="685800" lvl="1" indent="-457200">
              <a:buFont typeface="Arial" panose="020B0604020202020204" pitchFamily="34" charset="0"/>
              <a:buChar char="•"/>
            </a:pPr>
            <a:r>
              <a:rPr lang="en-GB" dirty="0"/>
              <a:t>Private (requires authentication token)</a:t>
            </a:r>
          </a:p>
          <a:p>
            <a:pPr marL="457200" indent="-457200">
              <a:buFont typeface="Arial" panose="020B0604020202020204" pitchFamily="34" charset="0"/>
              <a:buChar char="•"/>
            </a:pPr>
            <a:r>
              <a:rPr lang="en-GB" dirty="0"/>
              <a:t>HTTP Server</a:t>
            </a:r>
          </a:p>
          <a:p>
            <a:pPr marL="685800" lvl="1" indent="-457200">
              <a:buFont typeface="Arial" panose="020B0604020202020204" pitchFamily="34" charset="0"/>
              <a:buChar char="•"/>
            </a:pPr>
            <a:r>
              <a:rPr lang="en-GB" dirty="0"/>
              <a:t>Stored as zip  / tar</a:t>
            </a:r>
          </a:p>
          <a:p>
            <a:pPr marL="457200" indent="-457200">
              <a:buFont typeface="Arial" panose="020B0604020202020204" pitchFamily="34" charset="0"/>
              <a:buChar char="•"/>
            </a:pPr>
            <a:r>
              <a:rPr lang="en-GB" dirty="0"/>
              <a:t>Cloud blob storage</a:t>
            </a:r>
          </a:p>
          <a:p>
            <a:pPr marL="457200" indent="-457200">
              <a:buFont typeface="Arial" panose="020B0604020202020204" pitchFamily="34" charset="0"/>
              <a:buChar char="•"/>
            </a:pPr>
            <a:r>
              <a:rPr lang="en-GB" dirty="0"/>
              <a:t>Private registry in Terraform Cloud</a:t>
            </a:r>
          </a:p>
          <a:p>
            <a:pPr marL="685800" lvl="1" indent="-457200">
              <a:buFont typeface="Arial" panose="020B0604020202020204" pitchFamily="34" charset="0"/>
              <a:buChar char="•"/>
            </a:pPr>
            <a:r>
              <a:rPr lang="en-GB" dirty="0"/>
              <a:t>Supports built in versioning</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3528315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60910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Resource Dependencies in Terraform</a:t>
            </a:r>
          </a:p>
        </p:txBody>
      </p:sp>
      <p:sp>
        <p:nvSpPr>
          <p:cNvPr id="8" name="Content Placeholder 7">
            <a:extLst>
              <a:ext uri="{FF2B5EF4-FFF2-40B4-BE49-F238E27FC236}">
                <a16:creationId xmlns:a16="http://schemas.microsoft.com/office/drawing/2014/main" id="{C124D785-5D02-4B3E-B16E-DCFFDE16AC47}"/>
              </a:ext>
            </a:extLst>
          </p:cNvPr>
          <p:cNvSpPr>
            <a:spLocks noGrp="1"/>
          </p:cNvSpPr>
          <p:nvPr>
            <p:ph sz="quarter" idx="12"/>
          </p:nvPr>
        </p:nvSpPr>
        <p:spPr>
          <a:xfrm>
            <a:off x="516922" y="2279729"/>
            <a:ext cx="5219700" cy="2332946"/>
          </a:xfrm>
        </p:spPr>
        <p:txBody>
          <a:bodyPr/>
          <a:lstStyle/>
          <a:p>
            <a:pPr marL="0" indent="0">
              <a:buNone/>
            </a:pPr>
            <a:r>
              <a:rPr lang="en-GB" dirty="0"/>
              <a:t>Implicit Dependencies</a:t>
            </a:r>
          </a:p>
          <a:p>
            <a:pPr marL="0" indent="0">
              <a:buNone/>
            </a:pPr>
            <a:endParaRPr lang="en-GB" sz="2000" dirty="0"/>
          </a:p>
          <a:p>
            <a:pPr marL="0" indent="0">
              <a:buNone/>
            </a:pPr>
            <a:r>
              <a:rPr lang="en-GB" sz="1800" dirty="0"/>
              <a:t>Terraform and the Azure provider determine automatically based on the configuration.</a:t>
            </a:r>
          </a:p>
          <a:p>
            <a:pPr marL="0" indent="0">
              <a:buNone/>
            </a:pPr>
            <a:r>
              <a:rPr lang="en-GB" sz="1800" dirty="0"/>
              <a:t> </a:t>
            </a:r>
          </a:p>
          <a:p>
            <a:pPr lvl="1"/>
            <a:endParaRPr lang="en-GB" sz="1600" dirty="0"/>
          </a:p>
          <a:p>
            <a:pPr lvl="1"/>
            <a:endParaRPr lang="en-GB" sz="1600" dirty="0"/>
          </a:p>
        </p:txBody>
      </p:sp>
      <p:sp>
        <p:nvSpPr>
          <p:cNvPr id="9" name="Content Placeholder 8">
            <a:extLst>
              <a:ext uri="{FF2B5EF4-FFF2-40B4-BE49-F238E27FC236}">
                <a16:creationId xmlns:a16="http://schemas.microsoft.com/office/drawing/2014/main" id="{43237F38-5D6A-4C66-B00B-DD7B07B4FAD1}"/>
              </a:ext>
            </a:extLst>
          </p:cNvPr>
          <p:cNvSpPr>
            <a:spLocks noGrp="1"/>
          </p:cNvSpPr>
          <p:nvPr>
            <p:ph sz="quarter" idx="13"/>
          </p:nvPr>
        </p:nvSpPr>
        <p:spPr>
          <a:xfrm>
            <a:off x="6455378" y="2279729"/>
            <a:ext cx="5219700" cy="2314480"/>
          </a:xfrm>
        </p:spPr>
        <p:txBody>
          <a:bodyPr/>
          <a:lstStyle/>
          <a:p>
            <a:pPr marL="0" indent="0">
              <a:buNone/>
            </a:pPr>
            <a:r>
              <a:rPr lang="en-GB" dirty="0"/>
              <a:t>Explicit Dependencies</a:t>
            </a:r>
          </a:p>
          <a:p>
            <a:pPr marL="0" indent="0">
              <a:buNone/>
            </a:pPr>
            <a:endParaRPr lang="en-GB" sz="1800" dirty="0"/>
          </a:p>
          <a:p>
            <a:pPr marL="0" indent="0">
              <a:buNone/>
            </a:pPr>
            <a:r>
              <a:rPr lang="en-GB" sz="1800" dirty="0"/>
              <a:t>User defines using </a:t>
            </a:r>
            <a:r>
              <a:rPr lang="en-GB" sz="1800" b="1" dirty="0"/>
              <a:t>depends_on</a:t>
            </a:r>
            <a:r>
              <a:rPr lang="en-GB" sz="1800" dirty="0"/>
              <a:t> </a:t>
            </a:r>
            <a:r>
              <a:rPr lang="en-GB" sz="1800" i="1" dirty="0"/>
              <a:t>meta argument</a:t>
            </a:r>
          </a:p>
          <a:p>
            <a:pPr marL="0" indent="0">
              <a:buNone/>
            </a:pPr>
            <a:endParaRPr lang="en-GB" sz="1800" dirty="0"/>
          </a:p>
          <a:p>
            <a:pPr marL="0" indent="0">
              <a:buNone/>
            </a:pPr>
            <a:r>
              <a:rPr lang="en-GB" sz="1800" dirty="0"/>
              <a:t>This is done when terraform can’t detect a dependency and user wants to override the default execution plan</a:t>
            </a:r>
          </a:p>
        </p:txBody>
      </p:sp>
      <p:sp>
        <p:nvSpPr>
          <p:cNvPr id="7" name="Rectangle 6">
            <a:extLst>
              <a:ext uri="{FF2B5EF4-FFF2-40B4-BE49-F238E27FC236}">
                <a16:creationId xmlns:a16="http://schemas.microsoft.com/office/drawing/2014/main" id="{B65826BE-94A2-4246-8AF5-AC7346C7BA4C}"/>
              </a:ext>
            </a:extLst>
          </p:cNvPr>
          <p:cNvSpPr/>
          <p:nvPr/>
        </p:nvSpPr>
        <p:spPr>
          <a:xfrm>
            <a:off x="494923" y="1327684"/>
            <a:ext cx="11310796" cy="635559"/>
          </a:xfrm>
          <a:prstGeom prst="rect">
            <a:avLst/>
          </a:prstGeom>
        </p:spPr>
        <p:txBody>
          <a:bodyPr wrap="square">
            <a:spAutoFit/>
          </a:bodyPr>
          <a:lstStyle/>
          <a:p>
            <a:r>
              <a:rPr lang="en-GB" dirty="0">
                <a:solidFill>
                  <a:srgbClr val="373942"/>
                </a:solidFill>
                <a:latin typeface="metro-web"/>
              </a:rPr>
              <a:t>When Terraform changes infrastructure, many of the changes have to be made in a specific order. </a:t>
            </a:r>
          </a:p>
          <a:p>
            <a:r>
              <a:rPr lang="en-GB" dirty="0">
                <a:solidFill>
                  <a:srgbClr val="373942"/>
                </a:solidFill>
                <a:latin typeface="metro-web"/>
              </a:rPr>
              <a:t>This order is determined by resource dependencies. </a:t>
            </a:r>
            <a:endParaRPr lang="en-GB" dirty="0"/>
          </a:p>
        </p:txBody>
      </p:sp>
    </p:spTree>
    <p:extLst>
      <p:ext uri="{BB962C8B-B14F-4D97-AF65-F5344CB8AC3E}">
        <p14:creationId xmlns:p14="http://schemas.microsoft.com/office/powerpoint/2010/main" val="39576025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Implicit Dependency example</a:t>
            </a:r>
          </a:p>
        </p:txBody>
      </p:sp>
      <p:sp>
        <p:nvSpPr>
          <p:cNvPr id="6" name="Rectangle 5">
            <a:extLst>
              <a:ext uri="{FF2B5EF4-FFF2-40B4-BE49-F238E27FC236}">
                <a16:creationId xmlns:a16="http://schemas.microsoft.com/office/drawing/2014/main" id="{F7E4CD47-5846-44FD-A737-3A8DDA0289FE}"/>
              </a:ext>
            </a:extLst>
          </p:cNvPr>
          <p:cNvSpPr/>
          <p:nvPr/>
        </p:nvSpPr>
        <p:spPr>
          <a:xfrm>
            <a:off x="588263" y="1759208"/>
            <a:ext cx="9617798" cy="4031873"/>
          </a:xfrm>
          <a:prstGeom prst="rect">
            <a:avLst/>
          </a:prstGeom>
        </p:spPr>
        <p:txBody>
          <a:bodyPr wrap="square">
            <a:spAutoFit/>
          </a:bodyPr>
          <a:lstStyle/>
          <a:p>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"rgs"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rg_names[count</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index]}</a:t>
            </a:r>
            <a:r>
              <a:rPr lang="en-GB" sz="1600" dirty="0">
                <a:solidFill>
                  <a:srgbClr val="86B300"/>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azurerm_virtual_network</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"vnet"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"name"</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address_space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"address"</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resource_group_name</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azurerm_resource_group.rgs[count.index].name</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endParaRPr lang="en-GB" sz="1600" b="0" dirty="0">
              <a:solidFill>
                <a:srgbClr val="6C7680"/>
              </a:solidFill>
              <a:effectLst/>
              <a:latin typeface="Consolas" panose="020B0609020204030204" pitchFamily="49" charset="0"/>
            </a:endParaRPr>
          </a:p>
        </p:txBody>
      </p:sp>
      <p:sp>
        <p:nvSpPr>
          <p:cNvPr id="10" name="Arrow: Left 9">
            <a:extLst>
              <a:ext uri="{FF2B5EF4-FFF2-40B4-BE49-F238E27FC236}">
                <a16:creationId xmlns:a16="http://schemas.microsoft.com/office/drawing/2014/main" id="{F625804D-1ED1-4488-B0FD-F0E0679DD949}"/>
              </a:ext>
            </a:extLst>
          </p:cNvPr>
          <p:cNvSpPr/>
          <p:nvPr/>
        </p:nvSpPr>
        <p:spPr bwMode="auto">
          <a:xfrm>
            <a:off x="8809023" y="4734962"/>
            <a:ext cx="2652665" cy="26255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5398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39040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FBA4CB-4CC9-279E-FC91-379C9D30B32E}"/>
              </a:ext>
            </a:extLst>
          </p:cNvPr>
          <p:cNvSpPr>
            <a:spLocks noGrp="1"/>
          </p:cNvSpPr>
          <p:nvPr>
            <p:ph type="title"/>
          </p:nvPr>
        </p:nvSpPr>
        <p:spPr/>
        <p:txBody>
          <a:bodyPr/>
          <a:lstStyle/>
          <a:p>
            <a:r>
              <a:rPr lang="en-GB" dirty="0"/>
              <a:t>Modules</a:t>
            </a:r>
          </a:p>
        </p:txBody>
      </p:sp>
      <p:sp>
        <p:nvSpPr>
          <p:cNvPr id="7" name="Text Placeholder 6">
            <a:extLst>
              <a:ext uri="{FF2B5EF4-FFF2-40B4-BE49-F238E27FC236}">
                <a16:creationId xmlns:a16="http://schemas.microsoft.com/office/drawing/2014/main" id="{19221CDE-291F-DE94-4A2E-28ACFF19FBE2}"/>
              </a:ext>
            </a:extLst>
          </p:cNvPr>
          <p:cNvSpPr>
            <a:spLocks noGrp="1"/>
          </p:cNvSpPr>
          <p:nvPr>
            <p:ph type="body" sz="quarter" idx="10"/>
          </p:nvPr>
        </p:nvSpPr>
        <p:spPr>
          <a:xfrm>
            <a:off x="586740" y="3080290"/>
            <a:ext cx="11018520" cy="430887"/>
          </a:xfrm>
        </p:spPr>
        <p:txBody>
          <a:bodyPr/>
          <a:lstStyle/>
          <a:p>
            <a:pPr algn="ctr"/>
            <a:r>
              <a:rPr lang="en-GB" b="1" dirty="0"/>
              <a:t>Root Module </a:t>
            </a:r>
            <a:r>
              <a:rPr lang="en-GB" dirty="0"/>
              <a:t>vs</a:t>
            </a:r>
            <a:r>
              <a:rPr lang="en-GB" b="1" dirty="0"/>
              <a:t> Sub Module</a:t>
            </a:r>
          </a:p>
        </p:txBody>
      </p:sp>
    </p:spTree>
    <p:extLst>
      <p:ext uri="{BB962C8B-B14F-4D97-AF65-F5344CB8AC3E}">
        <p14:creationId xmlns:p14="http://schemas.microsoft.com/office/powerpoint/2010/main" val="24607283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F823EF-D5E6-4DFC-AE0F-B17E436055DA}"/>
              </a:ext>
            </a:extLst>
          </p:cNvPr>
          <p:cNvSpPr>
            <a:spLocks noGrp="1"/>
          </p:cNvSpPr>
          <p:nvPr>
            <p:ph type="title"/>
          </p:nvPr>
        </p:nvSpPr>
        <p:spPr/>
        <p:txBody>
          <a:bodyPr/>
          <a:lstStyle/>
          <a:p>
            <a:r>
              <a:rPr lang="en-GB" dirty="0"/>
              <a:t>Modules</a:t>
            </a:r>
          </a:p>
        </p:txBody>
      </p:sp>
      <p:sp>
        <p:nvSpPr>
          <p:cNvPr id="5" name="Text Placeholder 4">
            <a:extLst>
              <a:ext uri="{FF2B5EF4-FFF2-40B4-BE49-F238E27FC236}">
                <a16:creationId xmlns:a16="http://schemas.microsoft.com/office/drawing/2014/main" id="{39C8699E-0E8E-4EAD-BD03-35ECC3325FAE}"/>
              </a:ext>
            </a:extLst>
          </p:cNvPr>
          <p:cNvSpPr>
            <a:spLocks noGrp="1"/>
          </p:cNvSpPr>
          <p:nvPr>
            <p:ph type="body" sz="quarter" idx="10"/>
          </p:nvPr>
        </p:nvSpPr>
        <p:spPr>
          <a:xfrm>
            <a:off x="586740" y="1162766"/>
            <a:ext cx="11018520" cy="307777"/>
          </a:xfrm>
        </p:spPr>
        <p:txBody>
          <a:bodyPr/>
          <a:lstStyle/>
          <a:p>
            <a:r>
              <a:rPr lang="en-GB" sz="2000" dirty="0"/>
              <a:t>A </a:t>
            </a:r>
            <a:r>
              <a:rPr lang="en-GB" sz="2000" i="1" dirty="0"/>
              <a:t>module</a:t>
            </a:r>
            <a:r>
              <a:rPr lang="en-GB" sz="2000" dirty="0"/>
              <a:t> is a container for multiple resources that are used together. </a:t>
            </a:r>
          </a:p>
        </p:txBody>
      </p:sp>
      <p:graphicFrame>
        <p:nvGraphicFramePr>
          <p:cNvPr id="8" name="Diagram 7">
            <a:extLst>
              <a:ext uri="{FF2B5EF4-FFF2-40B4-BE49-F238E27FC236}">
                <a16:creationId xmlns:a16="http://schemas.microsoft.com/office/drawing/2014/main" id="{C9F82125-6FF8-43CF-A72F-2B15CD5C3718}"/>
              </a:ext>
            </a:extLst>
          </p:cNvPr>
          <p:cNvGraphicFramePr/>
          <p:nvPr>
            <p:extLst>
              <p:ext uri="{D42A27DB-BD31-4B8C-83A1-F6EECF244321}">
                <p14:modId xmlns:p14="http://schemas.microsoft.com/office/powerpoint/2010/main" val="1017978048"/>
              </p:ext>
            </p:extLst>
          </p:nvPr>
        </p:nvGraphicFramePr>
        <p:xfrm>
          <a:off x="660903" y="1729211"/>
          <a:ext cx="11018520" cy="496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830845"/>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53207a91-4873-4278-88cd-3a5c1985bff7"/>
    <ds:schemaRef ds:uri="61d4b2b7-c11c-4679-a498-c69870ddf3ad"/>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Widescreen</PresentationFormat>
  <Paragraphs>149</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 Light</vt:lpstr>
      <vt:lpstr>Consolas</vt:lpstr>
      <vt:lpstr>metro-web</vt:lpstr>
      <vt:lpstr>Segoe UI</vt:lpstr>
      <vt:lpstr>Segoe UI Semibold</vt:lpstr>
      <vt:lpstr>Wingdings</vt:lpstr>
      <vt:lpstr>White Template</vt:lpstr>
      <vt:lpstr>Resource Dependencies and Terraform Modules</vt:lpstr>
      <vt:lpstr>PowerPoint Presentation</vt:lpstr>
      <vt:lpstr>Dependencies</vt:lpstr>
      <vt:lpstr>Resource Dependencies in Terraform</vt:lpstr>
      <vt:lpstr>Implicit Dependency example</vt:lpstr>
      <vt:lpstr>Dependencies</vt:lpstr>
      <vt:lpstr>Modules</vt:lpstr>
      <vt:lpstr>Modules</vt:lpstr>
      <vt:lpstr>Modules</vt:lpstr>
      <vt:lpstr>Root Module is the only requirement and acts as the entry point. </vt:lpstr>
      <vt:lpstr>Module block to call a module</vt:lpstr>
      <vt:lpstr>Module structuring – Common pattern </vt:lpstr>
      <vt:lpstr>Terraform public registry</vt:lpstr>
      <vt:lpstr>Other ways to reference modules</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48</cp:revision>
  <dcterms:created xsi:type="dcterms:W3CDTF">2020-06-09T13:08:41Z</dcterms:created>
  <dcterms:modified xsi:type="dcterms:W3CDTF">2023-01-06T08:38:35Z</dcterms:modified>
</cp:coreProperties>
</file>