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350" r:id="rId5"/>
    <p:sldId id="352" r:id="rId6"/>
    <p:sldId id="361" r:id="rId7"/>
    <p:sldId id="353" r:id="rId8"/>
    <p:sldId id="354" r:id="rId9"/>
    <p:sldId id="365" r:id="rId10"/>
    <p:sldId id="364" r:id="rId11"/>
    <p:sldId id="343"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105" d="100"/>
          <a:sy n="105" d="100"/>
        </p:scale>
        <p:origin x="834" y="11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25/07/2025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1315790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409622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2361705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28C29-299A-35EF-6C1F-AFE8741BB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03A2C-4240-9A2D-6C31-E328BF26E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FB4ED0-6E92-3286-B45E-8DEF5BC36E9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C912125-AA37-C498-6360-6B0AFA7380ED}"/>
              </a:ext>
            </a:extLst>
          </p:cNvPr>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2000594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1805860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A89C7E07-3C67-C64C-8DA0-0404F6303970}" type="slidenum">
              <a:rPr lang="en-GB" smtClean="0"/>
              <a:t>8</a:t>
            </a:fld>
            <a:endParaRPr lang="en-GB"/>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25 July, 2025</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25 July, 2025</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25 July, 2025</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25 July, 2025</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25 July,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25 July, 2025</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25 July, 2025</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25 July, 2025</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25 July, 2025</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25 July, 2025</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hyperlink" Target="https://github.com/hermstefanny/sql-proje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581144" y="2139696"/>
            <a:ext cx="7277481" cy="1490505"/>
          </a:xfrm>
        </p:spPr>
        <p:txBody>
          <a:bodyPr rtlCol="0"/>
          <a:lstStyle/>
          <a:p>
            <a:pPr rtl="0"/>
            <a:r>
              <a:rPr lang="en-GB" dirty="0"/>
              <a:t>General Overview of Belgian Companies by Sector</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4766855" y="4576985"/>
            <a:ext cx="5491570" cy="953337"/>
          </a:xfrm>
        </p:spPr>
        <p:txBody>
          <a:bodyPr rtlCol="0"/>
          <a:lstStyle/>
          <a:p>
            <a:pPr algn="r" rtl="0"/>
            <a:r>
              <a:rPr lang="en-GB" dirty="0"/>
              <a:t>Estefania Sosa</a:t>
            </a:r>
          </a:p>
          <a:p>
            <a:pPr algn="r" rtl="0"/>
            <a:r>
              <a:rPr lang="en-GB" dirty="0"/>
              <a:t>July 25, 2025 </a:t>
            </a:r>
          </a:p>
          <a:p>
            <a:pPr algn="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5403031" cy="610863"/>
          </a:xfrm>
        </p:spPr>
        <p:txBody>
          <a:bodyPr rtlCol="0">
            <a:normAutofit fontScale="90000"/>
          </a:bodyPr>
          <a:lstStyle/>
          <a:p>
            <a:pPr rtl="0"/>
            <a:r>
              <a:rPr lang="en-GB" dirty="0"/>
              <a:t>What it is in this report</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rtlCol="0"/>
          <a:lstStyle/>
          <a:p>
            <a:pPr rtl="0"/>
            <a:r>
              <a:rPr lang="en-GB"/>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369332"/>
          </a:xfrm>
        </p:spPr>
        <p:txBody>
          <a:bodyPr rtlCol="0"/>
          <a:lstStyle/>
          <a:p>
            <a:pPr rtl="0"/>
            <a:r>
              <a:rPr lang="en-GB" dirty="0"/>
              <a:t>What are the general framing of this work and why it is important </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rtlCol="0"/>
          <a:lstStyle/>
          <a:p>
            <a:pPr rtl="0"/>
            <a:r>
              <a:rPr lang="en-GB" dirty="0"/>
              <a:t>02. The most important sectors</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6"/>
            <a:ext cx="2128157" cy="369332"/>
          </a:xfrm>
        </p:spPr>
        <p:txBody>
          <a:bodyPr rtlCol="0"/>
          <a:lstStyle/>
          <a:p>
            <a:pPr rtl="0"/>
            <a:r>
              <a:rPr lang="en-GB" dirty="0"/>
              <a:t>An overview of the top ten economic sectors in Belgium</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rtlCol="0"/>
          <a:lstStyle/>
          <a:p>
            <a:pPr rtl="0"/>
            <a:r>
              <a:rPr lang="en-GB" dirty="0"/>
              <a:t>03. </a:t>
            </a:r>
            <a:r>
              <a:rPr lang="en-GB" dirty="0" err="1"/>
              <a:t>Juridique</a:t>
            </a:r>
            <a:r>
              <a:rPr lang="en-GB" dirty="0"/>
              <a:t> Matters</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9"/>
            <a:ext cx="2133600" cy="369332"/>
          </a:xfrm>
        </p:spPr>
        <p:txBody>
          <a:bodyPr rtlCol="0"/>
          <a:lstStyle/>
          <a:p>
            <a:pPr rtl="0"/>
            <a:r>
              <a:rPr lang="en-GB" dirty="0"/>
              <a:t>What are the legal constitution of the enterprise in Belgium and in which sectors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rtlCol="0"/>
          <a:lstStyle/>
          <a:p>
            <a:pPr rtl="0"/>
            <a:r>
              <a:rPr lang="en-GB" dirty="0"/>
              <a:t>04. Time of Commerce</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369332"/>
          </a:xfrm>
        </p:spPr>
        <p:txBody>
          <a:bodyPr rtlCol="0"/>
          <a:lstStyle/>
          <a:p>
            <a:pPr rtl="0"/>
            <a:r>
              <a:rPr lang="en-GB" dirty="0"/>
              <a:t>In which time Belgian companies were established</a:t>
            </a:r>
          </a:p>
          <a:p>
            <a:pPr rtl="0"/>
            <a:r>
              <a:rPr lang="en-GB" dirty="0"/>
              <a:t>What is the oldest sector? What sectors are growing?</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rtlCol="0"/>
          <a:lstStyle/>
          <a:p>
            <a:pPr rtl="0"/>
            <a:r>
              <a:rPr lang="en-GB" dirty="0"/>
              <a:t>05. Conclusion</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369332"/>
          </a:xfrm>
        </p:spPr>
        <p:txBody>
          <a:bodyPr rtlCol="0"/>
          <a:lstStyle/>
          <a:p>
            <a:pPr rtl="0"/>
            <a:r>
              <a:rPr lang="en-GB" dirty="0"/>
              <a:t>What have we learned and what do we do now.</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lstStyle/>
          <a:p>
            <a:pPr rtl="0"/>
            <a:r>
              <a:rPr lang="en-GB"/>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rtlCol="0"/>
          <a:lstStyle/>
          <a:p>
            <a:pPr rtl="0"/>
            <a:r>
              <a:rPr lang="en-US" dirty="0"/>
              <a:t>The Belgian entrepreneurial sector is vast and long-lived.  This analysis tries to scratch the surface of the data to reveal a general overview of how these sectors are composed and what are their primary characteristics.</a:t>
            </a:r>
          </a:p>
          <a:p>
            <a:pPr rtl="0"/>
            <a:r>
              <a:rPr lang="en-US" dirty="0"/>
              <a:t>Preliminary analysis of the data yielded around 80+ economic sectors where the Belgians develop their commercial activities. This study will focus on the top 10 sectors according to the NACE2025, which is the latest version of the code.</a:t>
            </a:r>
            <a:endParaRPr lang="en-GB" dirty="0"/>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olorful pie chart with text&#10;&#10;AI-generated content may be incorrect.">
            <a:extLst>
              <a:ext uri="{FF2B5EF4-FFF2-40B4-BE49-F238E27FC236}">
                <a16:creationId xmlns:a16="http://schemas.microsoft.com/office/drawing/2014/main" id="{3020EA07-1B99-4A89-D2C7-D174D23F4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7286" y="2254973"/>
            <a:ext cx="9367839" cy="4168687"/>
          </a:xfrm>
          <a:prstGeom prst="rect">
            <a:avLst/>
          </a:prstGeom>
          <a:noFill/>
        </p:spPr>
      </p:pic>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64023" y="879063"/>
            <a:ext cx="6703602" cy="610863"/>
          </a:xfrm>
        </p:spPr>
        <p:txBody>
          <a:bodyPr rtlCol="0" anchor="b">
            <a:normAutofit fontScale="90000"/>
          </a:bodyPr>
          <a:lstStyle/>
          <a:p>
            <a:pPr rtl="0"/>
            <a:r>
              <a:rPr lang="en-GB" dirty="0"/>
              <a:t>The most important Belgian Economic Sectors</a:t>
            </a:r>
          </a:p>
        </p:txBody>
      </p:sp>
      <p:sp>
        <p:nvSpPr>
          <p:cNvPr id="14" name="Text Placeholder 3">
            <a:extLst>
              <a:ext uri="{FF2B5EF4-FFF2-40B4-BE49-F238E27FC236}">
                <a16:creationId xmlns:a16="http://schemas.microsoft.com/office/drawing/2014/main" id="{AD8DA4DD-62BB-AE6A-AD4F-1DA72219BFCC}"/>
              </a:ext>
            </a:extLst>
          </p:cNvPr>
          <p:cNvSpPr>
            <a:spLocks noGrp="1"/>
          </p:cNvSpPr>
          <p:nvPr>
            <p:ph type="body" sz="quarter" idx="11"/>
          </p:nvPr>
        </p:nvSpPr>
        <p:spPr>
          <a:xfrm>
            <a:off x="7946517" y="1555244"/>
            <a:ext cx="3483864" cy="308062"/>
          </a:xfrm>
        </p:spPr>
        <p:txBody>
          <a:bodyPr/>
          <a:lstStyle/>
          <a:p>
            <a:pPr marL="285750" indent="-285750" algn="r">
              <a:buFont typeface="Arial" panose="020B0604020202020204" pitchFamily="34" charset="0"/>
              <a:buChar char="•"/>
            </a:pPr>
            <a:endParaRPr lang="en-US" b="1" dirty="0">
              <a:solidFill>
                <a:schemeClr val="accent3">
                  <a:lumMod val="75000"/>
                </a:schemeClr>
              </a:solidFill>
            </a:endParaRPr>
          </a:p>
          <a:p>
            <a:pPr marL="285750" indent="-285750" algn="r">
              <a:buFont typeface="Arial" panose="020B0604020202020204" pitchFamily="34" charset="0"/>
              <a:buChar char="•"/>
            </a:pPr>
            <a:endParaRPr lang="en-US" b="1" dirty="0">
              <a:solidFill>
                <a:schemeClr val="accent3">
                  <a:lumMod val="75000"/>
                </a:schemeClr>
              </a:solidFill>
            </a:endParaRPr>
          </a:p>
          <a:p>
            <a:pPr marL="285750" indent="-285750" algn="r">
              <a:buFont typeface="Arial" panose="020B0604020202020204" pitchFamily="34" charset="0"/>
              <a:buChar char="•"/>
            </a:pPr>
            <a:r>
              <a:rPr lang="en-US" b="1" dirty="0">
                <a:solidFill>
                  <a:schemeClr val="accent3">
                    <a:lumMod val="75000"/>
                  </a:schemeClr>
                </a:solidFill>
              </a:rPr>
              <a:t>Retail commerce is the most important activity with construction is the second largest. This is a sign of an economy that demands infrastructure, housing and everyday service for its inhabitants</a:t>
            </a:r>
          </a:p>
          <a:p>
            <a:pPr marL="285750" indent="-285750" algn="r">
              <a:buFont typeface="Arial" panose="020B0604020202020204" pitchFamily="34" charset="0"/>
              <a:buChar char="•"/>
            </a:pPr>
            <a:endParaRPr lang="en-US" b="1" dirty="0">
              <a:solidFill>
                <a:schemeClr val="accent3">
                  <a:lumMod val="75000"/>
                </a:schemeClr>
              </a:solidFill>
            </a:endParaRPr>
          </a:p>
          <a:p>
            <a:pPr algn="r"/>
            <a:endParaRPr lang="en-US" b="1" dirty="0">
              <a:solidFill>
                <a:schemeClr val="accent3">
                  <a:lumMod val="75000"/>
                </a:schemeClr>
              </a:solidFill>
            </a:endParaRPr>
          </a:p>
          <a:p>
            <a:pPr marL="285750" indent="-285750" algn="r">
              <a:buFont typeface="Arial" panose="020B0604020202020204" pitchFamily="34" charset="0"/>
              <a:buChar char="•"/>
            </a:pPr>
            <a:r>
              <a:rPr lang="en-US" b="1" dirty="0">
                <a:solidFill>
                  <a:schemeClr val="accent3">
                    <a:lumMod val="75000"/>
                  </a:schemeClr>
                </a:solidFill>
              </a:rPr>
              <a:t>Administrative and consultant services are the next most important sectors. With a country capital focused on bureaucratic labor, this is to be expected.</a:t>
            </a:r>
          </a:p>
          <a:p>
            <a:pPr marL="285750" indent="-285750" algn="r">
              <a:buFont typeface="Arial" panose="020B0604020202020204" pitchFamily="34" charset="0"/>
              <a:buChar char="•"/>
            </a:pPr>
            <a:endParaRPr lang="en-US" b="1" dirty="0">
              <a:solidFill>
                <a:schemeClr val="accent3">
                  <a:lumMod val="75000"/>
                </a:schemeClr>
              </a:solidFill>
            </a:endParaRPr>
          </a:p>
        </p:txBody>
      </p:sp>
    </p:spTree>
    <p:extLst>
      <p:ext uri="{BB962C8B-B14F-4D97-AF65-F5344CB8AC3E}">
        <p14:creationId xmlns:p14="http://schemas.microsoft.com/office/powerpoint/2010/main" val="252153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3954987" y="334427"/>
            <a:ext cx="7560545" cy="610863"/>
          </a:xfrm>
        </p:spPr>
        <p:txBody>
          <a:bodyPr rtlCol="0">
            <a:normAutofit/>
          </a:bodyPr>
          <a:lstStyle/>
          <a:p>
            <a:pPr algn="r" rtl="0"/>
            <a:r>
              <a:rPr lang="en-GB" b="1" dirty="0"/>
              <a:t>Juridical Form </a:t>
            </a:r>
          </a:p>
        </p:txBody>
      </p:sp>
      <p:pic>
        <p:nvPicPr>
          <p:cNvPr id="17" name="Picture 16" descr="A graph with different colored bars&#10;&#10;AI-generated content may be incorrect.">
            <a:extLst>
              <a:ext uri="{FF2B5EF4-FFF2-40B4-BE49-F238E27FC236}">
                <a16:creationId xmlns:a16="http://schemas.microsoft.com/office/drawing/2014/main" id="{6E6F66E2-69B0-17B0-7970-304E074E2149}"/>
              </a:ext>
            </a:extLst>
          </p:cNvPr>
          <p:cNvPicPr>
            <a:picLocks noChangeAspect="1"/>
          </p:cNvPicPr>
          <p:nvPr/>
        </p:nvPicPr>
        <p:blipFill>
          <a:blip r:embed="rId3">
            <a:extLst>
              <a:ext uri="{28A0092B-C50C-407E-A947-70E740481C1C}">
                <a14:useLocalDpi xmlns:a14="http://schemas.microsoft.com/office/drawing/2010/main" val="0"/>
              </a:ext>
            </a:extLst>
          </a:blip>
          <a:srcRect l="1654"/>
          <a:stretch>
            <a:fillRect/>
          </a:stretch>
        </p:blipFill>
        <p:spPr>
          <a:xfrm>
            <a:off x="263271" y="945290"/>
            <a:ext cx="10395204" cy="5373434"/>
          </a:xfrm>
          <a:prstGeom prst="rect">
            <a:avLst/>
          </a:prstGeom>
        </p:spPr>
      </p:pic>
      <p:sp>
        <p:nvSpPr>
          <p:cNvPr id="13" name="Text Placeholder 3">
            <a:extLst>
              <a:ext uri="{FF2B5EF4-FFF2-40B4-BE49-F238E27FC236}">
                <a16:creationId xmlns:a16="http://schemas.microsoft.com/office/drawing/2014/main" id="{380AC3AC-BE25-B660-9275-FF1D51B5FC5D}"/>
              </a:ext>
            </a:extLst>
          </p:cNvPr>
          <p:cNvSpPr txBox="1">
            <a:spLocks/>
          </p:cNvSpPr>
          <p:nvPr/>
        </p:nvSpPr>
        <p:spPr>
          <a:xfrm>
            <a:off x="8464677" y="2978993"/>
            <a:ext cx="3291840" cy="3037759"/>
          </a:xfrm>
          <a:prstGeom prst="rect">
            <a:avLst/>
          </a:prstGeom>
        </p:spPr>
        <p:txBody>
          <a:bodyPr vert="horz" lIns="0" tIns="0" rIns="0" bIns="0" rtlCol="0" anchor="t" anchorCtr="0"/>
          <a:lstStyle>
            <a:defPPr rtl="0">
              <a:defRPr lang="en-gb"/>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400" b="1" dirty="0">
                <a:solidFill>
                  <a:schemeClr val="accent3">
                    <a:lumMod val="75000"/>
                  </a:schemeClr>
                </a:solidFill>
              </a:rPr>
              <a:t>There is no information about the legal composition for most companies in the top 10 sector. This might be due to the mismatch between IDs (Enterprise vs Establishment) or some enterprises, for example small businesses, do not need to register this aspect</a:t>
            </a:r>
          </a:p>
          <a:p>
            <a:pPr algn="ctr"/>
            <a:endParaRPr lang="en-US" sz="1400" b="1" dirty="0">
              <a:solidFill>
                <a:schemeClr val="accent3">
                  <a:lumMod val="75000"/>
                </a:schemeClr>
              </a:solidFill>
            </a:endParaRPr>
          </a:p>
          <a:p>
            <a:pPr marL="171450" indent="-171450" algn="ctr">
              <a:buFont typeface="Arial" panose="020B0604020202020204" pitchFamily="34" charset="0"/>
              <a:buChar char="•"/>
            </a:pPr>
            <a:r>
              <a:rPr lang="en-US" sz="1400" b="1" dirty="0">
                <a:solidFill>
                  <a:schemeClr val="accent3">
                    <a:lumMod val="75000"/>
                  </a:schemeClr>
                </a:solidFill>
              </a:rPr>
              <a:t>It is probably needed for a consultant company to be registered as a limited liability company. This is the only sector whose most common juridical form is not unknown</a:t>
            </a:r>
          </a:p>
          <a:p>
            <a:pPr marL="171450" indent="-171450" algn="ctr">
              <a:buFont typeface="Arial" panose="020B0604020202020204" pitchFamily="34" charset="0"/>
              <a:buChar char="•"/>
            </a:pPr>
            <a:endParaRPr lang="en-US" sz="1400" b="1" dirty="0">
              <a:solidFill>
                <a:schemeClr val="accent3">
                  <a:lumMod val="75000"/>
                </a:schemeClr>
              </a:solidFill>
            </a:endParaRPr>
          </a:p>
          <a:p>
            <a:pPr marL="171450" indent="-171450" algn="ctr">
              <a:buFont typeface="Arial" panose="020B0604020202020204" pitchFamily="34" charset="0"/>
              <a:buChar char="•"/>
            </a:pPr>
            <a:endParaRPr lang="en-US" sz="1400" b="1" dirty="0">
              <a:solidFill>
                <a:schemeClr val="accent3">
                  <a:lumMod val="75000"/>
                </a:schemeClr>
              </a:solidFill>
            </a:endParaRPr>
          </a:p>
        </p:txBody>
      </p:sp>
    </p:spTree>
    <p:extLst>
      <p:ext uri="{BB962C8B-B14F-4D97-AF65-F5344CB8AC3E}">
        <p14:creationId xmlns:p14="http://schemas.microsoft.com/office/powerpoint/2010/main" val="1556310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F3AA0-27F7-AD12-1E46-B077930D7F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B2CDC-C1BA-30FB-E377-988A0930414A}"/>
              </a:ext>
            </a:extLst>
          </p:cNvPr>
          <p:cNvSpPr>
            <a:spLocks noGrp="1"/>
          </p:cNvSpPr>
          <p:nvPr>
            <p:ph type="title"/>
          </p:nvPr>
        </p:nvSpPr>
        <p:spPr>
          <a:xfrm>
            <a:off x="600075" y="1623520"/>
            <a:ext cx="4941477" cy="610863"/>
          </a:xfrm>
        </p:spPr>
        <p:txBody>
          <a:bodyPr rtlCol="0">
            <a:normAutofit fontScale="90000"/>
          </a:bodyPr>
          <a:lstStyle/>
          <a:p>
            <a:pPr rtl="0"/>
            <a:r>
              <a:rPr lang="en-GB" dirty="0"/>
              <a:t>Creation </a:t>
            </a:r>
            <a:br>
              <a:rPr lang="en-GB" dirty="0"/>
            </a:br>
            <a:r>
              <a:rPr lang="en-GB" dirty="0"/>
              <a:t>Period by </a:t>
            </a:r>
            <a:br>
              <a:rPr lang="en-GB" dirty="0"/>
            </a:br>
            <a:r>
              <a:rPr lang="en-GB" dirty="0"/>
              <a:t>Sector</a:t>
            </a:r>
          </a:p>
        </p:txBody>
      </p:sp>
      <p:pic>
        <p:nvPicPr>
          <p:cNvPr id="20" name="Picture 19" descr="A graph of different colored bars&#10;&#10;AI-generated content may be incorrect.">
            <a:extLst>
              <a:ext uri="{FF2B5EF4-FFF2-40B4-BE49-F238E27FC236}">
                <a16:creationId xmlns:a16="http://schemas.microsoft.com/office/drawing/2014/main" id="{923777D8-E4FC-55A7-050D-349C79505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593" y="3478877"/>
            <a:ext cx="7955257" cy="3379123"/>
          </a:xfrm>
          <a:prstGeom prst="rect">
            <a:avLst/>
          </a:prstGeom>
        </p:spPr>
      </p:pic>
      <p:pic>
        <p:nvPicPr>
          <p:cNvPr id="22" name="Picture 21" descr="A graph of different colored bars&#10;&#10;AI-generated content may be incorrect.">
            <a:extLst>
              <a:ext uri="{FF2B5EF4-FFF2-40B4-BE49-F238E27FC236}">
                <a16:creationId xmlns:a16="http://schemas.microsoft.com/office/drawing/2014/main" id="{B0AFBB99-477E-8DF8-8E2A-FEC2BAF036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7150" y="78998"/>
            <a:ext cx="7886700" cy="3350002"/>
          </a:xfrm>
          <a:prstGeom prst="rect">
            <a:avLst/>
          </a:prstGeom>
        </p:spPr>
      </p:pic>
      <p:sp>
        <p:nvSpPr>
          <p:cNvPr id="23" name="Text Placeholder 3">
            <a:extLst>
              <a:ext uri="{FF2B5EF4-FFF2-40B4-BE49-F238E27FC236}">
                <a16:creationId xmlns:a16="http://schemas.microsoft.com/office/drawing/2014/main" id="{1D8A71F3-8C37-A1AB-3388-E6745FEB5462}"/>
              </a:ext>
            </a:extLst>
          </p:cNvPr>
          <p:cNvSpPr txBox="1">
            <a:spLocks/>
          </p:cNvSpPr>
          <p:nvPr/>
        </p:nvSpPr>
        <p:spPr>
          <a:xfrm>
            <a:off x="438150" y="2677241"/>
            <a:ext cx="3291840" cy="2964607"/>
          </a:xfrm>
          <a:prstGeom prst="rect">
            <a:avLst/>
          </a:prstGeom>
        </p:spPr>
        <p:txBody>
          <a:bodyPr vert="horz" lIns="0" tIns="0" rIns="0" bIns="0" rtlCol="0" anchor="t" anchorCtr="0"/>
          <a:lstStyle>
            <a:defPPr rtl="0">
              <a:defRPr lang="en-gb"/>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lgn="ctr">
              <a:buFont typeface="Arial" panose="020B0604020202020204" pitchFamily="34" charset="0"/>
              <a:buChar char="•"/>
            </a:pPr>
            <a:r>
              <a:rPr lang="en-US" sz="1400" b="1" dirty="0">
                <a:solidFill>
                  <a:schemeClr val="accent3">
                    <a:lumMod val="75000"/>
                  </a:schemeClr>
                </a:solidFill>
              </a:rPr>
              <a:t>The plots in this slide are divided to show the extreme differences between the number of enterprises before and after 1960 </a:t>
            </a:r>
          </a:p>
          <a:p>
            <a:pPr marL="171450" indent="-171450" algn="ctr">
              <a:buFont typeface="Arial" panose="020B0604020202020204" pitchFamily="34" charset="0"/>
              <a:buChar char="•"/>
            </a:pPr>
            <a:endParaRPr lang="en-US" sz="1400" b="1" dirty="0">
              <a:solidFill>
                <a:schemeClr val="accent3">
                  <a:lumMod val="75000"/>
                </a:schemeClr>
              </a:solidFill>
            </a:endParaRPr>
          </a:p>
          <a:p>
            <a:pPr marL="171450" indent="-171450">
              <a:buFont typeface="Arial" panose="020B0604020202020204" pitchFamily="34" charset="0"/>
              <a:buChar char="•"/>
            </a:pPr>
            <a:r>
              <a:rPr lang="en-US" sz="1400" b="1" dirty="0">
                <a:solidFill>
                  <a:schemeClr val="accent3">
                    <a:lumMod val="75000"/>
                  </a:schemeClr>
                </a:solidFill>
              </a:rPr>
              <a:t>It is apparent that although Belgian companies can be quite old, is in the last three decades where the creation of companies have exploded. This could be due to economic growth, technology improvement or maybe a change in the regulations </a:t>
            </a:r>
          </a:p>
          <a:p>
            <a:pPr marL="171450" indent="-171450">
              <a:buFont typeface="Arial" panose="020B0604020202020204" pitchFamily="34" charset="0"/>
              <a:buChar char="•"/>
            </a:pPr>
            <a:endParaRPr lang="en-US" sz="1400" b="1" dirty="0">
              <a:solidFill>
                <a:schemeClr val="accent3">
                  <a:lumMod val="75000"/>
                </a:schemeClr>
              </a:solidFill>
            </a:endParaRPr>
          </a:p>
          <a:p>
            <a:pPr marL="171450" indent="-171450" algn="ctr">
              <a:buFont typeface="Arial" panose="020B0604020202020204" pitchFamily="34" charset="0"/>
              <a:buChar char="•"/>
            </a:pPr>
            <a:endParaRPr lang="en-US" sz="1400" b="1" dirty="0">
              <a:solidFill>
                <a:schemeClr val="accent3">
                  <a:lumMod val="75000"/>
                </a:schemeClr>
              </a:solidFill>
            </a:endParaRPr>
          </a:p>
          <a:p>
            <a:pPr marL="171450" indent="-171450" algn="ctr">
              <a:buFont typeface="Arial" panose="020B0604020202020204" pitchFamily="34" charset="0"/>
              <a:buChar char="•"/>
            </a:pPr>
            <a:endParaRPr lang="en-US" sz="1400" b="1" dirty="0">
              <a:solidFill>
                <a:schemeClr val="accent3">
                  <a:lumMod val="75000"/>
                </a:schemeClr>
              </a:solidFill>
            </a:endParaRPr>
          </a:p>
        </p:txBody>
      </p:sp>
    </p:spTree>
    <p:extLst>
      <p:ext uri="{BB962C8B-B14F-4D97-AF65-F5344CB8AC3E}">
        <p14:creationId xmlns:p14="http://schemas.microsoft.com/office/powerpoint/2010/main" val="585495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rtlCol="0"/>
          <a:lstStyle/>
          <a:p>
            <a:pPr rtl="0"/>
            <a:r>
              <a:rPr lang="en-GB" dirty="0"/>
              <a:t>Conclusions</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a:xfrm>
            <a:off x="952500" y="2154792"/>
            <a:ext cx="4838700" cy="315915"/>
          </a:xfrm>
        </p:spPr>
        <p:txBody>
          <a:bodyPr rtlCol="0"/>
          <a:lstStyle/>
          <a:p>
            <a:r>
              <a:rPr lang="en-GB" dirty="0"/>
              <a:t>Good and services for the European hub</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a:xfrm>
            <a:off x="964023" y="2498720"/>
            <a:ext cx="4838700" cy="890686"/>
          </a:xfrm>
        </p:spPr>
        <p:txBody>
          <a:bodyPr rtlCol="0"/>
          <a:lstStyle/>
          <a:p>
            <a:r>
              <a:rPr lang="en-US" dirty="0"/>
              <a:t>Belgian commerce is alive and well!. Most Belgians occupied themselves to attend the public and catering to their needs. This includes goods and services, essentials that sustain a country with a prominent international role, where people from different parts of the world live and work.</a:t>
            </a:r>
            <a:endParaRPr lang="en-GB" dirty="0"/>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a:xfrm>
            <a:off x="964023" y="3921053"/>
            <a:ext cx="4838700" cy="315915"/>
          </a:xfrm>
        </p:spPr>
        <p:txBody>
          <a:bodyPr rtlCol="0"/>
          <a:lstStyle/>
          <a:p>
            <a:pPr rtl="0"/>
            <a:r>
              <a:rPr lang="en-US" dirty="0"/>
              <a:t>Infrastructure</a:t>
            </a:r>
            <a:endParaRPr lang="en-GB" dirty="0"/>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a:xfrm>
            <a:off x="952500" y="4255107"/>
            <a:ext cx="4838700" cy="636754"/>
          </a:xfrm>
        </p:spPr>
        <p:txBody>
          <a:bodyPr rtlCol="0"/>
          <a:lstStyle/>
          <a:p>
            <a:pPr rtl="0"/>
            <a:r>
              <a:rPr lang="en-GB" dirty="0"/>
              <a:t>Belgium grows and the importance of its construction sector is an indication of infrastructure renewal, modernization and investment.</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a:xfrm>
            <a:off x="6675547" y="2154792"/>
            <a:ext cx="4838700" cy="315915"/>
          </a:xfrm>
        </p:spPr>
        <p:txBody>
          <a:bodyPr rtlCol="0"/>
          <a:lstStyle/>
          <a:p>
            <a:pPr algn="r" rtl="0"/>
            <a:r>
              <a:rPr lang="en-GB" dirty="0"/>
              <a:t>Business Context Limitations</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a:xfrm>
            <a:off x="6624159" y="2470707"/>
            <a:ext cx="4838700" cy="908340"/>
          </a:xfrm>
        </p:spPr>
        <p:txBody>
          <a:bodyPr rtlCol="0"/>
          <a:lstStyle/>
          <a:p>
            <a:pPr algn="r"/>
            <a:r>
              <a:rPr lang="en-GB" dirty="0"/>
              <a:t>For projects like this, it would be helpful to consult with a client who has knowledge of the business domain. </a:t>
            </a:r>
          </a:p>
        </p:txBody>
      </p:sp>
      <p:sp>
        <p:nvSpPr>
          <p:cNvPr id="7" name="Text Placeholder 6">
            <a:extLst>
              <a:ext uri="{FF2B5EF4-FFF2-40B4-BE49-F238E27FC236}">
                <a16:creationId xmlns:a16="http://schemas.microsoft.com/office/drawing/2014/main" id="{BD27310A-FD26-57F5-7721-9E7FF5B5D672}"/>
              </a:ext>
            </a:extLst>
          </p:cNvPr>
          <p:cNvSpPr>
            <a:spLocks noGrp="1"/>
          </p:cNvSpPr>
          <p:nvPr>
            <p:ph type="body" sz="quarter" idx="18"/>
          </p:nvPr>
        </p:nvSpPr>
        <p:spPr>
          <a:xfrm>
            <a:off x="6555095" y="3763095"/>
            <a:ext cx="4838700" cy="315915"/>
          </a:xfrm>
        </p:spPr>
        <p:txBody>
          <a:bodyPr/>
          <a:lstStyle/>
          <a:p>
            <a:pPr algn="r"/>
            <a:r>
              <a:rPr lang="en-US" sz="2800" dirty="0"/>
              <a:t>Where do we go next?</a:t>
            </a:r>
            <a:endParaRPr lang="en-GB" sz="2800" dirty="0"/>
          </a:p>
        </p:txBody>
      </p:sp>
      <p:sp>
        <p:nvSpPr>
          <p:cNvPr id="11" name="Text Placeholder 10">
            <a:extLst>
              <a:ext uri="{FF2B5EF4-FFF2-40B4-BE49-F238E27FC236}">
                <a16:creationId xmlns:a16="http://schemas.microsoft.com/office/drawing/2014/main" id="{373947A1-0430-330B-81B6-64439859B0E6}"/>
              </a:ext>
            </a:extLst>
          </p:cNvPr>
          <p:cNvSpPr>
            <a:spLocks noGrp="1"/>
          </p:cNvSpPr>
          <p:nvPr>
            <p:ph type="body" sz="quarter" idx="17"/>
          </p:nvPr>
        </p:nvSpPr>
        <p:spPr>
          <a:xfrm>
            <a:off x="6555095" y="4439984"/>
            <a:ext cx="4838700" cy="574318"/>
          </a:xfrm>
        </p:spPr>
        <p:txBody>
          <a:bodyPr/>
          <a:lstStyle/>
          <a:p>
            <a:pPr marL="285750" indent="-285750" algn="r">
              <a:buFont typeface="Arial" panose="020B0604020202020204" pitchFamily="34" charset="0"/>
              <a:buChar char="•"/>
            </a:pPr>
            <a:r>
              <a:rPr lang="en-US" dirty="0"/>
              <a:t>A more granular approach is necessary: for example to investigate why there is ‘unknowns’ in the juridical form it could be necessary to study the data</a:t>
            </a:r>
          </a:p>
          <a:p>
            <a:pPr marL="285750" indent="-285750" algn="r">
              <a:buFont typeface="Arial" panose="020B0604020202020204" pitchFamily="34" charset="0"/>
              <a:buChar char="•"/>
            </a:pPr>
            <a:r>
              <a:rPr lang="en-US" dirty="0"/>
              <a:t>The insights in this analysis must be discussed with a business specialist with knowledge in the matter </a:t>
            </a:r>
          </a:p>
          <a:p>
            <a:pPr marL="285750" indent="-285750" algn="r">
              <a:buFont typeface="Arial" panose="020B0604020202020204" pitchFamily="34" charset="0"/>
              <a:buChar char="•"/>
            </a:pPr>
            <a:endParaRPr lang="en-GB" dirty="0"/>
          </a:p>
        </p:txBody>
      </p:sp>
      <p:sp>
        <p:nvSpPr>
          <p:cNvPr id="14" name="Text Placeholder 46">
            <a:extLst>
              <a:ext uri="{FF2B5EF4-FFF2-40B4-BE49-F238E27FC236}">
                <a16:creationId xmlns:a16="http://schemas.microsoft.com/office/drawing/2014/main" id="{77012CC7-C6E7-11FD-74BF-7F2CDA784953}"/>
              </a:ext>
            </a:extLst>
          </p:cNvPr>
          <p:cNvSpPr txBox="1">
            <a:spLocks/>
          </p:cNvSpPr>
          <p:nvPr/>
        </p:nvSpPr>
        <p:spPr>
          <a:xfrm>
            <a:off x="975546" y="5173806"/>
            <a:ext cx="4838700" cy="315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None/>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None/>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Growth</a:t>
            </a:r>
            <a:endParaRPr lang="en-GB" dirty="0"/>
          </a:p>
        </p:txBody>
      </p:sp>
      <p:sp>
        <p:nvSpPr>
          <p:cNvPr id="15" name="Text Placeholder 45">
            <a:extLst>
              <a:ext uri="{FF2B5EF4-FFF2-40B4-BE49-F238E27FC236}">
                <a16:creationId xmlns:a16="http://schemas.microsoft.com/office/drawing/2014/main" id="{D5FFA9AC-9967-0D70-BA47-23A0C13704D3}"/>
              </a:ext>
            </a:extLst>
          </p:cNvPr>
          <p:cNvSpPr txBox="1">
            <a:spLocks/>
          </p:cNvSpPr>
          <p:nvPr/>
        </p:nvSpPr>
        <p:spPr>
          <a:xfrm>
            <a:off x="964023" y="5507860"/>
            <a:ext cx="4838700" cy="63675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last two decades have been a period of growth for Belgium and its economic development.</a:t>
            </a:r>
          </a:p>
        </p:txBody>
      </p:sp>
    </p:spTree>
    <p:extLst>
      <p:ext uri="{BB962C8B-B14F-4D97-AF65-F5344CB8AC3E}">
        <p14:creationId xmlns:p14="http://schemas.microsoft.com/office/powerpoint/2010/main" val="64384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rtlCol="0"/>
          <a:lstStyle/>
          <a:p>
            <a:pPr rtl="0"/>
            <a:r>
              <a:rPr lang="en-GB"/>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TextBox 6">
            <a:extLst>
              <a:ext uri="{FF2B5EF4-FFF2-40B4-BE49-F238E27FC236}">
                <a16:creationId xmlns:a16="http://schemas.microsoft.com/office/drawing/2014/main" id="{1610F511-0B4B-40CD-6FDE-B5258158958E}"/>
              </a:ext>
            </a:extLst>
          </p:cNvPr>
          <p:cNvSpPr txBox="1"/>
          <p:nvPr/>
        </p:nvSpPr>
        <p:spPr>
          <a:xfrm>
            <a:off x="6907623" y="3623376"/>
            <a:ext cx="3343275" cy="2308324"/>
          </a:xfrm>
          <a:prstGeom prst="rect">
            <a:avLst/>
          </a:prstGeom>
          <a:noFill/>
        </p:spPr>
        <p:txBody>
          <a:bodyPr wrap="square" rtlCol="0">
            <a:spAutoFit/>
          </a:bodyPr>
          <a:lstStyle/>
          <a:p>
            <a:r>
              <a:rPr lang="en-US" dirty="0">
                <a:solidFill>
                  <a:schemeClr val="bg1"/>
                </a:solidFill>
                <a:hlinkClick r:id="rId4"/>
              </a:rPr>
              <a:t>Link to the </a:t>
            </a:r>
            <a:r>
              <a:rPr lang="en-US" dirty="0" err="1">
                <a:solidFill>
                  <a:schemeClr val="bg1"/>
                </a:solidFill>
                <a:hlinkClick r:id="rId4"/>
              </a:rPr>
              <a:t>Github</a:t>
            </a:r>
            <a:r>
              <a:rPr lang="en-US" dirty="0">
                <a:solidFill>
                  <a:schemeClr val="bg1"/>
                </a:solidFill>
                <a:hlinkClick r:id="rId4"/>
              </a:rPr>
              <a:t> repository</a:t>
            </a:r>
            <a:r>
              <a:rPr lang="en-US" dirty="0">
                <a:solidFill>
                  <a:schemeClr val="bg1"/>
                </a:solidFill>
              </a:rPr>
              <a:t>:</a:t>
            </a:r>
          </a:p>
          <a:p>
            <a:r>
              <a:rPr lang="en-US" dirty="0">
                <a:solidFill>
                  <a:schemeClr val="bg1"/>
                </a:solidFill>
              </a:rPr>
              <a:t>Includes :</a:t>
            </a:r>
          </a:p>
          <a:p>
            <a:pPr marL="285750" indent="-285750">
              <a:buFont typeface="Arial" panose="020B0604020202020204" pitchFamily="34" charset="0"/>
              <a:buChar char="•"/>
            </a:pPr>
            <a:r>
              <a:rPr lang="en-US" dirty="0">
                <a:solidFill>
                  <a:schemeClr val="bg1"/>
                </a:solidFill>
              </a:rPr>
              <a:t>SQL queries used to extract the data presented </a:t>
            </a:r>
          </a:p>
          <a:p>
            <a:pPr marL="285750" indent="-285750">
              <a:buFont typeface="Arial" panose="020B0604020202020204" pitchFamily="34" charset="0"/>
              <a:buChar char="•"/>
            </a:pPr>
            <a:r>
              <a:rPr lang="en-US" dirty="0">
                <a:solidFill>
                  <a:schemeClr val="bg1"/>
                </a:solidFill>
              </a:rPr>
              <a:t>Jupyter notebook for data analysis</a:t>
            </a:r>
          </a:p>
          <a:p>
            <a:pPr marL="285750" indent="-285750">
              <a:buFont typeface="Arial" panose="020B0604020202020204" pitchFamily="34" charset="0"/>
              <a:buChar char="•"/>
            </a:pPr>
            <a:r>
              <a:rPr lang="en-US" dirty="0">
                <a:solidFill>
                  <a:schemeClr val="bg1"/>
                </a:solidFill>
              </a:rPr>
              <a:t>Data used in the investigation in csv format</a:t>
            </a:r>
            <a:endParaRPr lang="en-GB" dirty="0">
              <a:solidFill>
                <a:schemeClr val="bg1"/>
              </a:solidFill>
            </a:endParaRPr>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{265283C0-A407-4F8C-BDEF-827694FF14AC}tf78853419_win32</Template>
  <TotalTime>0</TotalTime>
  <Words>612</Words>
  <Application>Microsoft Office PowerPoint</Application>
  <PresentationFormat>Widescreen</PresentationFormat>
  <Paragraphs>60</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Franklin Gothic Demi</vt:lpstr>
      <vt:lpstr>Wingdings</vt:lpstr>
      <vt:lpstr>Theme1</vt:lpstr>
      <vt:lpstr>General Overview of Belgian Companies by Sector</vt:lpstr>
      <vt:lpstr>What it is in this report</vt:lpstr>
      <vt:lpstr>Introduction</vt:lpstr>
      <vt:lpstr>The most important Belgian Economic Sectors</vt:lpstr>
      <vt:lpstr>Juridical Form </vt:lpstr>
      <vt:lpstr>Creation  Period by  Sector</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Estefanía Sosa Silva</dc:creator>
  <cp:lastModifiedBy>Estefanía Sosa Silva</cp:lastModifiedBy>
  <cp:revision>14</cp:revision>
  <dcterms:created xsi:type="dcterms:W3CDTF">2025-07-25T12:22:00Z</dcterms:created>
  <dcterms:modified xsi:type="dcterms:W3CDTF">2025-07-25T14:27:52Z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