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80" d="100"/>
          <a:sy n="80" d="100"/>
        </p:scale>
        <p:origin x="-3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2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0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4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8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6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3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8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2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3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8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4ADC-DB80-4350-B210-9C6510F11085}" type="datetimeFigureOut">
              <a:rPr lang="en-IN" smtClean="0"/>
              <a:t>30/11/2023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9482-FC02-43F6-9878-935288C99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56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86743" y="2140463"/>
            <a:ext cx="33949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ews706 BT" panose="02040804060705020204" pitchFamily="18" charset="0"/>
              </a:rPr>
              <a:t>Morse Code: The Language of Dots and Dashes</a:t>
            </a:r>
            <a:r>
              <a:rPr lang="en-IN" sz="4000" dirty="0" smtClean="0">
                <a:latin typeface="News706 BT" panose="02040804060705020204" pitchFamily="18" charset="0"/>
              </a:rPr>
              <a:t> </a:t>
            </a:r>
            <a:endParaRPr lang="en-IN" sz="4000" dirty="0">
              <a:latin typeface="News706 BT" panose="02040804060705020204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 rot="19833274">
            <a:off x="5401323" y="-1869598"/>
            <a:ext cx="8515993" cy="8020123"/>
          </a:xfrm>
          <a:custGeom>
            <a:avLst/>
            <a:gdLst>
              <a:gd name="connsiteX0" fmla="*/ 8515993 w 8515993"/>
              <a:gd name="connsiteY0" fmla="*/ 5486473 h 8020123"/>
              <a:gd name="connsiteX1" fmla="*/ 8515993 w 8515993"/>
              <a:gd name="connsiteY1" fmla="*/ 8020123 h 8020123"/>
              <a:gd name="connsiteX2" fmla="*/ 1448443 w 8515993"/>
              <a:gd name="connsiteY2" fmla="*/ 8020123 h 8020123"/>
              <a:gd name="connsiteX3" fmla="*/ 1448443 w 8515993"/>
              <a:gd name="connsiteY3" fmla="*/ 5486473 h 8020123"/>
              <a:gd name="connsiteX4" fmla="*/ 7912093 w 8515993"/>
              <a:gd name="connsiteY4" fmla="*/ 2739220 h 8020123"/>
              <a:gd name="connsiteX5" fmla="*/ 7912093 w 8515993"/>
              <a:gd name="connsiteY5" fmla="*/ 5272870 h 8020123"/>
              <a:gd name="connsiteX6" fmla="*/ 7912091 w 8515993"/>
              <a:gd name="connsiteY6" fmla="*/ 5272870 h 8020123"/>
              <a:gd name="connsiteX7" fmla="*/ 844542 w 8515993"/>
              <a:gd name="connsiteY7" fmla="*/ 5272871 h 8020123"/>
              <a:gd name="connsiteX8" fmla="*/ 844543 w 8515993"/>
              <a:gd name="connsiteY8" fmla="*/ 2739220 h 8020123"/>
              <a:gd name="connsiteX9" fmla="*/ 844543 w 8515993"/>
              <a:gd name="connsiteY9" fmla="*/ 2739219 h 8020123"/>
              <a:gd name="connsiteX10" fmla="*/ 7089908 w 8515993"/>
              <a:gd name="connsiteY10" fmla="*/ 0 h 8020123"/>
              <a:gd name="connsiteX11" fmla="*/ 7089908 w 8515993"/>
              <a:gd name="connsiteY11" fmla="*/ 2533650 h 8020123"/>
              <a:gd name="connsiteX12" fmla="*/ 7067550 w 8515993"/>
              <a:gd name="connsiteY12" fmla="*/ 2533650 h 8020123"/>
              <a:gd name="connsiteX13" fmla="*/ 7067550 w 8515993"/>
              <a:gd name="connsiteY13" fmla="*/ 2573254 h 8020123"/>
              <a:gd name="connsiteX14" fmla="*/ 0 w 8515993"/>
              <a:gd name="connsiteY14" fmla="*/ 2573254 h 8020123"/>
              <a:gd name="connsiteX15" fmla="*/ 0 w 8515993"/>
              <a:gd name="connsiteY15" fmla="*/ 39604 h 8020123"/>
              <a:gd name="connsiteX16" fmla="*/ 22358 w 8515993"/>
              <a:gd name="connsiteY16" fmla="*/ 39604 h 8020123"/>
              <a:gd name="connsiteX17" fmla="*/ 22358 w 8515993"/>
              <a:gd name="connsiteY17" fmla="*/ 0 h 802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15993" h="8020123">
                <a:moveTo>
                  <a:pt x="8515993" y="5486473"/>
                </a:moveTo>
                <a:lnTo>
                  <a:pt x="8515993" y="8020123"/>
                </a:lnTo>
                <a:lnTo>
                  <a:pt x="1448443" y="8020123"/>
                </a:lnTo>
                <a:lnTo>
                  <a:pt x="1448443" y="5486473"/>
                </a:lnTo>
                <a:close/>
                <a:moveTo>
                  <a:pt x="7912093" y="2739220"/>
                </a:moveTo>
                <a:lnTo>
                  <a:pt x="7912093" y="5272870"/>
                </a:lnTo>
                <a:lnTo>
                  <a:pt x="7912091" y="5272870"/>
                </a:lnTo>
                <a:lnTo>
                  <a:pt x="844542" y="5272871"/>
                </a:lnTo>
                <a:lnTo>
                  <a:pt x="844543" y="2739220"/>
                </a:lnTo>
                <a:lnTo>
                  <a:pt x="844543" y="2739219"/>
                </a:lnTo>
                <a:close/>
                <a:moveTo>
                  <a:pt x="7089908" y="0"/>
                </a:moveTo>
                <a:lnTo>
                  <a:pt x="7089908" y="2533650"/>
                </a:lnTo>
                <a:lnTo>
                  <a:pt x="7067550" y="2533650"/>
                </a:lnTo>
                <a:lnTo>
                  <a:pt x="7067550" y="2573254"/>
                </a:lnTo>
                <a:lnTo>
                  <a:pt x="0" y="2573254"/>
                </a:lnTo>
                <a:lnTo>
                  <a:pt x="0" y="39604"/>
                </a:lnTo>
                <a:lnTo>
                  <a:pt x="22358" y="39604"/>
                </a:lnTo>
                <a:lnTo>
                  <a:pt x="2235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574">
              <a:srgbClr val="F0F6E3"/>
            </a:gs>
            <a:gs pos="0">
              <a:schemeClr val="accent1">
                <a:alpha val="0"/>
                <a:lumMod val="8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12" y="1586479"/>
            <a:ext cx="6790255" cy="38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77" y="1047572"/>
            <a:ext cx="6829497" cy="4286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" y="704850"/>
            <a:ext cx="3943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Members </a:t>
            </a:r>
          </a:p>
          <a:p>
            <a:endParaRPr lang="en-IN" sz="2800" dirty="0"/>
          </a:p>
          <a:p>
            <a:r>
              <a:rPr lang="en-IN" sz="2800" dirty="0" smtClean="0"/>
              <a:t>-Tejas araganji </a:t>
            </a:r>
          </a:p>
          <a:p>
            <a:r>
              <a:rPr lang="en-IN" sz="2800" dirty="0" smtClean="0"/>
              <a:t>-Krishiv kamat </a:t>
            </a:r>
          </a:p>
          <a:p>
            <a:r>
              <a:rPr lang="en-IN" sz="2800" dirty="0" smtClean="0"/>
              <a:t>-</a:t>
            </a:r>
            <a:r>
              <a:rPr lang="en-IN" sz="2800" dirty="0"/>
              <a:t>L</a:t>
            </a:r>
            <a:r>
              <a:rPr lang="en-IN" sz="2800" dirty="0" smtClean="0"/>
              <a:t>ikhitha satenahalli</a:t>
            </a:r>
          </a:p>
          <a:p>
            <a:r>
              <a:rPr lang="en-IN" sz="2800" dirty="0" smtClean="0"/>
              <a:t>-</a:t>
            </a:r>
            <a:r>
              <a:rPr lang="en-IN" sz="2800" dirty="0"/>
              <a:t>N</a:t>
            </a:r>
            <a:r>
              <a:rPr lang="en-IN" sz="2800" dirty="0" smtClean="0"/>
              <a:t>iharika patil</a:t>
            </a:r>
          </a:p>
          <a:p>
            <a:r>
              <a:rPr lang="en-IN" sz="2800" dirty="0" smtClean="0"/>
              <a:t>-</a:t>
            </a:r>
            <a:r>
              <a:rPr lang="en-IN" sz="2800" dirty="0"/>
              <a:t>T</a:t>
            </a:r>
            <a:r>
              <a:rPr lang="en-IN" sz="2800" dirty="0" smtClean="0"/>
              <a:t>apasya pujar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34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963" y="636671"/>
            <a:ext cx="4331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History of Morse </a:t>
            </a:r>
            <a:r>
              <a:rPr lang="en-IN" b="1" dirty="0" smtClean="0"/>
              <a:t>Code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US" dirty="0"/>
              <a:t>Morse Code is a system of communication that uses dots </a:t>
            </a:r>
            <a:r>
              <a:rPr lang="en-US" dirty="0" smtClean="0"/>
              <a:t>an History </a:t>
            </a:r>
            <a:r>
              <a:rPr lang="en-US" dirty="0"/>
              <a:t>of Morse Coded dashes to represent letters and numbers. It was developed in the early 1830s by Samuel Morse and Alfred Vail as a way to transmit messages over long distances using electrical telegraph lines. </a:t>
            </a:r>
            <a:endParaRPr lang="en-IN" b="1" dirty="0"/>
          </a:p>
          <a:p>
            <a:endParaRPr lang="en-IN" dirty="0" smtClean="0"/>
          </a:p>
          <a:p>
            <a:r>
              <a:rPr lang="en-US" dirty="0"/>
              <a:t>.The first Morse Code transmission was sent in 1844, and the system quickly became popular for long-distance communication. It was used extensively during the Civil War, and continued to be used throughout the 19th and early 20th centuries. 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2" y="636671"/>
            <a:ext cx="4381628" cy="59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8" y="528274"/>
            <a:ext cx="5842589" cy="5834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750" y="813997"/>
            <a:ext cx="3867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International Morse Code </a:t>
            </a:r>
            <a:r>
              <a:rPr lang="en-US" sz="2400" dirty="0"/>
              <a:t>is a standardized system of communication using short and long signals, known as dots and dashes, to represent letters, numbers, and </a:t>
            </a:r>
            <a:r>
              <a:rPr lang="en-US" sz="2400" dirty="0" smtClean="0"/>
              <a:t>symbols. It </a:t>
            </a:r>
            <a:r>
              <a:rPr lang="en-US" sz="2400" dirty="0"/>
              <a:t>was developed in the mid-19th century and is still used today in various forms for emergency communication, aviation, and amateur radio.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27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82" y="476162"/>
            <a:ext cx="8491668" cy="5748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017" y="2519267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>
                <a:latin typeface="Bodoni MT Black" panose="02070A03080606020203" pitchFamily="18" charset="0"/>
              </a:rPr>
              <a:t>Morse code transmitter</a:t>
            </a:r>
            <a:endParaRPr lang="en-IN" sz="2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46" y="389731"/>
            <a:ext cx="10353762" cy="1325563"/>
          </a:xfrm>
        </p:spPr>
        <p:txBody>
          <a:bodyPr/>
          <a:lstStyle/>
          <a:p>
            <a:r>
              <a:rPr lang="en-IN" dirty="0" smtClean="0"/>
              <a:t>Types of morse code transmitters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935163"/>
            <a:ext cx="3298955" cy="576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Telegraph Transmission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913795" y="2821782"/>
            <a:ext cx="3298955" cy="38838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/>
              <a:t>In telegraph transmission, an operator sends Morse Code by tapping a key, which opens and closes an electrical circuit. The resulting current is transmitted along a wire to the receiving station, where it is interpreted by another operator.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60687" y="2533651"/>
            <a:ext cx="3298983" cy="576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Radio Transmission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4559334" y="3307556"/>
            <a:ext cx="3300336" cy="33980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/>
              <a:t>In radio transmission, Morse Code is sent as a series of short and long radio </a:t>
            </a:r>
            <a:r>
              <a:rPr lang="en-US" sz="2000" dirty="0">
                <a:effectLst/>
              </a:rPr>
              <a:t>waves</a:t>
            </a:r>
            <a:r>
              <a:rPr lang="en-US" sz="2000" dirty="0"/>
              <a:t>. </a:t>
            </a:r>
            <a:r>
              <a:rPr lang="en-US" sz="2000" dirty="0" smtClean="0"/>
              <a:t>These </a:t>
            </a:r>
            <a:r>
              <a:rPr lang="en-US" sz="2000" dirty="0"/>
              <a:t>waves are transmitted </a:t>
            </a:r>
            <a:r>
              <a:rPr lang="en-US" sz="2000" dirty="0" smtClean="0"/>
              <a:t>through the </a:t>
            </a:r>
            <a:r>
              <a:rPr lang="en-US" sz="2000" dirty="0"/>
              <a:t>air and can be received by a radio receiver, which interprets the code.</a:t>
            </a:r>
            <a:endParaRPr lang="en-IN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207608" y="1935163"/>
            <a:ext cx="3289900" cy="576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Light Signal Transmission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8207608" y="2821782"/>
            <a:ext cx="3294258" cy="38838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/>
              <a:t>In light signal transmission, Morse Code is sent using a series of flashes of light. This can be done using a flashlight, signal lamp, or other light source. The code is received by someone who can see the flashes and interpret the code.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30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9550"/>
            <a:ext cx="10353761" cy="1326321"/>
          </a:xfrm>
        </p:spPr>
        <p:txBody>
          <a:bodyPr/>
          <a:lstStyle/>
          <a:p>
            <a:r>
              <a:rPr lang="en-IN" dirty="0"/>
              <a:t>Morse Code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35871"/>
            <a:ext cx="10353762" cy="4826829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>
                <a:effectLst/>
                <a:latin typeface="Algerian" panose="04020705040A02060702" pitchFamily="82" charset="0"/>
              </a:rPr>
              <a:t>Military</a:t>
            </a:r>
            <a:endParaRPr lang="en-US" sz="2600" b="1" dirty="0">
              <a:latin typeface="Algerian" panose="04020705040A02060702" pitchFamily="82" charset="0"/>
            </a:endParaRPr>
          </a:p>
          <a:p>
            <a:r>
              <a:rPr lang="en-US" sz="2600" dirty="0">
                <a:effectLst/>
              </a:rPr>
              <a:t>Morse code has been used extensively by the military for communication during times of conflict. It is still used today by some branches of the military as a backup communication method in case other systems fail.</a:t>
            </a:r>
            <a:endParaRPr lang="en-US" sz="2600" dirty="0"/>
          </a:p>
          <a:p>
            <a:r>
              <a:rPr lang="en-US" sz="2600" b="1" dirty="0">
                <a:effectLst/>
                <a:latin typeface="Algerian" panose="04020705040A02060702" pitchFamily="82" charset="0"/>
              </a:rPr>
              <a:t>Amateur Radio</a:t>
            </a:r>
          </a:p>
          <a:p>
            <a:r>
              <a:rPr lang="en-US" sz="2600" dirty="0">
                <a:effectLst/>
              </a:rPr>
              <a:t>Amateur radio operators use Morse code as a means of communication. It is often used in emergency situations when other forms of communication are not available or reliable.</a:t>
            </a:r>
            <a:endParaRPr lang="en-US" sz="2600" dirty="0"/>
          </a:p>
          <a:p>
            <a:r>
              <a:rPr lang="en-US" sz="2600" b="1" dirty="0">
                <a:effectLst/>
                <a:latin typeface="Algerian" panose="04020705040A02060702" pitchFamily="82" charset="0"/>
              </a:rPr>
              <a:t>Aviation</a:t>
            </a:r>
          </a:p>
          <a:p>
            <a:r>
              <a:rPr lang="en-US" sz="2600" dirty="0">
                <a:effectLst/>
              </a:rPr>
              <a:t>Morse code was used in aviation as a means of communication before the development of radio communication. Pilots would use a signal lamp to communicate with the ground using Morse code.</a:t>
            </a:r>
            <a:endParaRPr lang="en-US" sz="2600" dirty="0"/>
          </a:p>
          <a:p>
            <a:r>
              <a:rPr lang="en-US" sz="2600" b="1" dirty="0">
                <a:effectLst/>
                <a:latin typeface="Algerian" panose="04020705040A02060702" pitchFamily="82" charset="0"/>
              </a:rPr>
              <a:t>Navigation</a:t>
            </a:r>
          </a:p>
          <a:p>
            <a:r>
              <a:rPr lang="en-US" sz="2600" dirty="0">
                <a:effectLst/>
              </a:rPr>
              <a:t>Morse code is still used in navigation today. It is used to identify radio beacons and to transmit navigational information to ships and aircraft.</a:t>
            </a:r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975" y="-285008"/>
            <a:ext cx="4676051" cy="1249878"/>
          </a:xfrm>
        </p:spPr>
        <p:txBody>
          <a:bodyPr/>
          <a:lstStyle/>
          <a:p>
            <a:r>
              <a:rPr lang="en-US" dirty="0" smtClean="0"/>
              <a:t>QUICK EXERCISE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3" b="12713"/>
          <a:stretch>
            <a:fillRect/>
          </a:stretch>
        </p:blipFill>
        <p:spPr>
          <a:xfrm>
            <a:off x="7401053" y="735131"/>
            <a:ext cx="3255356" cy="4883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583" y="5786252"/>
            <a:ext cx="4501354" cy="757052"/>
          </a:xfrm>
        </p:spPr>
        <p:txBody>
          <a:bodyPr/>
          <a:lstStyle/>
          <a:p>
            <a:r>
              <a:rPr lang="en-US" dirty="0" err="1" smtClean="0"/>
              <a:t>Shourysen</a:t>
            </a:r>
            <a:r>
              <a:rPr lang="en-US" dirty="0" smtClean="0"/>
              <a:t> </a:t>
            </a:r>
            <a:r>
              <a:rPr lang="en-US" dirty="0" err="1" smtClean="0"/>
              <a:t>a.k.a</a:t>
            </a:r>
            <a:r>
              <a:rPr lang="en-US" dirty="0" smtClean="0"/>
              <a:t> clown of the class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92" y="1144256"/>
            <a:ext cx="3837337" cy="479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5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HIM WRITE THIS IN MORSE CODE!!!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Mistral" pitchFamily="66" charset="0"/>
              </a:rPr>
              <a:t>U are pretty</a:t>
            </a:r>
          </a:p>
        </p:txBody>
      </p:sp>
      <p:pic>
        <p:nvPicPr>
          <p:cNvPr id="2050" name="Picture 2" descr="C:\Users\drhem\AppData\Local\Microsoft\Windows\INetCache\IE\G9LRTDU0\01-25-2018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1" y="1039594"/>
            <a:ext cx="6189662" cy="46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02089" y="4156363"/>
            <a:ext cx="254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.._  ._ ._. .   . _ _ .  ._.   .  _   _  _._ _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490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morse code transmitters</vt:lpstr>
      <vt:lpstr>Morse Code Usage</vt:lpstr>
      <vt:lpstr>QUICK EXERCISE</vt:lpstr>
      <vt:lpstr>HELP HIM WRITE THIS IN MORSE CODE!!!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HP</cp:lastModifiedBy>
  <cp:revision>14</cp:revision>
  <dcterms:created xsi:type="dcterms:W3CDTF">2023-11-30T06:22:06Z</dcterms:created>
  <dcterms:modified xsi:type="dcterms:W3CDTF">2023-11-30T17:51:58Z</dcterms:modified>
</cp:coreProperties>
</file>