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66"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75" d="100"/>
          <a:sy n="75" d="100"/>
        </p:scale>
        <p:origin x="90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latin typeface="Times New Roman" panose="02020603050405020304" pitchFamily="18" charset="0"/>
              <a:cs typeface="Times New Roman" panose="02020603050405020304" pitchFamily="18" charset="0"/>
            </a:rPr>
            <a:t>Study of the top-100 cities to live in the us according to livability.com</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latin typeface="Times New Roman" panose="02020603050405020304" pitchFamily="18" charset="0"/>
              <a:cs typeface="Times New Roman" panose="02020603050405020304" pitchFamily="18" charset="0"/>
            </a:rPr>
            <a:t>Extracting relevant results for Oklahoma city, </a:t>
          </a:r>
          <a:r>
            <a:rPr lang="en-US" dirty="0" err="1">
              <a:latin typeface="Times New Roman" panose="02020603050405020304" pitchFamily="18" charset="0"/>
              <a:cs typeface="Times New Roman" panose="02020603050405020304" pitchFamily="18" charset="0"/>
            </a:rPr>
            <a:t>tulsa</a:t>
          </a:r>
          <a:r>
            <a:rPr lang="en-US" dirty="0">
              <a:latin typeface="Times New Roman" panose="02020603050405020304" pitchFamily="18" charset="0"/>
              <a:cs typeface="Times New Roman" panose="02020603050405020304" pitchFamily="18" charset="0"/>
            </a:rPr>
            <a:t> and Stillwater, ok.</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latin typeface="Times New Roman" panose="02020603050405020304" pitchFamily="18" charset="0"/>
              <a:cs typeface="Times New Roman" panose="02020603050405020304" pitchFamily="18" charset="0"/>
            </a:rPr>
            <a:t>Matching our studied cities to similar top-100 cities and learn from them</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dgm:spPr>
        <a:prstGeom prst="ellipse">
          <a:avLst/>
        </a:prstGeom>
      </dgm:spPr>
    </dgm:pt>
    <dgm:pt modelId="{8FA2F131-CD01-4CBD-B7A5-1B9B5E7F0402}" type="pres">
      <dgm:prSet presAssocID="{40FC4FFE-8987-4A26-B7F4-8A516F18ADA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ie chart"/>
        </a:ext>
      </dgm:extLst>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dgm:spPr>
        <a:prstGeom prst="ellipse">
          <a:avLst/>
        </a:prstGeom>
      </dgm:spPr>
    </dgm:pt>
    <dgm:pt modelId="{E94F35BC-9C76-400A-BBCA-0032259E2E5A}"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ullseye"/>
        </a:ext>
      </dgm:extLst>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dgm:presLayoutVars>
          <dgm:chMax val="1"/>
          <dgm:chPref val="1"/>
        </dgm:presLayoutVars>
      </dgm:prSet>
      <dgm:spPr/>
    </dgm:pt>
    <dgm:pt modelId="{A47947BB-708D-4F7E-B072-3C2E42B34B24}" type="pres">
      <dgm:prSet presAssocID="{9646853A-8964-4519-A5B1-0B7D18B2983D}" presName="sibTrans" presStyleCnt="0"/>
      <dgm:spPr/>
    </dgm:pt>
    <dgm:pt modelId="{BDCD0AC9-D564-4025-AD8A-36664A6CBE31}" type="pres">
      <dgm:prSet presAssocID="{1C383F32-22E8-4F62-A3E0-BDC3D5F48992}" presName="compNode" presStyleCnt="0"/>
      <dgm:spPr/>
    </dgm:pt>
    <dgm:pt modelId="{5BDDFF18-9AEC-4E5E-B9AA-33D86F01A63E}" type="pres">
      <dgm:prSet presAssocID="{1C383F32-22E8-4F62-A3E0-BDC3D5F48992}" presName="iconBgRect" presStyleLbl="bgShp" presStyleIdx="2" presStyleCnt="3"/>
      <dgm:spPr>
        <a:prstGeom prst="ellipse">
          <a:avLst/>
        </a:prstGeom>
      </dgm:spPr>
    </dgm:pt>
    <dgm:pt modelId="{F09AEBFF-D2D3-4FFF-AD65-C3CEAEEB10F2}"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F2EBFBCF-0520-415A-A886-3C4F90D208EF}" type="pres">
      <dgm:prSet presAssocID="{1C383F32-22E8-4F62-A3E0-BDC3D5F48992}" presName="spaceRect" presStyleCnt="0"/>
      <dgm:spPr/>
    </dgm:pt>
    <dgm:pt modelId="{AB9CAFAA-6939-48A6-A89B-19D1A94B9EA1}"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D55FAE9C-CF3C-44F3-9D1E-DE6DF574E6D9}" type="presOf" srcId="{1C383F32-22E8-4F62-A3E0-BDC3D5F48992}" destId="{AB9CAFAA-6939-48A6-A89B-19D1A94B9EA1}" srcOrd="0" destOrd="0" presId="urn:microsoft.com/office/officeart/2018/5/layout/IconLeafLabelList"/>
    <dgm:cxn modelId="{A85983B4-FADF-419C-BC71-B5F0871C3055}" type="presOf" srcId="{40FC4FFE-8987-4A26-B7F4-8A516F18ADAE}" destId="{08F4E96D-0DB6-4476-8C51-7CC7EC2F227B}" srcOrd="0" destOrd="0" presId="urn:microsoft.com/office/officeart/2018/5/layout/IconLeafLabelList"/>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4FD22448-C17B-4C43-BAB3-A0B7AA9BCE0D}" type="presParOf" srcId="{B6056BFB-47D7-4C5F-BA11-2CB63C56A52D}" destId="{A47947BB-708D-4F7E-B072-3C2E42B34B24}" srcOrd="3" destOrd="0" presId="urn:microsoft.com/office/officeart/2018/5/layout/IconLeafLabelList"/>
    <dgm:cxn modelId="{75E30F4F-0E76-457B-9D4F-CDE27C2F7F77}" type="presParOf" srcId="{B6056BFB-47D7-4C5F-BA11-2CB63C56A52D}" destId="{BDCD0AC9-D564-4025-AD8A-36664A6CBE31}" srcOrd="4" destOrd="0" presId="urn:microsoft.com/office/officeart/2018/5/layout/IconLeafLabelList"/>
    <dgm:cxn modelId="{C6A367E7-6A7C-42CB-94E4-8EA78AEF87BF}" type="presParOf" srcId="{BDCD0AC9-D564-4025-AD8A-36664A6CBE31}" destId="{5BDDFF18-9AEC-4E5E-B9AA-33D86F01A63E}" srcOrd="0" destOrd="0" presId="urn:microsoft.com/office/officeart/2018/5/layout/IconLeafLabelList"/>
    <dgm:cxn modelId="{B180CBEB-FA9F-4E52-8CA3-A65CB80BB91B}" type="presParOf" srcId="{BDCD0AC9-D564-4025-AD8A-36664A6CBE31}" destId="{F09AEBFF-D2D3-4FFF-AD65-C3CEAEEB10F2}" srcOrd="1" destOrd="0" presId="urn:microsoft.com/office/officeart/2018/5/layout/IconLeafLabelList"/>
    <dgm:cxn modelId="{170B020E-1E19-4EB4-A72C-4FCF01A7DD7E}" type="presParOf" srcId="{BDCD0AC9-D564-4025-AD8A-36664A6CBE31}" destId="{F2EBFBCF-0520-415A-A886-3C4F90D208EF}" srcOrd="2" destOrd="0" presId="urn:microsoft.com/office/officeart/2018/5/layout/IconLeafLabelList"/>
    <dgm:cxn modelId="{CADD8F7D-722C-42A0-AF21-39A3559F8D7B}" type="presParOf" srcId="{BDCD0AC9-D564-4025-AD8A-36664A6CBE31}" destId="{AB9CAFAA-6939-48A6-A89B-19D1A94B9EA1}"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616949" y="34053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2F131-CD01-4CBD-B7A5-1B9B5E7F0402}">
      <dsp:nvSpPr>
        <dsp:cNvPr id="0" name=""/>
        <dsp:cNvSpPr/>
      </dsp:nvSpPr>
      <dsp:spPr>
        <a:xfrm>
          <a:off x="1004512" y="728102"/>
          <a:ext cx="1043437" cy="104343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F4E96D-0DB6-4476-8C51-7CC7EC2F227B}">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latin typeface="Times New Roman" panose="02020603050405020304" pitchFamily="18" charset="0"/>
              <a:cs typeface="Times New Roman" panose="02020603050405020304" pitchFamily="18" charset="0"/>
            </a:rPr>
            <a:t>Study of the top-100 cities to live in the us according to livability.com</a:t>
          </a:r>
        </a:p>
      </dsp:txBody>
      <dsp:txXfrm>
        <a:off x="35606" y="2725540"/>
        <a:ext cx="2981250" cy="720000"/>
      </dsp:txXfrm>
    </dsp:sp>
    <dsp:sp modelId="{543C18BC-1989-44B2-9862-C670C61D3452}">
      <dsp:nvSpPr>
        <dsp:cNvPr id="0" name=""/>
        <dsp:cNvSpPr/>
      </dsp:nvSpPr>
      <dsp:spPr>
        <a:xfrm>
          <a:off x="4119918" y="34053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F35BC-9C76-400A-BBCA-0032259E2E5A}">
      <dsp:nvSpPr>
        <dsp:cNvPr id="0" name=""/>
        <dsp:cNvSpPr/>
      </dsp:nvSpPr>
      <dsp:spPr>
        <a:xfrm>
          <a:off x="4507481" y="72810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363298-B2A6-463D-A7BE-F9F67404E389}">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latin typeface="Times New Roman" panose="02020603050405020304" pitchFamily="18" charset="0"/>
              <a:cs typeface="Times New Roman" panose="02020603050405020304" pitchFamily="18" charset="0"/>
            </a:rPr>
            <a:t>Extracting relevant results for Oklahoma city, </a:t>
          </a:r>
          <a:r>
            <a:rPr lang="en-US" sz="1500" kern="1200" dirty="0" err="1">
              <a:latin typeface="Times New Roman" panose="02020603050405020304" pitchFamily="18" charset="0"/>
              <a:cs typeface="Times New Roman" panose="02020603050405020304" pitchFamily="18" charset="0"/>
            </a:rPr>
            <a:t>tulsa</a:t>
          </a:r>
          <a:r>
            <a:rPr lang="en-US" sz="1500" kern="1200" dirty="0">
              <a:latin typeface="Times New Roman" panose="02020603050405020304" pitchFamily="18" charset="0"/>
              <a:cs typeface="Times New Roman" panose="02020603050405020304" pitchFamily="18" charset="0"/>
            </a:rPr>
            <a:t> and Stillwater, ok.</a:t>
          </a:r>
        </a:p>
      </dsp:txBody>
      <dsp:txXfrm>
        <a:off x="3538574" y="2725540"/>
        <a:ext cx="2981250" cy="720000"/>
      </dsp:txXfrm>
    </dsp:sp>
    <dsp:sp modelId="{5BDDFF18-9AEC-4E5E-B9AA-33D86F01A63E}">
      <dsp:nvSpPr>
        <dsp:cNvPr id="0" name=""/>
        <dsp:cNvSpPr/>
      </dsp:nvSpPr>
      <dsp:spPr>
        <a:xfrm>
          <a:off x="7622887" y="34053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9AEBFF-D2D3-4FFF-AD65-C3CEAEEB10F2}">
      <dsp:nvSpPr>
        <dsp:cNvPr id="0" name=""/>
        <dsp:cNvSpPr/>
      </dsp:nvSpPr>
      <dsp:spPr>
        <a:xfrm>
          <a:off x="8010450" y="72810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CAFAA-6939-48A6-A89B-19D1A94B9EA1}">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latin typeface="Times New Roman" panose="02020603050405020304" pitchFamily="18" charset="0"/>
              <a:cs typeface="Times New Roman" panose="02020603050405020304" pitchFamily="18" charset="0"/>
            </a:rPr>
            <a:t>Matching our studied cities to similar top-100 cities and learn from them</a:t>
          </a:r>
        </a:p>
      </dsp:txBody>
      <dsp:txXfrm>
        <a:off x="7041543" y="2725540"/>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11/15/2020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11/15/2020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11/15/2020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11/15/2020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11/15/2020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11/15/2020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11/15/2020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11/15/2020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11/15/2020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11/15/2020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5" Type="http://schemas.openxmlformats.org/officeDocument/2006/relationships/hyperlink" Target="https://developer.foursquare.com/" TargetMode="External"/><Relationship Id="rId4" Type="http://schemas.openxmlformats.org/officeDocument/2006/relationships/hyperlink" Target="https://livability.com/best-places/top-100-best-places-to-live/2020"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sz="4400" dirty="0">
                <a:latin typeface="Times New Roman" panose="02020603050405020304" pitchFamily="18" charset="0"/>
                <a:cs typeface="Times New Roman" panose="02020603050405020304" pitchFamily="18" charset="0"/>
              </a:rPr>
              <a:t>How to improve the livability of some Oklahoman cities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latin typeface="Times New Roman" panose="02020603050405020304" pitchFamily="18" charset="0"/>
                <a:cs typeface="Times New Roman" panose="02020603050405020304" pitchFamily="18" charset="0"/>
              </a:rPr>
              <a:t>Hernan Fernandez</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875999-0AD1-4317-A5B1-DE35FC6990EC}"/>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K-Nearest Neighbors used to assign Oklahoma City, Tulsa and Stillwater to a cluster. K=3</a:t>
            </a:r>
          </a:p>
          <a:p>
            <a:pPr marL="0" indent="0">
              <a:buNone/>
            </a:pPr>
            <a:r>
              <a:rPr lang="en-US" dirty="0">
                <a:solidFill>
                  <a:schemeClr val="tx1"/>
                </a:solidFill>
                <a:latin typeface="Times New Roman" panose="02020603050405020304" pitchFamily="18" charset="0"/>
                <a:cs typeface="Times New Roman" panose="02020603050405020304" pitchFamily="18" charset="0"/>
              </a:rPr>
              <a:t> </a:t>
            </a:r>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1000"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45F66BAA-6A45-4B20-A68D-1DE55B0D9C3C}"/>
              </a:ext>
            </a:extLst>
          </p:cNvPr>
          <p:cNvSpPr>
            <a:spLocks noGrp="1"/>
          </p:cNvSpPr>
          <p:nvPr>
            <p:ph type="body" sz="half" idx="2"/>
          </p:nvPr>
        </p:nvSpPr>
        <p:spPr>
          <a:xfrm>
            <a:off x="233265" y="1595536"/>
            <a:ext cx="4208106" cy="4512020"/>
          </a:xfrm>
        </p:spPr>
        <p:txBody>
          <a:bodyPr>
            <a:normAutofit/>
          </a:bodyPr>
          <a:lstStyle/>
          <a:p>
            <a:pPr marL="514350" indent="-514350">
              <a:buAutoNum type="arabicPeriod"/>
            </a:pPr>
            <a:r>
              <a:rPr lang="en-US" sz="2800" dirty="0"/>
              <a:t>Livability.com data </a:t>
            </a:r>
          </a:p>
          <a:p>
            <a:pPr marL="514350" indent="-514350">
              <a:buAutoNum type="arabicPeriod"/>
            </a:pPr>
            <a:endParaRPr lang="en-US" sz="2800" dirty="0"/>
          </a:p>
          <a:p>
            <a:pPr marL="514350" indent="-514350">
              <a:buAutoNum type="arabicPeriod"/>
            </a:pPr>
            <a:r>
              <a:rPr lang="en-US" sz="2800" dirty="0"/>
              <a:t>Venue data </a:t>
            </a:r>
          </a:p>
          <a:p>
            <a:pPr marL="514350" indent="-514350">
              <a:buAutoNum type="arabicPeriod"/>
            </a:pPr>
            <a:endParaRPr lang="en-US" sz="2800" dirty="0"/>
          </a:p>
          <a:p>
            <a:pPr marL="514350" indent="-514350">
              <a:buAutoNum type="arabicPeriod"/>
            </a:pPr>
            <a:r>
              <a:rPr lang="en-US" sz="2800" dirty="0"/>
              <a:t>City clustering</a:t>
            </a:r>
          </a:p>
          <a:p>
            <a:pPr marL="514350" indent="-514350">
              <a:buAutoNum type="arabicPeriod"/>
            </a:pPr>
            <a:endParaRPr lang="en-US" sz="2800" dirty="0"/>
          </a:p>
          <a:p>
            <a:pPr marL="514350" indent="-514350">
              <a:buAutoNum type="arabicPeriod"/>
            </a:pPr>
            <a:r>
              <a:rPr lang="en-US" sz="2800" b="1" dirty="0"/>
              <a:t>Oklahoman cities</a:t>
            </a:r>
          </a:p>
        </p:txBody>
      </p:sp>
      <p:sp>
        <p:nvSpPr>
          <p:cNvPr id="5" name="Title 1">
            <a:extLst>
              <a:ext uri="{FF2B5EF4-FFF2-40B4-BE49-F238E27FC236}">
                <a16:creationId xmlns:a16="http://schemas.microsoft.com/office/drawing/2014/main" id="{42A0B6BB-5DA0-4B25-A928-E2851714AD93}"/>
              </a:ext>
            </a:extLst>
          </p:cNvPr>
          <p:cNvSpPr txBox="1">
            <a:spLocks/>
          </p:cNvSpPr>
          <p:nvPr/>
        </p:nvSpPr>
        <p:spPr>
          <a:xfrm>
            <a:off x="643466" y="786384"/>
            <a:ext cx="3517567" cy="114505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b="0" kern="1200" spc="-50" baseline="0">
                <a:solidFill>
                  <a:srgbClr val="FFFFFF"/>
                </a:solidFill>
                <a:latin typeface="+mj-lt"/>
                <a:ea typeface="+mj-ea"/>
                <a:cs typeface="+mj-cs"/>
              </a:defRPr>
            </a:lvl1pPr>
          </a:lstStyle>
          <a:p>
            <a:r>
              <a:rPr lang="en-US" dirty="0"/>
              <a:t>DATA ANALYSIS</a:t>
            </a:r>
          </a:p>
        </p:txBody>
      </p:sp>
      <p:graphicFrame>
        <p:nvGraphicFramePr>
          <p:cNvPr id="6" name="Table 7">
            <a:extLst>
              <a:ext uri="{FF2B5EF4-FFF2-40B4-BE49-F238E27FC236}">
                <a16:creationId xmlns:a16="http://schemas.microsoft.com/office/drawing/2014/main" id="{734C0435-5B16-4009-9DBC-2CA8105A79D5}"/>
              </a:ext>
            </a:extLst>
          </p:cNvPr>
          <p:cNvGraphicFramePr>
            <a:graphicFrameLocks noGrp="1"/>
          </p:cNvGraphicFramePr>
          <p:nvPr>
            <p:extLst>
              <p:ext uri="{D42A27DB-BD31-4B8C-83A1-F6EECF244321}">
                <p14:modId xmlns:p14="http://schemas.microsoft.com/office/powerpoint/2010/main" val="1934897855"/>
              </p:ext>
            </p:extLst>
          </p:nvPr>
        </p:nvGraphicFramePr>
        <p:xfrm>
          <a:off x="5255400" y="1595536"/>
          <a:ext cx="1866759" cy="2438400"/>
        </p:xfrm>
        <a:graphic>
          <a:graphicData uri="http://schemas.openxmlformats.org/drawingml/2006/table">
            <a:tbl>
              <a:tblPr firstRow="1" bandRow="1">
                <a:tableStyleId>{5C22544A-7EE6-4342-B048-85BDC9FD1C3A}</a:tableStyleId>
              </a:tblPr>
              <a:tblGrid>
                <a:gridCol w="1111568">
                  <a:extLst>
                    <a:ext uri="{9D8B030D-6E8A-4147-A177-3AD203B41FA5}">
                      <a16:colId xmlns:a16="http://schemas.microsoft.com/office/drawing/2014/main" val="1950071849"/>
                    </a:ext>
                  </a:extLst>
                </a:gridCol>
                <a:gridCol w="755191">
                  <a:extLst>
                    <a:ext uri="{9D8B030D-6E8A-4147-A177-3AD203B41FA5}">
                      <a16:colId xmlns:a16="http://schemas.microsoft.com/office/drawing/2014/main" val="669075255"/>
                    </a:ext>
                  </a:extLst>
                </a:gridCol>
              </a:tblGrid>
              <a:tr h="274320">
                <a:tc gridSpan="2">
                  <a:txBody>
                    <a:bodyPr/>
                    <a:lstStyle/>
                    <a:p>
                      <a:pPr algn="ctr"/>
                      <a:r>
                        <a:rPr lang="en-US" sz="1400" dirty="0"/>
                        <a:t>OKLAHOMA CITY</a:t>
                      </a:r>
                    </a:p>
                  </a:txBody>
                  <a:tcPr/>
                </a:tc>
                <a:tc hMerge="1">
                  <a:txBody>
                    <a:bodyPr/>
                    <a:lstStyle/>
                    <a:p>
                      <a:endParaRPr lang="en-US" dirty="0"/>
                    </a:p>
                  </a:txBody>
                  <a:tcPr/>
                </a:tc>
                <a:extLst>
                  <a:ext uri="{0D108BD9-81ED-4DB2-BD59-A6C34878D82A}">
                    <a16:rowId xmlns:a16="http://schemas.microsoft.com/office/drawing/2014/main" val="2578935372"/>
                  </a:ext>
                </a:extLst>
              </a:tr>
              <a:tr h="274320">
                <a:tc>
                  <a:txBody>
                    <a:bodyPr/>
                    <a:lstStyle/>
                    <a:p>
                      <a:r>
                        <a:rPr lang="en-US" sz="1400" dirty="0"/>
                        <a:t>Food</a:t>
                      </a:r>
                    </a:p>
                  </a:txBody>
                  <a:tcPr/>
                </a:tc>
                <a:tc>
                  <a:txBody>
                    <a:bodyPr/>
                    <a:lstStyle/>
                    <a:p>
                      <a:pPr algn="ctr"/>
                      <a:r>
                        <a:rPr lang="en-US" sz="1400" dirty="0"/>
                        <a:t>59</a:t>
                      </a:r>
                    </a:p>
                  </a:txBody>
                  <a:tcPr/>
                </a:tc>
                <a:extLst>
                  <a:ext uri="{0D108BD9-81ED-4DB2-BD59-A6C34878D82A}">
                    <a16:rowId xmlns:a16="http://schemas.microsoft.com/office/drawing/2014/main" val="3912046250"/>
                  </a:ext>
                </a:extLst>
              </a:tr>
              <a:tr h="274320">
                <a:tc>
                  <a:txBody>
                    <a:bodyPr/>
                    <a:lstStyle/>
                    <a:p>
                      <a:r>
                        <a:rPr lang="en-US" sz="1400" dirty="0"/>
                        <a:t>Drinks</a:t>
                      </a:r>
                    </a:p>
                  </a:txBody>
                  <a:tcPr/>
                </a:tc>
                <a:tc>
                  <a:txBody>
                    <a:bodyPr/>
                    <a:lstStyle/>
                    <a:p>
                      <a:pPr algn="ctr"/>
                      <a:r>
                        <a:rPr lang="en-US" sz="1400" dirty="0"/>
                        <a:t>33</a:t>
                      </a:r>
                    </a:p>
                  </a:txBody>
                  <a:tcPr/>
                </a:tc>
                <a:extLst>
                  <a:ext uri="{0D108BD9-81ED-4DB2-BD59-A6C34878D82A}">
                    <a16:rowId xmlns:a16="http://schemas.microsoft.com/office/drawing/2014/main" val="715951573"/>
                  </a:ext>
                </a:extLst>
              </a:tr>
              <a:tr h="274320">
                <a:tc>
                  <a:txBody>
                    <a:bodyPr/>
                    <a:lstStyle/>
                    <a:p>
                      <a:r>
                        <a:rPr lang="en-US" sz="1400" dirty="0"/>
                        <a:t>Coffee</a:t>
                      </a:r>
                    </a:p>
                  </a:txBody>
                  <a:tcPr/>
                </a:tc>
                <a:tc>
                  <a:txBody>
                    <a:bodyPr/>
                    <a:lstStyle/>
                    <a:p>
                      <a:pPr algn="ctr"/>
                      <a:r>
                        <a:rPr lang="en-US" sz="1400" dirty="0"/>
                        <a:t>14</a:t>
                      </a:r>
                    </a:p>
                  </a:txBody>
                  <a:tcPr/>
                </a:tc>
                <a:extLst>
                  <a:ext uri="{0D108BD9-81ED-4DB2-BD59-A6C34878D82A}">
                    <a16:rowId xmlns:a16="http://schemas.microsoft.com/office/drawing/2014/main" val="1313335947"/>
                  </a:ext>
                </a:extLst>
              </a:tr>
              <a:tr h="274320">
                <a:tc>
                  <a:txBody>
                    <a:bodyPr/>
                    <a:lstStyle/>
                    <a:p>
                      <a:r>
                        <a:rPr lang="en-US" sz="1400" dirty="0"/>
                        <a:t>Arts</a:t>
                      </a:r>
                    </a:p>
                  </a:txBody>
                  <a:tcPr/>
                </a:tc>
                <a:tc>
                  <a:txBody>
                    <a:bodyPr/>
                    <a:lstStyle/>
                    <a:p>
                      <a:pPr algn="ctr"/>
                      <a:r>
                        <a:rPr lang="en-US" sz="1400" dirty="0"/>
                        <a:t>26</a:t>
                      </a:r>
                    </a:p>
                  </a:txBody>
                  <a:tcPr/>
                </a:tc>
                <a:extLst>
                  <a:ext uri="{0D108BD9-81ED-4DB2-BD59-A6C34878D82A}">
                    <a16:rowId xmlns:a16="http://schemas.microsoft.com/office/drawing/2014/main" val="286511879"/>
                  </a:ext>
                </a:extLst>
              </a:tr>
              <a:tr h="274320">
                <a:tc>
                  <a:txBody>
                    <a:bodyPr/>
                    <a:lstStyle/>
                    <a:p>
                      <a:r>
                        <a:rPr lang="en-US" sz="1400" dirty="0"/>
                        <a:t>Outdoors</a:t>
                      </a:r>
                    </a:p>
                  </a:txBody>
                  <a:tcPr/>
                </a:tc>
                <a:tc>
                  <a:txBody>
                    <a:bodyPr/>
                    <a:lstStyle/>
                    <a:p>
                      <a:pPr algn="ctr"/>
                      <a:r>
                        <a:rPr lang="en-US" sz="1400" dirty="0"/>
                        <a:t>38</a:t>
                      </a:r>
                    </a:p>
                  </a:txBody>
                  <a:tcPr/>
                </a:tc>
                <a:extLst>
                  <a:ext uri="{0D108BD9-81ED-4DB2-BD59-A6C34878D82A}">
                    <a16:rowId xmlns:a16="http://schemas.microsoft.com/office/drawing/2014/main" val="1056407522"/>
                  </a:ext>
                </a:extLst>
              </a:tr>
              <a:tr h="274320">
                <a:tc>
                  <a:txBody>
                    <a:bodyPr/>
                    <a:lstStyle/>
                    <a:p>
                      <a:r>
                        <a:rPr lang="en-US" sz="1400" dirty="0"/>
                        <a:t>Sights</a:t>
                      </a:r>
                    </a:p>
                  </a:txBody>
                  <a:tcPr/>
                </a:tc>
                <a:tc>
                  <a:txBody>
                    <a:bodyPr/>
                    <a:lstStyle/>
                    <a:p>
                      <a:pPr algn="ctr"/>
                      <a:r>
                        <a:rPr lang="en-US" sz="1400" dirty="0"/>
                        <a:t>74</a:t>
                      </a:r>
                    </a:p>
                  </a:txBody>
                  <a:tcPr/>
                </a:tc>
                <a:extLst>
                  <a:ext uri="{0D108BD9-81ED-4DB2-BD59-A6C34878D82A}">
                    <a16:rowId xmlns:a16="http://schemas.microsoft.com/office/drawing/2014/main" val="1568864425"/>
                  </a:ext>
                </a:extLst>
              </a:tr>
              <a:tr h="274320">
                <a:tc>
                  <a:txBody>
                    <a:bodyPr/>
                    <a:lstStyle/>
                    <a:p>
                      <a:r>
                        <a:rPr lang="en-US" sz="1400" dirty="0"/>
                        <a:t>Total</a:t>
                      </a:r>
                    </a:p>
                  </a:txBody>
                  <a:tcPr/>
                </a:tc>
                <a:tc>
                  <a:txBody>
                    <a:bodyPr/>
                    <a:lstStyle/>
                    <a:p>
                      <a:pPr algn="ctr"/>
                      <a:r>
                        <a:rPr lang="en-US" sz="1400" dirty="0"/>
                        <a:t>244</a:t>
                      </a:r>
                    </a:p>
                  </a:txBody>
                  <a:tcPr/>
                </a:tc>
                <a:extLst>
                  <a:ext uri="{0D108BD9-81ED-4DB2-BD59-A6C34878D82A}">
                    <a16:rowId xmlns:a16="http://schemas.microsoft.com/office/drawing/2014/main" val="3953106815"/>
                  </a:ext>
                </a:extLst>
              </a:tr>
            </a:tbl>
          </a:graphicData>
        </a:graphic>
      </p:graphicFrame>
      <p:graphicFrame>
        <p:nvGraphicFramePr>
          <p:cNvPr id="11" name="Table 7">
            <a:extLst>
              <a:ext uri="{FF2B5EF4-FFF2-40B4-BE49-F238E27FC236}">
                <a16:creationId xmlns:a16="http://schemas.microsoft.com/office/drawing/2014/main" id="{0E0146F1-29F7-44A2-AA0D-E9FAE49963C6}"/>
              </a:ext>
            </a:extLst>
          </p:cNvPr>
          <p:cNvGraphicFramePr>
            <a:graphicFrameLocks noGrp="1"/>
          </p:cNvGraphicFramePr>
          <p:nvPr>
            <p:extLst>
              <p:ext uri="{D42A27DB-BD31-4B8C-83A1-F6EECF244321}">
                <p14:modId xmlns:p14="http://schemas.microsoft.com/office/powerpoint/2010/main" val="3018673286"/>
              </p:ext>
            </p:extLst>
          </p:nvPr>
        </p:nvGraphicFramePr>
        <p:xfrm>
          <a:off x="5255400" y="4245186"/>
          <a:ext cx="1866759" cy="2438400"/>
        </p:xfrm>
        <a:graphic>
          <a:graphicData uri="http://schemas.openxmlformats.org/drawingml/2006/table">
            <a:tbl>
              <a:tblPr firstRow="1" bandRow="1">
                <a:tableStyleId>{5C22544A-7EE6-4342-B048-85BDC9FD1C3A}</a:tableStyleId>
              </a:tblPr>
              <a:tblGrid>
                <a:gridCol w="1111568">
                  <a:extLst>
                    <a:ext uri="{9D8B030D-6E8A-4147-A177-3AD203B41FA5}">
                      <a16:colId xmlns:a16="http://schemas.microsoft.com/office/drawing/2014/main" val="1950071849"/>
                    </a:ext>
                  </a:extLst>
                </a:gridCol>
                <a:gridCol w="755191">
                  <a:extLst>
                    <a:ext uri="{9D8B030D-6E8A-4147-A177-3AD203B41FA5}">
                      <a16:colId xmlns:a16="http://schemas.microsoft.com/office/drawing/2014/main" val="669075255"/>
                    </a:ext>
                  </a:extLst>
                </a:gridCol>
              </a:tblGrid>
              <a:tr h="274320">
                <a:tc gridSpan="2">
                  <a:txBody>
                    <a:bodyPr/>
                    <a:lstStyle/>
                    <a:p>
                      <a:pPr algn="ctr"/>
                      <a:r>
                        <a:rPr lang="en-US" sz="1400" dirty="0"/>
                        <a:t>STILLWATER</a:t>
                      </a:r>
                    </a:p>
                  </a:txBody>
                  <a:tcPr/>
                </a:tc>
                <a:tc hMerge="1">
                  <a:txBody>
                    <a:bodyPr/>
                    <a:lstStyle/>
                    <a:p>
                      <a:endParaRPr lang="en-US" dirty="0"/>
                    </a:p>
                  </a:txBody>
                  <a:tcPr/>
                </a:tc>
                <a:extLst>
                  <a:ext uri="{0D108BD9-81ED-4DB2-BD59-A6C34878D82A}">
                    <a16:rowId xmlns:a16="http://schemas.microsoft.com/office/drawing/2014/main" val="2578935372"/>
                  </a:ext>
                </a:extLst>
              </a:tr>
              <a:tr h="274320">
                <a:tc>
                  <a:txBody>
                    <a:bodyPr/>
                    <a:lstStyle/>
                    <a:p>
                      <a:r>
                        <a:rPr lang="en-US" sz="1400" dirty="0"/>
                        <a:t>Food</a:t>
                      </a:r>
                    </a:p>
                  </a:txBody>
                  <a:tcPr/>
                </a:tc>
                <a:tc>
                  <a:txBody>
                    <a:bodyPr/>
                    <a:lstStyle/>
                    <a:p>
                      <a:pPr algn="ctr"/>
                      <a:r>
                        <a:rPr lang="en-US" sz="1400" dirty="0"/>
                        <a:t>13</a:t>
                      </a:r>
                    </a:p>
                  </a:txBody>
                  <a:tcPr/>
                </a:tc>
                <a:extLst>
                  <a:ext uri="{0D108BD9-81ED-4DB2-BD59-A6C34878D82A}">
                    <a16:rowId xmlns:a16="http://schemas.microsoft.com/office/drawing/2014/main" val="3912046250"/>
                  </a:ext>
                </a:extLst>
              </a:tr>
              <a:tr h="274320">
                <a:tc>
                  <a:txBody>
                    <a:bodyPr/>
                    <a:lstStyle/>
                    <a:p>
                      <a:r>
                        <a:rPr lang="en-US" sz="1400" dirty="0"/>
                        <a:t>Drinks</a:t>
                      </a:r>
                    </a:p>
                  </a:txBody>
                  <a:tcPr/>
                </a:tc>
                <a:tc>
                  <a:txBody>
                    <a:bodyPr/>
                    <a:lstStyle/>
                    <a:p>
                      <a:pPr algn="ctr"/>
                      <a:r>
                        <a:rPr lang="en-US" sz="1400" dirty="0"/>
                        <a:t>5</a:t>
                      </a:r>
                    </a:p>
                  </a:txBody>
                  <a:tcPr/>
                </a:tc>
                <a:extLst>
                  <a:ext uri="{0D108BD9-81ED-4DB2-BD59-A6C34878D82A}">
                    <a16:rowId xmlns:a16="http://schemas.microsoft.com/office/drawing/2014/main" val="715951573"/>
                  </a:ext>
                </a:extLst>
              </a:tr>
              <a:tr h="274320">
                <a:tc>
                  <a:txBody>
                    <a:bodyPr/>
                    <a:lstStyle/>
                    <a:p>
                      <a:r>
                        <a:rPr lang="en-US" sz="1400" dirty="0"/>
                        <a:t>Coffee</a:t>
                      </a:r>
                    </a:p>
                  </a:txBody>
                  <a:tcPr/>
                </a:tc>
                <a:tc>
                  <a:txBody>
                    <a:bodyPr/>
                    <a:lstStyle/>
                    <a:p>
                      <a:pPr algn="ctr"/>
                      <a:r>
                        <a:rPr lang="en-US" sz="1400" dirty="0"/>
                        <a:t>16</a:t>
                      </a:r>
                    </a:p>
                  </a:txBody>
                  <a:tcPr/>
                </a:tc>
                <a:extLst>
                  <a:ext uri="{0D108BD9-81ED-4DB2-BD59-A6C34878D82A}">
                    <a16:rowId xmlns:a16="http://schemas.microsoft.com/office/drawing/2014/main" val="1313335947"/>
                  </a:ext>
                </a:extLst>
              </a:tr>
              <a:tr h="274320">
                <a:tc>
                  <a:txBody>
                    <a:bodyPr/>
                    <a:lstStyle/>
                    <a:p>
                      <a:r>
                        <a:rPr lang="en-US" sz="1400" dirty="0"/>
                        <a:t>Arts</a:t>
                      </a:r>
                    </a:p>
                  </a:txBody>
                  <a:tcPr/>
                </a:tc>
                <a:tc>
                  <a:txBody>
                    <a:bodyPr/>
                    <a:lstStyle/>
                    <a:p>
                      <a:pPr algn="ctr"/>
                      <a:r>
                        <a:rPr lang="en-US" sz="1400" dirty="0"/>
                        <a:t>16</a:t>
                      </a:r>
                    </a:p>
                  </a:txBody>
                  <a:tcPr/>
                </a:tc>
                <a:extLst>
                  <a:ext uri="{0D108BD9-81ED-4DB2-BD59-A6C34878D82A}">
                    <a16:rowId xmlns:a16="http://schemas.microsoft.com/office/drawing/2014/main" val="286511879"/>
                  </a:ext>
                </a:extLst>
              </a:tr>
              <a:tr h="274320">
                <a:tc>
                  <a:txBody>
                    <a:bodyPr/>
                    <a:lstStyle/>
                    <a:p>
                      <a:r>
                        <a:rPr lang="en-US" sz="1400" dirty="0"/>
                        <a:t>Outdoors</a:t>
                      </a:r>
                    </a:p>
                  </a:txBody>
                  <a:tcPr/>
                </a:tc>
                <a:tc>
                  <a:txBody>
                    <a:bodyPr/>
                    <a:lstStyle/>
                    <a:p>
                      <a:pPr algn="ctr"/>
                      <a:r>
                        <a:rPr lang="en-US" sz="1400" dirty="0"/>
                        <a:t>9</a:t>
                      </a:r>
                    </a:p>
                  </a:txBody>
                  <a:tcPr/>
                </a:tc>
                <a:extLst>
                  <a:ext uri="{0D108BD9-81ED-4DB2-BD59-A6C34878D82A}">
                    <a16:rowId xmlns:a16="http://schemas.microsoft.com/office/drawing/2014/main" val="1056407522"/>
                  </a:ext>
                </a:extLst>
              </a:tr>
              <a:tr h="274320">
                <a:tc>
                  <a:txBody>
                    <a:bodyPr/>
                    <a:lstStyle/>
                    <a:p>
                      <a:r>
                        <a:rPr lang="en-US" sz="1400" dirty="0"/>
                        <a:t>Sights</a:t>
                      </a:r>
                    </a:p>
                  </a:txBody>
                  <a:tcPr/>
                </a:tc>
                <a:tc>
                  <a:txBody>
                    <a:bodyPr/>
                    <a:lstStyle/>
                    <a:p>
                      <a:pPr algn="ctr"/>
                      <a:r>
                        <a:rPr lang="en-US" sz="1400" dirty="0"/>
                        <a:t>25</a:t>
                      </a:r>
                    </a:p>
                  </a:txBody>
                  <a:tcPr/>
                </a:tc>
                <a:extLst>
                  <a:ext uri="{0D108BD9-81ED-4DB2-BD59-A6C34878D82A}">
                    <a16:rowId xmlns:a16="http://schemas.microsoft.com/office/drawing/2014/main" val="1568864425"/>
                  </a:ext>
                </a:extLst>
              </a:tr>
              <a:tr h="274320">
                <a:tc>
                  <a:txBody>
                    <a:bodyPr/>
                    <a:lstStyle/>
                    <a:p>
                      <a:r>
                        <a:rPr lang="en-US" sz="1400" dirty="0"/>
                        <a:t>Total</a:t>
                      </a:r>
                    </a:p>
                  </a:txBody>
                  <a:tcPr/>
                </a:tc>
                <a:tc>
                  <a:txBody>
                    <a:bodyPr/>
                    <a:lstStyle/>
                    <a:p>
                      <a:pPr algn="ctr"/>
                      <a:r>
                        <a:rPr lang="en-US" sz="1400" dirty="0"/>
                        <a:t>84</a:t>
                      </a:r>
                    </a:p>
                  </a:txBody>
                  <a:tcPr/>
                </a:tc>
                <a:extLst>
                  <a:ext uri="{0D108BD9-81ED-4DB2-BD59-A6C34878D82A}">
                    <a16:rowId xmlns:a16="http://schemas.microsoft.com/office/drawing/2014/main" val="3953106815"/>
                  </a:ext>
                </a:extLst>
              </a:tr>
            </a:tbl>
          </a:graphicData>
        </a:graphic>
      </p:graphicFrame>
      <p:graphicFrame>
        <p:nvGraphicFramePr>
          <p:cNvPr id="12" name="Table 7">
            <a:extLst>
              <a:ext uri="{FF2B5EF4-FFF2-40B4-BE49-F238E27FC236}">
                <a16:creationId xmlns:a16="http://schemas.microsoft.com/office/drawing/2014/main" id="{B1812632-99EE-4EF8-A2AD-A69D17B3CD82}"/>
              </a:ext>
            </a:extLst>
          </p:cNvPr>
          <p:cNvGraphicFramePr>
            <a:graphicFrameLocks noGrp="1"/>
          </p:cNvGraphicFramePr>
          <p:nvPr>
            <p:extLst>
              <p:ext uri="{D42A27DB-BD31-4B8C-83A1-F6EECF244321}">
                <p14:modId xmlns:p14="http://schemas.microsoft.com/office/powerpoint/2010/main" val="475123011"/>
              </p:ext>
            </p:extLst>
          </p:nvPr>
        </p:nvGraphicFramePr>
        <p:xfrm>
          <a:off x="9908680" y="1595536"/>
          <a:ext cx="1866759" cy="2438400"/>
        </p:xfrm>
        <a:graphic>
          <a:graphicData uri="http://schemas.openxmlformats.org/drawingml/2006/table">
            <a:tbl>
              <a:tblPr firstRow="1" bandRow="1">
                <a:tableStyleId>{5C22544A-7EE6-4342-B048-85BDC9FD1C3A}</a:tableStyleId>
              </a:tblPr>
              <a:tblGrid>
                <a:gridCol w="1111568">
                  <a:extLst>
                    <a:ext uri="{9D8B030D-6E8A-4147-A177-3AD203B41FA5}">
                      <a16:colId xmlns:a16="http://schemas.microsoft.com/office/drawing/2014/main" val="1950071849"/>
                    </a:ext>
                  </a:extLst>
                </a:gridCol>
                <a:gridCol w="755191">
                  <a:extLst>
                    <a:ext uri="{9D8B030D-6E8A-4147-A177-3AD203B41FA5}">
                      <a16:colId xmlns:a16="http://schemas.microsoft.com/office/drawing/2014/main" val="669075255"/>
                    </a:ext>
                  </a:extLst>
                </a:gridCol>
              </a:tblGrid>
              <a:tr h="274320">
                <a:tc gridSpan="2">
                  <a:txBody>
                    <a:bodyPr/>
                    <a:lstStyle/>
                    <a:p>
                      <a:pPr algn="ctr"/>
                      <a:r>
                        <a:rPr lang="en-US" sz="1400" dirty="0"/>
                        <a:t>TULSA</a:t>
                      </a:r>
                    </a:p>
                  </a:txBody>
                  <a:tcPr/>
                </a:tc>
                <a:tc hMerge="1">
                  <a:txBody>
                    <a:bodyPr/>
                    <a:lstStyle/>
                    <a:p>
                      <a:endParaRPr lang="en-US" dirty="0"/>
                    </a:p>
                  </a:txBody>
                  <a:tcPr/>
                </a:tc>
                <a:extLst>
                  <a:ext uri="{0D108BD9-81ED-4DB2-BD59-A6C34878D82A}">
                    <a16:rowId xmlns:a16="http://schemas.microsoft.com/office/drawing/2014/main" val="2578935372"/>
                  </a:ext>
                </a:extLst>
              </a:tr>
              <a:tr h="274320">
                <a:tc>
                  <a:txBody>
                    <a:bodyPr/>
                    <a:lstStyle/>
                    <a:p>
                      <a:r>
                        <a:rPr lang="en-US" sz="1400" dirty="0"/>
                        <a:t>Food</a:t>
                      </a:r>
                    </a:p>
                  </a:txBody>
                  <a:tcPr/>
                </a:tc>
                <a:tc>
                  <a:txBody>
                    <a:bodyPr/>
                    <a:lstStyle/>
                    <a:p>
                      <a:pPr algn="ctr"/>
                      <a:r>
                        <a:rPr lang="en-US" sz="1400" dirty="0"/>
                        <a:t>53</a:t>
                      </a:r>
                    </a:p>
                  </a:txBody>
                  <a:tcPr/>
                </a:tc>
                <a:extLst>
                  <a:ext uri="{0D108BD9-81ED-4DB2-BD59-A6C34878D82A}">
                    <a16:rowId xmlns:a16="http://schemas.microsoft.com/office/drawing/2014/main" val="3912046250"/>
                  </a:ext>
                </a:extLst>
              </a:tr>
              <a:tr h="274320">
                <a:tc>
                  <a:txBody>
                    <a:bodyPr/>
                    <a:lstStyle/>
                    <a:p>
                      <a:r>
                        <a:rPr lang="en-US" sz="1400" dirty="0"/>
                        <a:t>Drinks</a:t>
                      </a:r>
                    </a:p>
                  </a:txBody>
                  <a:tcPr/>
                </a:tc>
                <a:tc>
                  <a:txBody>
                    <a:bodyPr/>
                    <a:lstStyle/>
                    <a:p>
                      <a:pPr algn="ctr"/>
                      <a:r>
                        <a:rPr lang="en-US" sz="1400" dirty="0"/>
                        <a:t>35</a:t>
                      </a:r>
                    </a:p>
                  </a:txBody>
                  <a:tcPr/>
                </a:tc>
                <a:extLst>
                  <a:ext uri="{0D108BD9-81ED-4DB2-BD59-A6C34878D82A}">
                    <a16:rowId xmlns:a16="http://schemas.microsoft.com/office/drawing/2014/main" val="715951573"/>
                  </a:ext>
                </a:extLst>
              </a:tr>
              <a:tr h="274320">
                <a:tc>
                  <a:txBody>
                    <a:bodyPr/>
                    <a:lstStyle/>
                    <a:p>
                      <a:r>
                        <a:rPr lang="en-US" sz="1400" dirty="0"/>
                        <a:t>Coffee</a:t>
                      </a:r>
                    </a:p>
                  </a:txBody>
                  <a:tcPr/>
                </a:tc>
                <a:tc>
                  <a:txBody>
                    <a:bodyPr/>
                    <a:lstStyle/>
                    <a:p>
                      <a:pPr algn="ctr"/>
                      <a:r>
                        <a:rPr lang="en-US" sz="1400" dirty="0"/>
                        <a:t>11</a:t>
                      </a:r>
                    </a:p>
                  </a:txBody>
                  <a:tcPr/>
                </a:tc>
                <a:extLst>
                  <a:ext uri="{0D108BD9-81ED-4DB2-BD59-A6C34878D82A}">
                    <a16:rowId xmlns:a16="http://schemas.microsoft.com/office/drawing/2014/main" val="1313335947"/>
                  </a:ext>
                </a:extLst>
              </a:tr>
              <a:tr h="274320">
                <a:tc>
                  <a:txBody>
                    <a:bodyPr/>
                    <a:lstStyle/>
                    <a:p>
                      <a:r>
                        <a:rPr lang="en-US" sz="1400" dirty="0"/>
                        <a:t>Arts</a:t>
                      </a:r>
                    </a:p>
                  </a:txBody>
                  <a:tcPr/>
                </a:tc>
                <a:tc>
                  <a:txBody>
                    <a:bodyPr/>
                    <a:lstStyle/>
                    <a:p>
                      <a:pPr algn="ctr"/>
                      <a:r>
                        <a:rPr lang="en-US" sz="1400" dirty="0"/>
                        <a:t>15</a:t>
                      </a:r>
                    </a:p>
                  </a:txBody>
                  <a:tcPr/>
                </a:tc>
                <a:extLst>
                  <a:ext uri="{0D108BD9-81ED-4DB2-BD59-A6C34878D82A}">
                    <a16:rowId xmlns:a16="http://schemas.microsoft.com/office/drawing/2014/main" val="286511879"/>
                  </a:ext>
                </a:extLst>
              </a:tr>
              <a:tr h="274320">
                <a:tc>
                  <a:txBody>
                    <a:bodyPr/>
                    <a:lstStyle/>
                    <a:p>
                      <a:r>
                        <a:rPr lang="en-US" sz="1400" dirty="0"/>
                        <a:t>Outdoors</a:t>
                      </a:r>
                    </a:p>
                  </a:txBody>
                  <a:tcPr/>
                </a:tc>
                <a:tc>
                  <a:txBody>
                    <a:bodyPr/>
                    <a:lstStyle/>
                    <a:p>
                      <a:pPr algn="ctr"/>
                      <a:r>
                        <a:rPr lang="en-US" sz="1400" dirty="0"/>
                        <a:t>32</a:t>
                      </a:r>
                    </a:p>
                  </a:txBody>
                  <a:tcPr/>
                </a:tc>
                <a:extLst>
                  <a:ext uri="{0D108BD9-81ED-4DB2-BD59-A6C34878D82A}">
                    <a16:rowId xmlns:a16="http://schemas.microsoft.com/office/drawing/2014/main" val="1056407522"/>
                  </a:ext>
                </a:extLst>
              </a:tr>
              <a:tr h="274320">
                <a:tc>
                  <a:txBody>
                    <a:bodyPr/>
                    <a:lstStyle/>
                    <a:p>
                      <a:r>
                        <a:rPr lang="en-US" sz="1400" dirty="0"/>
                        <a:t>Sights</a:t>
                      </a:r>
                    </a:p>
                  </a:txBody>
                  <a:tcPr/>
                </a:tc>
                <a:tc>
                  <a:txBody>
                    <a:bodyPr/>
                    <a:lstStyle/>
                    <a:p>
                      <a:pPr algn="ctr"/>
                      <a:r>
                        <a:rPr lang="en-US" sz="1400" dirty="0"/>
                        <a:t>94</a:t>
                      </a:r>
                    </a:p>
                  </a:txBody>
                  <a:tcPr/>
                </a:tc>
                <a:extLst>
                  <a:ext uri="{0D108BD9-81ED-4DB2-BD59-A6C34878D82A}">
                    <a16:rowId xmlns:a16="http://schemas.microsoft.com/office/drawing/2014/main" val="1568864425"/>
                  </a:ext>
                </a:extLst>
              </a:tr>
              <a:tr h="274320">
                <a:tc>
                  <a:txBody>
                    <a:bodyPr/>
                    <a:lstStyle/>
                    <a:p>
                      <a:r>
                        <a:rPr lang="en-US" sz="1400" dirty="0"/>
                        <a:t>Total</a:t>
                      </a:r>
                    </a:p>
                  </a:txBody>
                  <a:tcPr/>
                </a:tc>
                <a:tc>
                  <a:txBody>
                    <a:bodyPr/>
                    <a:lstStyle/>
                    <a:p>
                      <a:pPr algn="ctr"/>
                      <a:r>
                        <a:rPr lang="en-US" sz="1400" dirty="0"/>
                        <a:t>240</a:t>
                      </a:r>
                    </a:p>
                  </a:txBody>
                  <a:tcPr/>
                </a:tc>
                <a:extLst>
                  <a:ext uri="{0D108BD9-81ED-4DB2-BD59-A6C34878D82A}">
                    <a16:rowId xmlns:a16="http://schemas.microsoft.com/office/drawing/2014/main" val="3953106815"/>
                  </a:ext>
                </a:extLst>
              </a:tr>
            </a:tbl>
          </a:graphicData>
        </a:graphic>
      </p:graphicFrame>
      <p:graphicFrame>
        <p:nvGraphicFramePr>
          <p:cNvPr id="13" name="Table 7">
            <a:extLst>
              <a:ext uri="{FF2B5EF4-FFF2-40B4-BE49-F238E27FC236}">
                <a16:creationId xmlns:a16="http://schemas.microsoft.com/office/drawing/2014/main" id="{AAB04133-A0AF-42D6-96B6-F8A6AE8BC26D}"/>
              </a:ext>
            </a:extLst>
          </p:cNvPr>
          <p:cNvGraphicFramePr>
            <a:graphicFrameLocks noGrp="1"/>
          </p:cNvGraphicFramePr>
          <p:nvPr>
            <p:extLst>
              <p:ext uri="{D42A27DB-BD31-4B8C-83A1-F6EECF244321}">
                <p14:modId xmlns:p14="http://schemas.microsoft.com/office/powerpoint/2010/main" val="1017254026"/>
              </p:ext>
            </p:extLst>
          </p:nvPr>
        </p:nvGraphicFramePr>
        <p:xfrm>
          <a:off x="7593174" y="1595536"/>
          <a:ext cx="1866759" cy="2438400"/>
        </p:xfrm>
        <a:graphic>
          <a:graphicData uri="http://schemas.openxmlformats.org/drawingml/2006/table">
            <a:tbl>
              <a:tblPr firstRow="1" bandRow="1">
                <a:tableStyleId>{5C22544A-7EE6-4342-B048-85BDC9FD1C3A}</a:tableStyleId>
              </a:tblPr>
              <a:tblGrid>
                <a:gridCol w="1111568">
                  <a:extLst>
                    <a:ext uri="{9D8B030D-6E8A-4147-A177-3AD203B41FA5}">
                      <a16:colId xmlns:a16="http://schemas.microsoft.com/office/drawing/2014/main" val="1950071849"/>
                    </a:ext>
                  </a:extLst>
                </a:gridCol>
                <a:gridCol w="755191">
                  <a:extLst>
                    <a:ext uri="{9D8B030D-6E8A-4147-A177-3AD203B41FA5}">
                      <a16:colId xmlns:a16="http://schemas.microsoft.com/office/drawing/2014/main" val="669075255"/>
                    </a:ext>
                  </a:extLst>
                </a:gridCol>
              </a:tblGrid>
              <a:tr h="274320">
                <a:tc gridSpan="2">
                  <a:txBody>
                    <a:bodyPr/>
                    <a:lstStyle/>
                    <a:p>
                      <a:pPr algn="ctr"/>
                      <a:r>
                        <a:rPr lang="en-US" sz="1400" dirty="0">
                          <a:solidFill>
                            <a:schemeClr val="bg1"/>
                          </a:solidFill>
                        </a:rPr>
                        <a:t>SIGHTSEEING CITIES</a:t>
                      </a:r>
                    </a:p>
                  </a:txBody>
                  <a:tcPr>
                    <a:solidFill>
                      <a:srgbClr val="0066FF"/>
                    </a:solidFill>
                  </a:tcPr>
                </a:tc>
                <a:tc hMerge="1">
                  <a:txBody>
                    <a:bodyPr/>
                    <a:lstStyle/>
                    <a:p>
                      <a:endParaRPr lang="en-US" dirty="0"/>
                    </a:p>
                  </a:txBody>
                  <a:tcPr/>
                </a:tc>
                <a:extLst>
                  <a:ext uri="{0D108BD9-81ED-4DB2-BD59-A6C34878D82A}">
                    <a16:rowId xmlns:a16="http://schemas.microsoft.com/office/drawing/2014/main" val="2578935372"/>
                  </a:ext>
                </a:extLst>
              </a:tr>
              <a:tr h="274320">
                <a:tc>
                  <a:txBody>
                    <a:bodyPr/>
                    <a:lstStyle/>
                    <a:p>
                      <a:r>
                        <a:rPr lang="en-US" sz="1400" dirty="0">
                          <a:solidFill>
                            <a:schemeClr val="bg1"/>
                          </a:solidFill>
                        </a:rPr>
                        <a:t>Food</a:t>
                      </a:r>
                    </a:p>
                  </a:txBody>
                  <a:tcPr>
                    <a:solidFill>
                      <a:srgbClr val="0066FF">
                        <a:alpha val="84000"/>
                      </a:srgbClr>
                    </a:solidFill>
                  </a:tcPr>
                </a:tc>
                <a:tc>
                  <a:txBody>
                    <a:bodyPr/>
                    <a:lstStyle/>
                    <a:p>
                      <a:pPr algn="ctr"/>
                      <a:r>
                        <a:rPr lang="en-US" sz="1400" dirty="0">
                          <a:solidFill>
                            <a:schemeClr val="bg1"/>
                          </a:solidFill>
                        </a:rPr>
                        <a:t>49</a:t>
                      </a:r>
                    </a:p>
                  </a:txBody>
                  <a:tcPr>
                    <a:solidFill>
                      <a:srgbClr val="0066FF">
                        <a:alpha val="84000"/>
                      </a:srgbClr>
                    </a:solidFill>
                  </a:tcPr>
                </a:tc>
                <a:extLst>
                  <a:ext uri="{0D108BD9-81ED-4DB2-BD59-A6C34878D82A}">
                    <a16:rowId xmlns:a16="http://schemas.microsoft.com/office/drawing/2014/main" val="3912046250"/>
                  </a:ext>
                </a:extLst>
              </a:tr>
              <a:tr h="274320">
                <a:tc>
                  <a:txBody>
                    <a:bodyPr/>
                    <a:lstStyle/>
                    <a:p>
                      <a:r>
                        <a:rPr lang="en-US" sz="1400" dirty="0">
                          <a:solidFill>
                            <a:schemeClr val="bg1"/>
                          </a:solidFill>
                        </a:rPr>
                        <a:t>Drinks</a:t>
                      </a:r>
                    </a:p>
                  </a:txBody>
                  <a:tcPr>
                    <a:solidFill>
                      <a:srgbClr val="0066FF">
                        <a:alpha val="84000"/>
                      </a:srgbClr>
                    </a:solidFill>
                  </a:tcPr>
                </a:tc>
                <a:tc>
                  <a:txBody>
                    <a:bodyPr/>
                    <a:lstStyle/>
                    <a:p>
                      <a:pPr algn="ctr"/>
                      <a:r>
                        <a:rPr lang="en-US" sz="1400" dirty="0">
                          <a:solidFill>
                            <a:schemeClr val="bg1"/>
                          </a:solidFill>
                        </a:rPr>
                        <a:t>30</a:t>
                      </a:r>
                    </a:p>
                  </a:txBody>
                  <a:tcPr>
                    <a:solidFill>
                      <a:srgbClr val="0066FF">
                        <a:alpha val="84000"/>
                      </a:srgbClr>
                    </a:solidFill>
                  </a:tcPr>
                </a:tc>
                <a:extLst>
                  <a:ext uri="{0D108BD9-81ED-4DB2-BD59-A6C34878D82A}">
                    <a16:rowId xmlns:a16="http://schemas.microsoft.com/office/drawing/2014/main" val="715951573"/>
                  </a:ext>
                </a:extLst>
              </a:tr>
              <a:tr h="274320">
                <a:tc>
                  <a:txBody>
                    <a:bodyPr/>
                    <a:lstStyle/>
                    <a:p>
                      <a:r>
                        <a:rPr lang="en-US" sz="1400" dirty="0">
                          <a:solidFill>
                            <a:schemeClr val="bg1"/>
                          </a:solidFill>
                        </a:rPr>
                        <a:t>Coffee</a:t>
                      </a:r>
                    </a:p>
                  </a:txBody>
                  <a:tcPr>
                    <a:solidFill>
                      <a:srgbClr val="0066FF">
                        <a:alpha val="84000"/>
                      </a:srgbClr>
                    </a:solidFill>
                  </a:tcPr>
                </a:tc>
                <a:tc>
                  <a:txBody>
                    <a:bodyPr/>
                    <a:lstStyle/>
                    <a:p>
                      <a:pPr algn="ctr"/>
                      <a:r>
                        <a:rPr lang="en-US" sz="1400" dirty="0">
                          <a:solidFill>
                            <a:schemeClr val="bg1"/>
                          </a:solidFill>
                        </a:rPr>
                        <a:t>15</a:t>
                      </a:r>
                    </a:p>
                  </a:txBody>
                  <a:tcPr>
                    <a:solidFill>
                      <a:srgbClr val="0066FF">
                        <a:alpha val="84000"/>
                      </a:srgbClr>
                    </a:solidFill>
                  </a:tcPr>
                </a:tc>
                <a:extLst>
                  <a:ext uri="{0D108BD9-81ED-4DB2-BD59-A6C34878D82A}">
                    <a16:rowId xmlns:a16="http://schemas.microsoft.com/office/drawing/2014/main" val="1313335947"/>
                  </a:ext>
                </a:extLst>
              </a:tr>
              <a:tr h="274320">
                <a:tc>
                  <a:txBody>
                    <a:bodyPr/>
                    <a:lstStyle/>
                    <a:p>
                      <a:r>
                        <a:rPr lang="en-US" sz="1400" dirty="0">
                          <a:solidFill>
                            <a:schemeClr val="bg1"/>
                          </a:solidFill>
                        </a:rPr>
                        <a:t>Arts</a:t>
                      </a:r>
                    </a:p>
                  </a:txBody>
                  <a:tcPr>
                    <a:solidFill>
                      <a:srgbClr val="0066FF">
                        <a:alpha val="84000"/>
                      </a:srgbClr>
                    </a:solidFill>
                  </a:tcPr>
                </a:tc>
                <a:tc>
                  <a:txBody>
                    <a:bodyPr/>
                    <a:lstStyle/>
                    <a:p>
                      <a:pPr algn="ctr"/>
                      <a:r>
                        <a:rPr lang="en-US" sz="1400" dirty="0">
                          <a:solidFill>
                            <a:schemeClr val="bg1"/>
                          </a:solidFill>
                        </a:rPr>
                        <a:t>16</a:t>
                      </a:r>
                    </a:p>
                  </a:txBody>
                  <a:tcPr>
                    <a:solidFill>
                      <a:srgbClr val="0066FF">
                        <a:alpha val="84000"/>
                      </a:srgbClr>
                    </a:solidFill>
                  </a:tcPr>
                </a:tc>
                <a:extLst>
                  <a:ext uri="{0D108BD9-81ED-4DB2-BD59-A6C34878D82A}">
                    <a16:rowId xmlns:a16="http://schemas.microsoft.com/office/drawing/2014/main" val="286511879"/>
                  </a:ext>
                </a:extLst>
              </a:tr>
              <a:tr h="274320">
                <a:tc>
                  <a:txBody>
                    <a:bodyPr/>
                    <a:lstStyle/>
                    <a:p>
                      <a:r>
                        <a:rPr lang="en-US" sz="1400" dirty="0">
                          <a:solidFill>
                            <a:schemeClr val="bg1"/>
                          </a:solidFill>
                        </a:rPr>
                        <a:t>Outdoors</a:t>
                      </a:r>
                    </a:p>
                  </a:txBody>
                  <a:tcPr>
                    <a:solidFill>
                      <a:srgbClr val="0066FF">
                        <a:alpha val="84000"/>
                      </a:srgbClr>
                    </a:solidFill>
                  </a:tcPr>
                </a:tc>
                <a:tc>
                  <a:txBody>
                    <a:bodyPr/>
                    <a:lstStyle/>
                    <a:p>
                      <a:pPr algn="ctr"/>
                      <a:r>
                        <a:rPr lang="en-US" sz="1400" dirty="0">
                          <a:solidFill>
                            <a:schemeClr val="bg1"/>
                          </a:solidFill>
                        </a:rPr>
                        <a:t>22</a:t>
                      </a:r>
                    </a:p>
                  </a:txBody>
                  <a:tcPr>
                    <a:solidFill>
                      <a:srgbClr val="0066FF">
                        <a:alpha val="84000"/>
                      </a:srgbClr>
                    </a:solidFill>
                  </a:tcPr>
                </a:tc>
                <a:extLst>
                  <a:ext uri="{0D108BD9-81ED-4DB2-BD59-A6C34878D82A}">
                    <a16:rowId xmlns:a16="http://schemas.microsoft.com/office/drawing/2014/main" val="1056407522"/>
                  </a:ext>
                </a:extLst>
              </a:tr>
              <a:tr h="274320">
                <a:tc>
                  <a:txBody>
                    <a:bodyPr/>
                    <a:lstStyle/>
                    <a:p>
                      <a:r>
                        <a:rPr lang="en-US" sz="1400" dirty="0">
                          <a:solidFill>
                            <a:schemeClr val="bg1"/>
                          </a:solidFill>
                        </a:rPr>
                        <a:t>Sights</a:t>
                      </a:r>
                    </a:p>
                  </a:txBody>
                  <a:tcPr>
                    <a:solidFill>
                      <a:srgbClr val="0066FF">
                        <a:alpha val="84000"/>
                      </a:srgbClr>
                    </a:solidFill>
                  </a:tcPr>
                </a:tc>
                <a:tc>
                  <a:txBody>
                    <a:bodyPr/>
                    <a:lstStyle/>
                    <a:p>
                      <a:pPr algn="ctr"/>
                      <a:r>
                        <a:rPr lang="en-US" sz="1400" dirty="0">
                          <a:solidFill>
                            <a:schemeClr val="bg1"/>
                          </a:solidFill>
                        </a:rPr>
                        <a:t>69</a:t>
                      </a:r>
                    </a:p>
                  </a:txBody>
                  <a:tcPr>
                    <a:solidFill>
                      <a:srgbClr val="0066FF">
                        <a:alpha val="84000"/>
                      </a:srgbClr>
                    </a:solidFill>
                  </a:tcPr>
                </a:tc>
                <a:extLst>
                  <a:ext uri="{0D108BD9-81ED-4DB2-BD59-A6C34878D82A}">
                    <a16:rowId xmlns:a16="http://schemas.microsoft.com/office/drawing/2014/main" val="1568864425"/>
                  </a:ext>
                </a:extLst>
              </a:tr>
              <a:tr h="274320">
                <a:tc>
                  <a:txBody>
                    <a:bodyPr/>
                    <a:lstStyle/>
                    <a:p>
                      <a:r>
                        <a:rPr lang="en-US" sz="1400" dirty="0">
                          <a:solidFill>
                            <a:schemeClr val="bg1"/>
                          </a:solidFill>
                        </a:rPr>
                        <a:t>Total</a:t>
                      </a:r>
                    </a:p>
                  </a:txBody>
                  <a:tcPr>
                    <a:solidFill>
                      <a:srgbClr val="0066FF">
                        <a:alpha val="84000"/>
                      </a:srgbClr>
                    </a:solidFill>
                  </a:tcPr>
                </a:tc>
                <a:tc>
                  <a:txBody>
                    <a:bodyPr/>
                    <a:lstStyle/>
                    <a:p>
                      <a:pPr algn="ctr"/>
                      <a:r>
                        <a:rPr lang="en-US" sz="1400" dirty="0">
                          <a:solidFill>
                            <a:schemeClr val="bg1"/>
                          </a:solidFill>
                        </a:rPr>
                        <a:t>201</a:t>
                      </a:r>
                    </a:p>
                  </a:txBody>
                  <a:tcPr>
                    <a:solidFill>
                      <a:srgbClr val="0066FF">
                        <a:alpha val="84000"/>
                      </a:srgbClr>
                    </a:solidFill>
                  </a:tcPr>
                </a:tc>
                <a:extLst>
                  <a:ext uri="{0D108BD9-81ED-4DB2-BD59-A6C34878D82A}">
                    <a16:rowId xmlns:a16="http://schemas.microsoft.com/office/drawing/2014/main" val="3953106815"/>
                  </a:ext>
                </a:extLst>
              </a:tr>
            </a:tbl>
          </a:graphicData>
        </a:graphic>
      </p:graphicFrame>
      <p:graphicFrame>
        <p:nvGraphicFramePr>
          <p:cNvPr id="14" name="Table 7">
            <a:extLst>
              <a:ext uri="{FF2B5EF4-FFF2-40B4-BE49-F238E27FC236}">
                <a16:creationId xmlns:a16="http://schemas.microsoft.com/office/drawing/2014/main" id="{1EBC44BE-1758-423A-A086-59C217AA3043}"/>
              </a:ext>
            </a:extLst>
          </p:cNvPr>
          <p:cNvGraphicFramePr>
            <a:graphicFrameLocks noGrp="1"/>
          </p:cNvGraphicFramePr>
          <p:nvPr>
            <p:extLst>
              <p:ext uri="{D42A27DB-BD31-4B8C-83A1-F6EECF244321}">
                <p14:modId xmlns:p14="http://schemas.microsoft.com/office/powerpoint/2010/main" val="3327416239"/>
              </p:ext>
            </p:extLst>
          </p:nvPr>
        </p:nvGraphicFramePr>
        <p:xfrm>
          <a:off x="7593173" y="4245186"/>
          <a:ext cx="1866759" cy="2438400"/>
        </p:xfrm>
        <a:graphic>
          <a:graphicData uri="http://schemas.openxmlformats.org/drawingml/2006/table">
            <a:tbl>
              <a:tblPr firstRow="1" bandRow="1">
                <a:tableStyleId>{5C22544A-7EE6-4342-B048-85BDC9FD1C3A}</a:tableStyleId>
              </a:tblPr>
              <a:tblGrid>
                <a:gridCol w="1111568">
                  <a:extLst>
                    <a:ext uri="{9D8B030D-6E8A-4147-A177-3AD203B41FA5}">
                      <a16:colId xmlns:a16="http://schemas.microsoft.com/office/drawing/2014/main" val="1950071849"/>
                    </a:ext>
                  </a:extLst>
                </a:gridCol>
                <a:gridCol w="755191">
                  <a:extLst>
                    <a:ext uri="{9D8B030D-6E8A-4147-A177-3AD203B41FA5}">
                      <a16:colId xmlns:a16="http://schemas.microsoft.com/office/drawing/2014/main" val="669075255"/>
                    </a:ext>
                  </a:extLst>
                </a:gridCol>
              </a:tblGrid>
              <a:tr h="274320">
                <a:tc gridSpan="2">
                  <a:txBody>
                    <a:bodyPr/>
                    <a:lstStyle/>
                    <a:p>
                      <a:pPr algn="ctr"/>
                      <a:r>
                        <a:rPr lang="en-US" sz="1400" dirty="0">
                          <a:solidFill>
                            <a:schemeClr val="bg1"/>
                          </a:solidFill>
                        </a:rPr>
                        <a:t>PEACEFUL CITIES</a:t>
                      </a:r>
                    </a:p>
                  </a:txBody>
                  <a:tcPr>
                    <a:solidFill>
                      <a:schemeClr val="tx1"/>
                    </a:solidFill>
                  </a:tcPr>
                </a:tc>
                <a:tc hMerge="1">
                  <a:txBody>
                    <a:bodyPr/>
                    <a:lstStyle/>
                    <a:p>
                      <a:endParaRPr lang="en-US" dirty="0"/>
                    </a:p>
                  </a:txBody>
                  <a:tcPr/>
                </a:tc>
                <a:extLst>
                  <a:ext uri="{0D108BD9-81ED-4DB2-BD59-A6C34878D82A}">
                    <a16:rowId xmlns:a16="http://schemas.microsoft.com/office/drawing/2014/main" val="2578935372"/>
                  </a:ext>
                </a:extLst>
              </a:tr>
              <a:tr h="274320">
                <a:tc>
                  <a:txBody>
                    <a:bodyPr/>
                    <a:lstStyle/>
                    <a:p>
                      <a:r>
                        <a:rPr lang="en-US" sz="1400" dirty="0">
                          <a:solidFill>
                            <a:schemeClr val="bg1"/>
                          </a:solidFill>
                        </a:rPr>
                        <a:t>Food</a:t>
                      </a:r>
                    </a:p>
                  </a:txBody>
                  <a:tcPr>
                    <a:solidFill>
                      <a:schemeClr val="tx1"/>
                    </a:solidFill>
                  </a:tcPr>
                </a:tc>
                <a:tc>
                  <a:txBody>
                    <a:bodyPr/>
                    <a:lstStyle/>
                    <a:p>
                      <a:pPr algn="ctr"/>
                      <a:r>
                        <a:rPr lang="en-US" sz="1400" dirty="0">
                          <a:solidFill>
                            <a:schemeClr val="bg1"/>
                          </a:solidFill>
                        </a:rPr>
                        <a:t>29</a:t>
                      </a:r>
                    </a:p>
                  </a:txBody>
                  <a:tcPr>
                    <a:solidFill>
                      <a:schemeClr val="tx1"/>
                    </a:solidFill>
                  </a:tcPr>
                </a:tc>
                <a:extLst>
                  <a:ext uri="{0D108BD9-81ED-4DB2-BD59-A6C34878D82A}">
                    <a16:rowId xmlns:a16="http://schemas.microsoft.com/office/drawing/2014/main" val="3912046250"/>
                  </a:ext>
                </a:extLst>
              </a:tr>
              <a:tr h="274320">
                <a:tc>
                  <a:txBody>
                    <a:bodyPr/>
                    <a:lstStyle/>
                    <a:p>
                      <a:r>
                        <a:rPr lang="en-US" sz="1400" dirty="0">
                          <a:solidFill>
                            <a:schemeClr val="bg1"/>
                          </a:solidFill>
                        </a:rPr>
                        <a:t>Drinks</a:t>
                      </a:r>
                    </a:p>
                  </a:txBody>
                  <a:tcPr>
                    <a:solidFill>
                      <a:schemeClr val="tx1"/>
                    </a:solidFill>
                  </a:tcPr>
                </a:tc>
                <a:tc>
                  <a:txBody>
                    <a:bodyPr/>
                    <a:lstStyle/>
                    <a:p>
                      <a:pPr algn="ctr"/>
                      <a:r>
                        <a:rPr lang="en-US" sz="1400" dirty="0">
                          <a:solidFill>
                            <a:schemeClr val="bg1"/>
                          </a:solidFill>
                        </a:rPr>
                        <a:t>13</a:t>
                      </a:r>
                    </a:p>
                  </a:txBody>
                  <a:tcPr>
                    <a:solidFill>
                      <a:schemeClr val="tx1"/>
                    </a:solidFill>
                  </a:tcPr>
                </a:tc>
                <a:extLst>
                  <a:ext uri="{0D108BD9-81ED-4DB2-BD59-A6C34878D82A}">
                    <a16:rowId xmlns:a16="http://schemas.microsoft.com/office/drawing/2014/main" val="715951573"/>
                  </a:ext>
                </a:extLst>
              </a:tr>
              <a:tr h="274320">
                <a:tc>
                  <a:txBody>
                    <a:bodyPr/>
                    <a:lstStyle/>
                    <a:p>
                      <a:r>
                        <a:rPr lang="en-US" sz="1400" dirty="0">
                          <a:solidFill>
                            <a:schemeClr val="bg1"/>
                          </a:solidFill>
                        </a:rPr>
                        <a:t>Coffee</a:t>
                      </a:r>
                    </a:p>
                  </a:txBody>
                  <a:tcPr>
                    <a:solidFill>
                      <a:schemeClr val="tx1"/>
                    </a:solidFill>
                  </a:tcPr>
                </a:tc>
                <a:tc>
                  <a:txBody>
                    <a:bodyPr/>
                    <a:lstStyle/>
                    <a:p>
                      <a:pPr algn="ctr"/>
                      <a:r>
                        <a:rPr lang="en-US" sz="1400" dirty="0">
                          <a:solidFill>
                            <a:schemeClr val="bg1"/>
                          </a:solidFill>
                        </a:rPr>
                        <a:t>12</a:t>
                      </a:r>
                    </a:p>
                  </a:txBody>
                  <a:tcPr>
                    <a:solidFill>
                      <a:schemeClr val="tx1"/>
                    </a:solidFill>
                  </a:tcPr>
                </a:tc>
                <a:extLst>
                  <a:ext uri="{0D108BD9-81ED-4DB2-BD59-A6C34878D82A}">
                    <a16:rowId xmlns:a16="http://schemas.microsoft.com/office/drawing/2014/main" val="1313335947"/>
                  </a:ext>
                </a:extLst>
              </a:tr>
              <a:tr h="274320">
                <a:tc>
                  <a:txBody>
                    <a:bodyPr/>
                    <a:lstStyle/>
                    <a:p>
                      <a:r>
                        <a:rPr lang="en-US" sz="1400" dirty="0">
                          <a:solidFill>
                            <a:schemeClr val="bg1"/>
                          </a:solidFill>
                        </a:rPr>
                        <a:t>Arts</a:t>
                      </a:r>
                    </a:p>
                  </a:txBody>
                  <a:tcPr>
                    <a:solidFill>
                      <a:schemeClr val="tx1"/>
                    </a:solidFill>
                  </a:tcPr>
                </a:tc>
                <a:tc>
                  <a:txBody>
                    <a:bodyPr/>
                    <a:lstStyle/>
                    <a:p>
                      <a:pPr algn="ctr"/>
                      <a:r>
                        <a:rPr lang="en-US" sz="1400" dirty="0">
                          <a:solidFill>
                            <a:schemeClr val="bg1"/>
                          </a:solidFill>
                        </a:rPr>
                        <a:t>10</a:t>
                      </a:r>
                    </a:p>
                  </a:txBody>
                  <a:tcPr>
                    <a:solidFill>
                      <a:schemeClr val="tx1"/>
                    </a:solidFill>
                  </a:tcPr>
                </a:tc>
                <a:extLst>
                  <a:ext uri="{0D108BD9-81ED-4DB2-BD59-A6C34878D82A}">
                    <a16:rowId xmlns:a16="http://schemas.microsoft.com/office/drawing/2014/main" val="286511879"/>
                  </a:ext>
                </a:extLst>
              </a:tr>
              <a:tr h="274320">
                <a:tc>
                  <a:txBody>
                    <a:bodyPr/>
                    <a:lstStyle/>
                    <a:p>
                      <a:r>
                        <a:rPr lang="en-US" sz="1400" dirty="0">
                          <a:solidFill>
                            <a:schemeClr val="bg1"/>
                          </a:solidFill>
                        </a:rPr>
                        <a:t>Outdoors</a:t>
                      </a:r>
                    </a:p>
                  </a:txBody>
                  <a:tcPr>
                    <a:solidFill>
                      <a:schemeClr val="tx1"/>
                    </a:solidFill>
                  </a:tcPr>
                </a:tc>
                <a:tc>
                  <a:txBody>
                    <a:bodyPr/>
                    <a:lstStyle/>
                    <a:p>
                      <a:pPr algn="ctr"/>
                      <a:r>
                        <a:rPr lang="en-US" sz="1400" dirty="0">
                          <a:solidFill>
                            <a:schemeClr val="bg1"/>
                          </a:solidFill>
                        </a:rPr>
                        <a:t>15</a:t>
                      </a:r>
                    </a:p>
                  </a:txBody>
                  <a:tcPr>
                    <a:solidFill>
                      <a:schemeClr val="tx1"/>
                    </a:solidFill>
                  </a:tcPr>
                </a:tc>
                <a:extLst>
                  <a:ext uri="{0D108BD9-81ED-4DB2-BD59-A6C34878D82A}">
                    <a16:rowId xmlns:a16="http://schemas.microsoft.com/office/drawing/2014/main" val="1056407522"/>
                  </a:ext>
                </a:extLst>
              </a:tr>
              <a:tr h="274320">
                <a:tc>
                  <a:txBody>
                    <a:bodyPr/>
                    <a:lstStyle/>
                    <a:p>
                      <a:r>
                        <a:rPr lang="en-US" sz="1400" dirty="0">
                          <a:solidFill>
                            <a:schemeClr val="bg1"/>
                          </a:solidFill>
                        </a:rPr>
                        <a:t>Sights</a:t>
                      </a:r>
                    </a:p>
                  </a:txBody>
                  <a:tcPr>
                    <a:solidFill>
                      <a:schemeClr val="tx1"/>
                    </a:solidFill>
                  </a:tcPr>
                </a:tc>
                <a:tc>
                  <a:txBody>
                    <a:bodyPr/>
                    <a:lstStyle/>
                    <a:p>
                      <a:pPr algn="ctr"/>
                      <a:r>
                        <a:rPr lang="en-US" sz="1400" dirty="0">
                          <a:solidFill>
                            <a:schemeClr val="bg1"/>
                          </a:solidFill>
                        </a:rPr>
                        <a:t>35</a:t>
                      </a:r>
                    </a:p>
                  </a:txBody>
                  <a:tcPr>
                    <a:solidFill>
                      <a:schemeClr val="tx1"/>
                    </a:solidFill>
                  </a:tcPr>
                </a:tc>
                <a:extLst>
                  <a:ext uri="{0D108BD9-81ED-4DB2-BD59-A6C34878D82A}">
                    <a16:rowId xmlns:a16="http://schemas.microsoft.com/office/drawing/2014/main" val="1568864425"/>
                  </a:ext>
                </a:extLst>
              </a:tr>
              <a:tr h="274320">
                <a:tc>
                  <a:txBody>
                    <a:bodyPr/>
                    <a:lstStyle/>
                    <a:p>
                      <a:r>
                        <a:rPr lang="en-US" sz="1400" dirty="0">
                          <a:solidFill>
                            <a:schemeClr val="bg1"/>
                          </a:solidFill>
                        </a:rPr>
                        <a:t>Total</a:t>
                      </a:r>
                    </a:p>
                  </a:txBody>
                  <a:tcPr>
                    <a:solidFill>
                      <a:schemeClr val="tx1"/>
                    </a:solidFill>
                  </a:tcPr>
                </a:tc>
                <a:tc>
                  <a:txBody>
                    <a:bodyPr/>
                    <a:lstStyle/>
                    <a:p>
                      <a:pPr algn="ctr"/>
                      <a:r>
                        <a:rPr lang="en-US" sz="1400" dirty="0">
                          <a:solidFill>
                            <a:schemeClr val="bg1"/>
                          </a:solidFill>
                        </a:rPr>
                        <a:t>114</a:t>
                      </a:r>
                    </a:p>
                  </a:txBody>
                  <a:tcPr>
                    <a:solidFill>
                      <a:schemeClr val="tx1"/>
                    </a:solidFill>
                  </a:tcPr>
                </a:tc>
                <a:extLst>
                  <a:ext uri="{0D108BD9-81ED-4DB2-BD59-A6C34878D82A}">
                    <a16:rowId xmlns:a16="http://schemas.microsoft.com/office/drawing/2014/main" val="3953106815"/>
                  </a:ext>
                </a:extLst>
              </a:tr>
            </a:tbl>
          </a:graphicData>
        </a:graphic>
      </p:graphicFrame>
      <p:cxnSp>
        <p:nvCxnSpPr>
          <p:cNvPr id="16" name="Straight Arrow Connector 15">
            <a:extLst>
              <a:ext uri="{FF2B5EF4-FFF2-40B4-BE49-F238E27FC236}">
                <a16:creationId xmlns:a16="http://schemas.microsoft.com/office/drawing/2014/main" id="{E6FED0C0-39A5-46A6-A904-FEBCBF4F88E4}"/>
              </a:ext>
            </a:extLst>
          </p:cNvPr>
          <p:cNvCxnSpPr/>
          <p:nvPr/>
        </p:nvCxnSpPr>
        <p:spPr>
          <a:xfrm>
            <a:off x="7111999" y="2926080"/>
            <a:ext cx="471014" cy="0"/>
          </a:xfrm>
          <a:prstGeom prst="straightConnector1">
            <a:avLst/>
          </a:prstGeom>
          <a:ln w="57150">
            <a:solidFill>
              <a:srgbClr val="0066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1CD2D41-08C8-40A9-A7DD-F9F5018EAF41}"/>
              </a:ext>
            </a:extLst>
          </p:cNvPr>
          <p:cNvCxnSpPr/>
          <p:nvPr/>
        </p:nvCxnSpPr>
        <p:spPr>
          <a:xfrm>
            <a:off x="9448799" y="2926080"/>
            <a:ext cx="471014" cy="0"/>
          </a:xfrm>
          <a:prstGeom prst="straightConnector1">
            <a:avLst/>
          </a:prstGeom>
          <a:ln w="57150">
            <a:solidFill>
              <a:srgbClr val="0066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3DA69E2-10C4-4227-A178-78D40F757536}"/>
              </a:ext>
            </a:extLst>
          </p:cNvPr>
          <p:cNvCxnSpPr/>
          <p:nvPr/>
        </p:nvCxnSpPr>
        <p:spPr>
          <a:xfrm>
            <a:off x="7111999" y="5588000"/>
            <a:ext cx="471014" cy="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8490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6AF1A180-2A46-4E7E-A2F0-894F60BEC0F5}"/>
              </a:ext>
            </a:extLst>
          </p:cNvPr>
          <p:cNvSpPr txBox="1"/>
          <p:nvPr/>
        </p:nvSpPr>
        <p:spPr>
          <a:xfrm>
            <a:off x="7566055" y="2108901"/>
            <a:ext cx="176945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#89 Buffalo, NY</a:t>
            </a:r>
          </a:p>
        </p:txBody>
      </p:sp>
      <p:sp>
        <p:nvSpPr>
          <p:cNvPr id="3" name="Content Placeholder 2">
            <a:extLst>
              <a:ext uri="{FF2B5EF4-FFF2-40B4-BE49-F238E27FC236}">
                <a16:creationId xmlns:a16="http://schemas.microsoft.com/office/drawing/2014/main" id="{E5875999-0AD1-4317-A5B1-DE35FC6990EC}"/>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Cosine Similarity to identify the most similar cities to </a:t>
            </a:r>
            <a:r>
              <a:rPr lang="en-US" u="sng" dirty="0">
                <a:solidFill>
                  <a:schemeClr val="tx1"/>
                </a:solidFill>
                <a:latin typeface="Times New Roman" panose="02020603050405020304" pitchFamily="18" charset="0"/>
                <a:cs typeface="Times New Roman" panose="02020603050405020304" pitchFamily="18" charset="0"/>
              </a:rPr>
              <a:t>OKLAHOMA CITY</a:t>
            </a:r>
          </a:p>
          <a:p>
            <a:pPr marL="0" indent="0">
              <a:buNone/>
            </a:pPr>
            <a:r>
              <a:rPr lang="en-US" dirty="0">
                <a:solidFill>
                  <a:schemeClr val="tx1"/>
                </a:solidFill>
                <a:latin typeface="Times New Roman" panose="02020603050405020304" pitchFamily="18" charset="0"/>
                <a:cs typeface="Times New Roman" panose="02020603050405020304" pitchFamily="18" charset="0"/>
              </a:rPr>
              <a:t> </a:t>
            </a:r>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1000"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45F66BAA-6A45-4B20-A68D-1DE55B0D9C3C}"/>
              </a:ext>
            </a:extLst>
          </p:cNvPr>
          <p:cNvSpPr>
            <a:spLocks noGrp="1"/>
          </p:cNvSpPr>
          <p:nvPr>
            <p:ph type="body" sz="half" idx="2"/>
          </p:nvPr>
        </p:nvSpPr>
        <p:spPr>
          <a:xfrm>
            <a:off x="233265" y="1595536"/>
            <a:ext cx="4208106" cy="4512020"/>
          </a:xfrm>
        </p:spPr>
        <p:txBody>
          <a:bodyPr>
            <a:normAutofit/>
          </a:bodyPr>
          <a:lstStyle/>
          <a:p>
            <a:pPr marL="514350" indent="-514350">
              <a:buAutoNum type="arabicPeriod"/>
            </a:pPr>
            <a:r>
              <a:rPr lang="en-US" sz="2800" dirty="0"/>
              <a:t>Livability.com data </a:t>
            </a:r>
          </a:p>
          <a:p>
            <a:pPr marL="514350" indent="-514350">
              <a:buAutoNum type="arabicPeriod"/>
            </a:pPr>
            <a:endParaRPr lang="en-US" sz="2800" dirty="0"/>
          </a:p>
          <a:p>
            <a:pPr marL="514350" indent="-514350">
              <a:buAutoNum type="arabicPeriod"/>
            </a:pPr>
            <a:r>
              <a:rPr lang="en-US" sz="2800" dirty="0"/>
              <a:t>Venue data </a:t>
            </a:r>
          </a:p>
          <a:p>
            <a:pPr marL="514350" indent="-514350">
              <a:buAutoNum type="arabicPeriod"/>
            </a:pPr>
            <a:endParaRPr lang="en-US" sz="2800" dirty="0"/>
          </a:p>
          <a:p>
            <a:pPr marL="514350" indent="-514350">
              <a:buAutoNum type="arabicPeriod"/>
            </a:pPr>
            <a:r>
              <a:rPr lang="en-US" sz="2800" dirty="0"/>
              <a:t>City clustering</a:t>
            </a:r>
          </a:p>
          <a:p>
            <a:pPr marL="514350" indent="-514350">
              <a:buAutoNum type="arabicPeriod"/>
            </a:pPr>
            <a:endParaRPr lang="en-US" sz="2800" dirty="0"/>
          </a:p>
          <a:p>
            <a:pPr marL="514350" indent="-514350">
              <a:buAutoNum type="arabicPeriod"/>
            </a:pPr>
            <a:r>
              <a:rPr lang="en-US" sz="2800" b="1" dirty="0"/>
              <a:t>Oklahoman cities</a:t>
            </a:r>
          </a:p>
        </p:txBody>
      </p:sp>
      <p:sp>
        <p:nvSpPr>
          <p:cNvPr id="5" name="Title 1">
            <a:extLst>
              <a:ext uri="{FF2B5EF4-FFF2-40B4-BE49-F238E27FC236}">
                <a16:creationId xmlns:a16="http://schemas.microsoft.com/office/drawing/2014/main" id="{42A0B6BB-5DA0-4B25-A928-E2851714AD93}"/>
              </a:ext>
            </a:extLst>
          </p:cNvPr>
          <p:cNvSpPr txBox="1">
            <a:spLocks/>
          </p:cNvSpPr>
          <p:nvPr/>
        </p:nvSpPr>
        <p:spPr>
          <a:xfrm>
            <a:off x="643466" y="786384"/>
            <a:ext cx="3517567" cy="114505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b="0" kern="1200" spc="-50" baseline="0">
                <a:solidFill>
                  <a:srgbClr val="FFFFFF"/>
                </a:solidFill>
                <a:latin typeface="+mj-lt"/>
                <a:ea typeface="+mj-ea"/>
                <a:cs typeface="+mj-cs"/>
              </a:defRPr>
            </a:lvl1pPr>
          </a:lstStyle>
          <a:p>
            <a:r>
              <a:rPr lang="en-US" dirty="0"/>
              <a:t>DATA ANALYSIS</a:t>
            </a:r>
          </a:p>
        </p:txBody>
      </p:sp>
      <p:pic>
        <p:nvPicPr>
          <p:cNvPr id="7" name="Picture 6">
            <a:extLst>
              <a:ext uri="{FF2B5EF4-FFF2-40B4-BE49-F238E27FC236}">
                <a16:creationId xmlns:a16="http://schemas.microsoft.com/office/drawing/2014/main" id="{A39D75E3-E3EC-4359-B97A-6EABFA2B9513}"/>
              </a:ext>
            </a:extLst>
          </p:cNvPr>
          <p:cNvPicPr>
            <a:picLocks noChangeAspect="1"/>
          </p:cNvPicPr>
          <p:nvPr/>
        </p:nvPicPr>
        <p:blipFill>
          <a:blip r:embed="rId2"/>
          <a:stretch>
            <a:fillRect/>
          </a:stretch>
        </p:blipFill>
        <p:spPr>
          <a:xfrm>
            <a:off x="5698056" y="2597180"/>
            <a:ext cx="5408528" cy="3249449"/>
          </a:xfrm>
          <a:prstGeom prst="rect">
            <a:avLst/>
          </a:prstGeom>
        </p:spPr>
      </p:pic>
      <p:sp>
        <p:nvSpPr>
          <p:cNvPr id="8" name="TextBox 7">
            <a:extLst>
              <a:ext uri="{FF2B5EF4-FFF2-40B4-BE49-F238E27FC236}">
                <a16:creationId xmlns:a16="http://schemas.microsoft.com/office/drawing/2014/main" id="{6595A802-08E6-49CE-8982-97A100A8199B}"/>
              </a:ext>
            </a:extLst>
          </p:cNvPr>
          <p:cNvSpPr txBox="1"/>
          <p:nvPr/>
        </p:nvSpPr>
        <p:spPr>
          <a:xfrm>
            <a:off x="6476597" y="1620622"/>
            <a:ext cx="150368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#35 Boise, ID</a:t>
            </a:r>
          </a:p>
        </p:txBody>
      </p:sp>
      <p:sp>
        <p:nvSpPr>
          <p:cNvPr id="21" name="TextBox 20">
            <a:extLst>
              <a:ext uri="{FF2B5EF4-FFF2-40B4-BE49-F238E27FC236}">
                <a16:creationId xmlns:a16="http://schemas.microsoft.com/office/drawing/2014/main" id="{FEB1185D-8089-49A6-9F2C-8C25B8CED614}"/>
              </a:ext>
            </a:extLst>
          </p:cNvPr>
          <p:cNvSpPr txBox="1"/>
          <p:nvPr/>
        </p:nvSpPr>
        <p:spPr>
          <a:xfrm>
            <a:off x="8714945" y="1620622"/>
            <a:ext cx="212344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#48 Charleston, SC</a:t>
            </a:r>
          </a:p>
        </p:txBody>
      </p:sp>
      <p:sp>
        <p:nvSpPr>
          <p:cNvPr id="22" name="TextBox 21">
            <a:extLst>
              <a:ext uri="{FF2B5EF4-FFF2-40B4-BE49-F238E27FC236}">
                <a16:creationId xmlns:a16="http://schemas.microsoft.com/office/drawing/2014/main" id="{01BBC39E-AB9B-4B9B-80C2-135C8D0E3C07}"/>
              </a:ext>
            </a:extLst>
          </p:cNvPr>
          <p:cNvSpPr txBox="1"/>
          <p:nvPr/>
        </p:nvSpPr>
        <p:spPr>
          <a:xfrm>
            <a:off x="5496560" y="2108901"/>
            <a:ext cx="18288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#75 Tacoma, WA</a:t>
            </a:r>
          </a:p>
        </p:txBody>
      </p:sp>
      <p:sp>
        <p:nvSpPr>
          <p:cNvPr id="24" name="TextBox 23">
            <a:extLst>
              <a:ext uri="{FF2B5EF4-FFF2-40B4-BE49-F238E27FC236}">
                <a16:creationId xmlns:a16="http://schemas.microsoft.com/office/drawing/2014/main" id="{0FF99133-3E89-4399-91C3-921C8496246C}"/>
              </a:ext>
            </a:extLst>
          </p:cNvPr>
          <p:cNvSpPr txBox="1"/>
          <p:nvPr/>
        </p:nvSpPr>
        <p:spPr>
          <a:xfrm>
            <a:off x="9576203" y="2108901"/>
            <a:ext cx="198323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#96 Knoxville, TN</a:t>
            </a:r>
          </a:p>
        </p:txBody>
      </p:sp>
      <p:graphicFrame>
        <p:nvGraphicFramePr>
          <p:cNvPr id="9" name="Table 9">
            <a:extLst>
              <a:ext uri="{FF2B5EF4-FFF2-40B4-BE49-F238E27FC236}">
                <a16:creationId xmlns:a16="http://schemas.microsoft.com/office/drawing/2014/main" id="{D3144296-8A3B-4F31-A057-72F894FA1497}"/>
              </a:ext>
            </a:extLst>
          </p:cNvPr>
          <p:cNvGraphicFramePr>
            <a:graphicFrameLocks noGrp="1"/>
          </p:cNvGraphicFramePr>
          <p:nvPr>
            <p:extLst>
              <p:ext uri="{D42A27DB-BD31-4B8C-83A1-F6EECF244321}">
                <p14:modId xmlns:p14="http://schemas.microsoft.com/office/powerpoint/2010/main" val="4288150702"/>
              </p:ext>
            </p:extLst>
          </p:nvPr>
        </p:nvGraphicFramePr>
        <p:xfrm>
          <a:off x="5698056" y="5780156"/>
          <a:ext cx="5517958" cy="370840"/>
        </p:xfrm>
        <a:graphic>
          <a:graphicData uri="http://schemas.openxmlformats.org/drawingml/2006/table">
            <a:tbl>
              <a:tblPr firstRow="1" bandRow="1">
                <a:tableStyleId>{5C22544A-7EE6-4342-B048-85BDC9FD1C3A}</a:tableStyleId>
              </a:tblPr>
              <a:tblGrid>
                <a:gridCol w="2758979">
                  <a:extLst>
                    <a:ext uri="{9D8B030D-6E8A-4147-A177-3AD203B41FA5}">
                      <a16:colId xmlns:a16="http://schemas.microsoft.com/office/drawing/2014/main" val="4187727587"/>
                    </a:ext>
                  </a:extLst>
                </a:gridCol>
                <a:gridCol w="2758979">
                  <a:extLst>
                    <a:ext uri="{9D8B030D-6E8A-4147-A177-3AD203B41FA5}">
                      <a16:colId xmlns:a16="http://schemas.microsoft.com/office/drawing/2014/main" val="4225616350"/>
                    </a:ext>
                  </a:extLst>
                </a:gridCol>
              </a:tblGrid>
              <a:tr h="370840">
                <a:tc>
                  <a:txBody>
                    <a:bodyPr/>
                    <a:lstStyle/>
                    <a:p>
                      <a:pPr algn="ctr"/>
                      <a:r>
                        <a:rPr lang="en-US" dirty="0"/>
                        <a:t>Estimated LIV score: 631</a:t>
                      </a:r>
                    </a:p>
                  </a:txBody>
                  <a:tcPr>
                    <a:solidFill>
                      <a:srgbClr val="00B050"/>
                    </a:solidFill>
                  </a:tcPr>
                </a:tc>
                <a:tc>
                  <a:txBody>
                    <a:bodyPr/>
                    <a:lstStyle/>
                    <a:p>
                      <a:pPr algn="ctr"/>
                      <a:r>
                        <a:rPr lang="en-US" dirty="0"/>
                        <a:t>Estimated Ranking: #69</a:t>
                      </a:r>
                    </a:p>
                  </a:txBody>
                  <a:tcPr>
                    <a:solidFill>
                      <a:srgbClr val="00B050"/>
                    </a:solidFill>
                  </a:tcPr>
                </a:tc>
                <a:extLst>
                  <a:ext uri="{0D108BD9-81ED-4DB2-BD59-A6C34878D82A}">
                    <a16:rowId xmlns:a16="http://schemas.microsoft.com/office/drawing/2014/main" val="3567774522"/>
                  </a:ext>
                </a:extLst>
              </a:tr>
            </a:tbl>
          </a:graphicData>
        </a:graphic>
      </p:graphicFrame>
    </p:spTree>
    <p:extLst>
      <p:ext uri="{BB962C8B-B14F-4D97-AF65-F5344CB8AC3E}">
        <p14:creationId xmlns:p14="http://schemas.microsoft.com/office/powerpoint/2010/main" val="1013601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875999-0AD1-4317-A5B1-DE35FC6990EC}"/>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Cosine Similarity to identify the most similar cities to </a:t>
            </a:r>
            <a:r>
              <a:rPr lang="en-US" u="sng" dirty="0">
                <a:solidFill>
                  <a:schemeClr val="tx1"/>
                </a:solidFill>
                <a:latin typeface="Times New Roman" panose="02020603050405020304" pitchFamily="18" charset="0"/>
                <a:cs typeface="Times New Roman" panose="02020603050405020304" pitchFamily="18" charset="0"/>
              </a:rPr>
              <a:t>TULSA</a:t>
            </a:r>
          </a:p>
          <a:p>
            <a:pPr marL="0" indent="0">
              <a:buNone/>
            </a:pPr>
            <a:r>
              <a:rPr lang="en-US" dirty="0">
                <a:solidFill>
                  <a:schemeClr val="tx1"/>
                </a:solidFill>
                <a:latin typeface="Times New Roman" panose="02020603050405020304" pitchFamily="18" charset="0"/>
                <a:cs typeface="Times New Roman" panose="02020603050405020304" pitchFamily="18" charset="0"/>
              </a:rPr>
              <a:t> </a:t>
            </a:r>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1000"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A658981-4D9E-4D67-B11C-88738A0771A7}"/>
              </a:ext>
            </a:extLst>
          </p:cNvPr>
          <p:cNvPicPr>
            <a:picLocks noChangeAspect="1"/>
          </p:cNvPicPr>
          <p:nvPr/>
        </p:nvPicPr>
        <p:blipFill>
          <a:blip r:embed="rId2"/>
          <a:stretch>
            <a:fillRect/>
          </a:stretch>
        </p:blipFill>
        <p:spPr>
          <a:xfrm>
            <a:off x="5687576" y="2584836"/>
            <a:ext cx="5410199" cy="3246120"/>
          </a:xfrm>
          <a:prstGeom prst="rect">
            <a:avLst/>
          </a:prstGeom>
        </p:spPr>
      </p:pic>
      <p:sp>
        <p:nvSpPr>
          <p:cNvPr id="4" name="Text Placeholder 3">
            <a:extLst>
              <a:ext uri="{FF2B5EF4-FFF2-40B4-BE49-F238E27FC236}">
                <a16:creationId xmlns:a16="http://schemas.microsoft.com/office/drawing/2014/main" id="{45F66BAA-6A45-4B20-A68D-1DE55B0D9C3C}"/>
              </a:ext>
            </a:extLst>
          </p:cNvPr>
          <p:cNvSpPr>
            <a:spLocks noGrp="1"/>
          </p:cNvSpPr>
          <p:nvPr>
            <p:ph type="body" sz="half" idx="2"/>
          </p:nvPr>
        </p:nvSpPr>
        <p:spPr>
          <a:xfrm>
            <a:off x="233265" y="1595536"/>
            <a:ext cx="4208106" cy="4512020"/>
          </a:xfrm>
        </p:spPr>
        <p:txBody>
          <a:bodyPr>
            <a:normAutofit/>
          </a:bodyPr>
          <a:lstStyle/>
          <a:p>
            <a:pPr marL="514350" indent="-514350">
              <a:buAutoNum type="arabicPeriod"/>
            </a:pPr>
            <a:r>
              <a:rPr lang="en-US" sz="2800" dirty="0"/>
              <a:t>Livability.com data </a:t>
            </a:r>
          </a:p>
          <a:p>
            <a:pPr marL="514350" indent="-514350">
              <a:buAutoNum type="arabicPeriod"/>
            </a:pPr>
            <a:endParaRPr lang="en-US" sz="2800" dirty="0"/>
          </a:p>
          <a:p>
            <a:pPr marL="514350" indent="-514350">
              <a:buAutoNum type="arabicPeriod"/>
            </a:pPr>
            <a:r>
              <a:rPr lang="en-US" sz="2800" dirty="0"/>
              <a:t>Venue data </a:t>
            </a:r>
          </a:p>
          <a:p>
            <a:pPr marL="514350" indent="-514350">
              <a:buAutoNum type="arabicPeriod"/>
            </a:pPr>
            <a:endParaRPr lang="en-US" sz="2800" dirty="0"/>
          </a:p>
          <a:p>
            <a:pPr marL="514350" indent="-514350">
              <a:buAutoNum type="arabicPeriod"/>
            </a:pPr>
            <a:r>
              <a:rPr lang="en-US" sz="2800" dirty="0"/>
              <a:t>City clustering</a:t>
            </a:r>
          </a:p>
          <a:p>
            <a:pPr marL="514350" indent="-514350">
              <a:buAutoNum type="arabicPeriod"/>
            </a:pPr>
            <a:endParaRPr lang="en-US" sz="2800" dirty="0"/>
          </a:p>
          <a:p>
            <a:pPr marL="514350" indent="-514350">
              <a:buAutoNum type="arabicPeriod"/>
            </a:pPr>
            <a:r>
              <a:rPr lang="en-US" sz="2800" b="1" dirty="0"/>
              <a:t>Oklahoman cities</a:t>
            </a:r>
          </a:p>
        </p:txBody>
      </p:sp>
      <p:sp>
        <p:nvSpPr>
          <p:cNvPr id="5" name="Title 1">
            <a:extLst>
              <a:ext uri="{FF2B5EF4-FFF2-40B4-BE49-F238E27FC236}">
                <a16:creationId xmlns:a16="http://schemas.microsoft.com/office/drawing/2014/main" id="{42A0B6BB-5DA0-4B25-A928-E2851714AD93}"/>
              </a:ext>
            </a:extLst>
          </p:cNvPr>
          <p:cNvSpPr txBox="1">
            <a:spLocks/>
          </p:cNvSpPr>
          <p:nvPr/>
        </p:nvSpPr>
        <p:spPr>
          <a:xfrm>
            <a:off x="643466" y="786384"/>
            <a:ext cx="3517567" cy="114505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b="0" kern="1200" spc="-50" baseline="0">
                <a:solidFill>
                  <a:srgbClr val="FFFFFF"/>
                </a:solidFill>
                <a:latin typeface="+mj-lt"/>
                <a:ea typeface="+mj-ea"/>
                <a:cs typeface="+mj-cs"/>
              </a:defRPr>
            </a:lvl1pPr>
          </a:lstStyle>
          <a:p>
            <a:r>
              <a:rPr lang="en-US" dirty="0"/>
              <a:t>DATA ANALYSIS</a:t>
            </a:r>
          </a:p>
        </p:txBody>
      </p:sp>
      <p:sp>
        <p:nvSpPr>
          <p:cNvPr id="8" name="TextBox 7">
            <a:extLst>
              <a:ext uri="{FF2B5EF4-FFF2-40B4-BE49-F238E27FC236}">
                <a16:creationId xmlns:a16="http://schemas.microsoft.com/office/drawing/2014/main" id="{6595A802-08E6-49CE-8982-97A100A8199B}"/>
              </a:ext>
            </a:extLst>
          </p:cNvPr>
          <p:cNvSpPr txBox="1"/>
          <p:nvPr/>
        </p:nvSpPr>
        <p:spPr>
          <a:xfrm>
            <a:off x="6476597" y="1620622"/>
            <a:ext cx="150368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#7 Fargo, ND</a:t>
            </a:r>
          </a:p>
        </p:txBody>
      </p:sp>
      <p:sp>
        <p:nvSpPr>
          <p:cNvPr id="21" name="TextBox 20">
            <a:extLst>
              <a:ext uri="{FF2B5EF4-FFF2-40B4-BE49-F238E27FC236}">
                <a16:creationId xmlns:a16="http://schemas.microsoft.com/office/drawing/2014/main" id="{FEB1185D-8089-49A6-9F2C-8C25B8CED614}"/>
              </a:ext>
            </a:extLst>
          </p:cNvPr>
          <p:cNvSpPr txBox="1"/>
          <p:nvPr/>
        </p:nvSpPr>
        <p:spPr>
          <a:xfrm>
            <a:off x="8714945" y="1620622"/>
            <a:ext cx="212344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#20 Missoula, MT</a:t>
            </a:r>
          </a:p>
        </p:txBody>
      </p:sp>
      <p:sp>
        <p:nvSpPr>
          <p:cNvPr id="22" name="TextBox 21">
            <a:extLst>
              <a:ext uri="{FF2B5EF4-FFF2-40B4-BE49-F238E27FC236}">
                <a16:creationId xmlns:a16="http://schemas.microsoft.com/office/drawing/2014/main" id="{01BBC39E-AB9B-4B9B-80C2-135C8D0E3C07}"/>
              </a:ext>
            </a:extLst>
          </p:cNvPr>
          <p:cNvSpPr txBox="1"/>
          <p:nvPr/>
        </p:nvSpPr>
        <p:spPr>
          <a:xfrm>
            <a:off x="7487919" y="2108901"/>
            <a:ext cx="208828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#49 Greenville, SC</a:t>
            </a:r>
          </a:p>
        </p:txBody>
      </p:sp>
      <p:sp>
        <p:nvSpPr>
          <p:cNvPr id="23" name="TextBox 22">
            <a:extLst>
              <a:ext uri="{FF2B5EF4-FFF2-40B4-BE49-F238E27FC236}">
                <a16:creationId xmlns:a16="http://schemas.microsoft.com/office/drawing/2014/main" id="{6AF1A180-2A46-4E7E-A2F0-894F60BEC0F5}"/>
              </a:ext>
            </a:extLst>
          </p:cNvPr>
          <p:cNvSpPr txBox="1"/>
          <p:nvPr/>
        </p:nvSpPr>
        <p:spPr>
          <a:xfrm>
            <a:off x="5458984" y="2108901"/>
            <a:ext cx="191069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#35 Appleton, WI</a:t>
            </a:r>
          </a:p>
        </p:txBody>
      </p:sp>
      <p:sp>
        <p:nvSpPr>
          <p:cNvPr id="24" name="TextBox 23">
            <a:extLst>
              <a:ext uri="{FF2B5EF4-FFF2-40B4-BE49-F238E27FC236}">
                <a16:creationId xmlns:a16="http://schemas.microsoft.com/office/drawing/2014/main" id="{0FF99133-3E89-4399-91C3-921C8496246C}"/>
              </a:ext>
            </a:extLst>
          </p:cNvPr>
          <p:cNvSpPr txBox="1"/>
          <p:nvPr/>
        </p:nvSpPr>
        <p:spPr>
          <a:xfrm>
            <a:off x="9576202" y="2108901"/>
            <a:ext cx="212343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#67 Gainesville, FL</a:t>
            </a:r>
          </a:p>
        </p:txBody>
      </p:sp>
      <p:graphicFrame>
        <p:nvGraphicFramePr>
          <p:cNvPr id="9" name="Table 9">
            <a:extLst>
              <a:ext uri="{FF2B5EF4-FFF2-40B4-BE49-F238E27FC236}">
                <a16:creationId xmlns:a16="http://schemas.microsoft.com/office/drawing/2014/main" id="{D3144296-8A3B-4F31-A057-72F894FA1497}"/>
              </a:ext>
            </a:extLst>
          </p:cNvPr>
          <p:cNvGraphicFramePr>
            <a:graphicFrameLocks noGrp="1"/>
          </p:cNvGraphicFramePr>
          <p:nvPr>
            <p:extLst>
              <p:ext uri="{D42A27DB-BD31-4B8C-83A1-F6EECF244321}">
                <p14:modId xmlns:p14="http://schemas.microsoft.com/office/powerpoint/2010/main" val="147065277"/>
              </p:ext>
            </p:extLst>
          </p:nvPr>
        </p:nvGraphicFramePr>
        <p:xfrm>
          <a:off x="5698056" y="5780156"/>
          <a:ext cx="5517958" cy="370840"/>
        </p:xfrm>
        <a:graphic>
          <a:graphicData uri="http://schemas.openxmlformats.org/drawingml/2006/table">
            <a:tbl>
              <a:tblPr firstRow="1" bandRow="1">
                <a:tableStyleId>{5C22544A-7EE6-4342-B048-85BDC9FD1C3A}</a:tableStyleId>
              </a:tblPr>
              <a:tblGrid>
                <a:gridCol w="2758979">
                  <a:extLst>
                    <a:ext uri="{9D8B030D-6E8A-4147-A177-3AD203B41FA5}">
                      <a16:colId xmlns:a16="http://schemas.microsoft.com/office/drawing/2014/main" val="4187727587"/>
                    </a:ext>
                  </a:extLst>
                </a:gridCol>
                <a:gridCol w="2758979">
                  <a:extLst>
                    <a:ext uri="{9D8B030D-6E8A-4147-A177-3AD203B41FA5}">
                      <a16:colId xmlns:a16="http://schemas.microsoft.com/office/drawing/2014/main" val="4225616350"/>
                    </a:ext>
                  </a:extLst>
                </a:gridCol>
              </a:tblGrid>
              <a:tr h="370840">
                <a:tc>
                  <a:txBody>
                    <a:bodyPr/>
                    <a:lstStyle/>
                    <a:p>
                      <a:pPr algn="ctr"/>
                      <a:r>
                        <a:rPr lang="en-US" dirty="0"/>
                        <a:t>Estimated LIV score: 662</a:t>
                      </a:r>
                    </a:p>
                  </a:txBody>
                  <a:tcPr>
                    <a:solidFill>
                      <a:srgbClr val="00B050"/>
                    </a:solidFill>
                  </a:tcPr>
                </a:tc>
                <a:tc>
                  <a:txBody>
                    <a:bodyPr/>
                    <a:lstStyle/>
                    <a:p>
                      <a:pPr algn="ctr"/>
                      <a:r>
                        <a:rPr lang="en-US" dirty="0"/>
                        <a:t>Estimated Ranking: #36</a:t>
                      </a:r>
                    </a:p>
                  </a:txBody>
                  <a:tcPr>
                    <a:solidFill>
                      <a:srgbClr val="00B050"/>
                    </a:solidFill>
                  </a:tcPr>
                </a:tc>
                <a:extLst>
                  <a:ext uri="{0D108BD9-81ED-4DB2-BD59-A6C34878D82A}">
                    <a16:rowId xmlns:a16="http://schemas.microsoft.com/office/drawing/2014/main" val="3567774522"/>
                  </a:ext>
                </a:extLst>
              </a:tr>
            </a:tbl>
          </a:graphicData>
        </a:graphic>
      </p:graphicFrame>
    </p:spTree>
    <p:extLst>
      <p:ext uri="{BB962C8B-B14F-4D97-AF65-F5344CB8AC3E}">
        <p14:creationId xmlns:p14="http://schemas.microsoft.com/office/powerpoint/2010/main" val="2616400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875999-0AD1-4317-A5B1-DE35FC6990EC}"/>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Cosine Similarity to identify the most similar cities to </a:t>
            </a:r>
            <a:r>
              <a:rPr lang="en-US" u="sng" dirty="0">
                <a:solidFill>
                  <a:schemeClr val="tx1"/>
                </a:solidFill>
                <a:latin typeface="Times New Roman" panose="02020603050405020304" pitchFamily="18" charset="0"/>
                <a:cs typeface="Times New Roman" panose="02020603050405020304" pitchFamily="18" charset="0"/>
              </a:rPr>
              <a:t>STILLWATER</a:t>
            </a:r>
          </a:p>
          <a:p>
            <a:pPr marL="0" indent="0">
              <a:buNone/>
            </a:pPr>
            <a:r>
              <a:rPr lang="en-US" dirty="0">
                <a:solidFill>
                  <a:schemeClr val="tx1"/>
                </a:solidFill>
                <a:latin typeface="Times New Roman" panose="02020603050405020304" pitchFamily="18" charset="0"/>
                <a:cs typeface="Times New Roman" panose="02020603050405020304" pitchFamily="18" charset="0"/>
              </a:rPr>
              <a:t> </a:t>
            </a:r>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1000"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45F66BAA-6A45-4B20-A68D-1DE55B0D9C3C}"/>
              </a:ext>
            </a:extLst>
          </p:cNvPr>
          <p:cNvSpPr>
            <a:spLocks noGrp="1"/>
          </p:cNvSpPr>
          <p:nvPr>
            <p:ph type="body" sz="half" idx="2"/>
          </p:nvPr>
        </p:nvSpPr>
        <p:spPr>
          <a:xfrm>
            <a:off x="233265" y="1595536"/>
            <a:ext cx="4208106" cy="4512020"/>
          </a:xfrm>
        </p:spPr>
        <p:txBody>
          <a:bodyPr>
            <a:normAutofit/>
          </a:bodyPr>
          <a:lstStyle/>
          <a:p>
            <a:pPr marL="514350" indent="-514350">
              <a:buAutoNum type="arabicPeriod"/>
            </a:pPr>
            <a:r>
              <a:rPr lang="en-US" sz="2800" dirty="0"/>
              <a:t>Livability.com data </a:t>
            </a:r>
          </a:p>
          <a:p>
            <a:pPr marL="514350" indent="-514350">
              <a:buAutoNum type="arabicPeriod"/>
            </a:pPr>
            <a:endParaRPr lang="en-US" sz="2800" dirty="0"/>
          </a:p>
          <a:p>
            <a:pPr marL="514350" indent="-514350">
              <a:buAutoNum type="arabicPeriod"/>
            </a:pPr>
            <a:r>
              <a:rPr lang="en-US" sz="2800" dirty="0"/>
              <a:t>Venue data </a:t>
            </a:r>
          </a:p>
          <a:p>
            <a:pPr marL="514350" indent="-514350">
              <a:buAutoNum type="arabicPeriod"/>
            </a:pPr>
            <a:endParaRPr lang="en-US" sz="2800" dirty="0"/>
          </a:p>
          <a:p>
            <a:pPr marL="514350" indent="-514350">
              <a:buAutoNum type="arabicPeriod"/>
            </a:pPr>
            <a:r>
              <a:rPr lang="en-US" sz="2800" dirty="0"/>
              <a:t>City clustering</a:t>
            </a:r>
          </a:p>
          <a:p>
            <a:pPr marL="514350" indent="-514350">
              <a:buAutoNum type="arabicPeriod"/>
            </a:pPr>
            <a:endParaRPr lang="en-US" sz="2800" dirty="0"/>
          </a:p>
          <a:p>
            <a:pPr marL="514350" indent="-514350">
              <a:buAutoNum type="arabicPeriod"/>
            </a:pPr>
            <a:r>
              <a:rPr lang="en-US" sz="2800" b="1" dirty="0"/>
              <a:t>Oklahoman cities</a:t>
            </a:r>
          </a:p>
        </p:txBody>
      </p:sp>
      <p:sp>
        <p:nvSpPr>
          <p:cNvPr id="5" name="Title 1">
            <a:extLst>
              <a:ext uri="{FF2B5EF4-FFF2-40B4-BE49-F238E27FC236}">
                <a16:creationId xmlns:a16="http://schemas.microsoft.com/office/drawing/2014/main" id="{42A0B6BB-5DA0-4B25-A928-E2851714AD93}"/>
              </a:ext>
            </a:extLst>
          </p:cNvPr>
          <p:cNvSpPr txBox="1">
            <a:spLocks/>
          </p:cNvSpPr>
          <p:nvPr/>
        </p:nvSpPr>
        <p:spPr>
          <a:xfrm>
            <a:off x="643466" y="786384"/>
            <a:ext cx="3517567" cy="114505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b="0" kern="1200" spc="-50" baseline="0">
                <a:solidFill>
                  <a:srgbClr val="FFFFFF"/>
                </a:solidFill>
                <a:latin typeface="+mj-lt"/>
                <a:ea typeface="+mj-ea"/>
                <a:cs typeface="+mj-cs"/>
              </a:defRPr>
            </a:lvl1pPr>
          </a:lstStyle>
          <a:p>
            <a:r>
              <a:rPr lang="en-US" dirty="0"/>
              <a:t>DATA ANALYSIS</a:t>
            </a:r>
          </a:p>
        </p:txBody>
      </p:sp>
      <p:sp>
        <p:nvSpPr>
          <p:cNvPr id="8" name="TextBox 7">
            <a:extLst>
              <a:ext uri="{FF2B5EF4-FFF2-40B4-BE49-F238E27FC236}">
                <a16:creationId xmlns:a16="http://schemas.microsoft.com/office/drawing/2014/main" id="{6595A802-08E6-49CE-8982-97A100A8199B}"/>
              </a:ext>
            </a:extLst>
          </p:cNvPr>
          <p:cNvSpPr txBox="1"/>
          <p:nvPr/>
        </p:nvSpPr>
        <p:spPr>
          <a:xfrm>
            <a:off x="6069580" y="1620622"/>
            <a:ext cx="22413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#65 Pflugerville, TX</a:t>
            </a:r>
          </a:p>
        </p:txBody>
      </p:sp>
      <p:sp>
        <p:nvSpPr>
          <p:cNvPr id="21" name="TextBox 20">
            <a:extLst>
              <a:ext uri="{FF2B5EF4-FFF2-40B4-BE49-F238E27FC236}">
                <a16:creationId xmlns:a16="http://schemas.microsoft.com/office/drawing/2014/main" id="{FEB1185D-8089-49A6-9F2C-8C25B8CED614}"/>
              </a:ext>
            </a:extLst>
          </p:cNvPr>
          <p:cNvSpPr txBox="1"/>
          <p:nvPr/>
        </p:nvSpPr>
        <p:spPr>
          <a:xfrm>
            <a:off x="8611998" y="1620622"/>
            <a:ext cx="191376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#75 Duluth, MN</a:t>
            </a:r>
          </a:p>
        </p:txBody>
      </p:sp>
      <p:sp>
        <p:nvSpPr>
          <p:cNvPr id="22" name="TextBox 21">
            <a:extLst>
              <a:ext uri="{FF2B5EF4-FFF2-40B4-BE49-F238E27FC236}">
                <a16:creationId xmlns:a16="http://schemas.microsoft.com/office/drawing/2014/main" id="{01BBC39E-AB9B-4B9B-80C2-135C8D0E3C07}"/>
              </a:ext>
            </a:extLst>
          </p:cNvPr>
          <p:cNvSpPr txBox="1"/>
          <p:nvPr/>
        </p:nvSpPr>
        <p:spPr>
          <a:xfrm>
            <a:off x="7487919" y="2108901"/>
            <a:ext cx="208828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#88 Santa Fe, NM</a:t>
            </a:r>
          </a:p>
        </p:txBody>
      </p:sp>
      <p:sp>
        <p:nvSpPr>
          <p:cNvPr id="23" name="TextBox 22">
            <a:extLst>
              <a:ext uri="{FF2B5EF4-FFF2-40B4-BE49-F238E27FC236}">
                <a16:creationId xmlns:a16="http://schemas.microsoft.com/office/drawing/2014/main" id="{6AF1A180-2A46-4E7E-A2F0-894F60BEC0F5}"/>
              </a:ext>
            </a:extLst>
          </p:cNvPr>
          <p:cNvSpPr txBox="1"/>
          <p:nvPr/>
        </p:nvSpPr>
        <p:spPr>
          <a:xfrm>
            <a:off x="5289307" y="2108901"/>
            <a:ext cx="22413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#83 Pflugerville, TX</a:t>
            </a:r>
          </a:p>
        </p:txBody>
      </p:sp>
      <p:sp>
        <p:nvSpPr>
          <p:cNvPr id="24" name="TextBox 23">
            <a:extLst>
              <a:ext uri="{FF2B5EF4-FFF2-40B4-BE49-F238E27FC236}">
                <a16:creationId xmlns:a16="http://schemas.microsoft.com/office/drawing/2014/main" id="{0FF99133-3E89-4399-91C3-921C8496246C}"/>
              </a:ext>
            </a:extLst>
          </p:cNvPr>
          <p:cNvSpPr txBox="1"/>
          <p:nvPr/>
        </p:nvSpPr>
        <p:spPr>
          <a:xfrm>
            <a:off x="9576202" y="2108901"/>
            <a:ext cx="212343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#95 Huntsville, AL</a:t>
            </a:r>
          </a:p>
        </p:txBody>
      </p:sp>
      <p:graphicFrame>
        <p:nvGraphicFramePr>
          <p:cNvPr id="9" name="Table 9">
            <a:extLst>
              <a:ext uri="{FF2B5EF4-FFF2-40B4-BE49-F238E27FC236}">
                <a16:creationId xmlns:a16="http://schemas.microsoft.com/office/drawing/2014/main" id="{D3144296-8A3B-4F31-A057-72F894FA1497}"/>
              </a:ext>
            </a:extLst>
          </p:cNvPr>
          <p:cNvGraphicFramePr>
            <a:graphicFrameLocks noGrp="1"/>
          </p:cNvGraphicFramePr>
          <p:nvPr>
            <p:extLst>
              <p:ext uri="{D42A27DB-BD31-4B8C-83A1-F6EECF244321}">
                <p14:modId xmlns:p14="http://schemas.microsoft.com/office/powerpoint/2010/main" val="2923370967"/>
              </p:ext>
            </p:extLst>
          </p:nvPr>
        </p:nvGraphicFramePr>
        <p:xfrm>
          <a:off x="5698056" y="5780156"/>
          <a:ext cx="5517958" cy="370840"/>
        </p:xfrm>
        <a:graphic>
          <a:graphicData uri="http://schemas.openxmlformats.org/drawingml/2006/table">
            <a:tbl>
              <a:tblPr firstRow="1" bandRow="1">
                <a:tableStyleId>{5C22544A-7EE6-4342-B048-85BDC9FD1C3A}</a:tableStyleId>
              </a:tblPr>
              <a:tblGrid>
                <a:gridCol w="2758979">
                  <a:extLst>
                    <a:ext uri="{9D8B030D-6E8A-4147-A177-3AD203B41FA5}">
                      <a16:colId xmlns:a16="http://schemas.microsoft.com/office/drawing/2014/main" val="4187727587"/>
                    </a:ext>
                  </a:extLst>
                </a:gridCol>
                <a:gridCol w="2758979">
                  <a:extLst>
                    <a:ext uri="{9D8B030D-6E8A-4147-A177-3AD203B41FA5}">
                      <a16:colId xmlns:a16="http://schemas.microsoft.com/office/drawing/2014/main" val="4225616350"/>
                    </a:ext>
                  </a:extLst>
                </a:gridCol>
              </a:tblGrid>
              <a:tr h="370840">
                <a:tc>
                  <a:txBody>
                    <a:bodyPr/>
                    <a:lstStyle/>
                    <a:p>
                      <a:pPr algn="ctr"/>
                      <a:r>
                        <a:rPr lang="en-US" dirty="0"/>
                        <a:t>Estimated LIV score: 616</a:t>
                      </a:r>
                    </a:p>
                  </a:txBody>
                  <a:tcPr>
                    <a:solidFill>
                      <a:srgbClr val="00B050"/>
                    </a:solidFill>
                  </a:tcPr>
                </a:tc>
                <a:tc>
                  <a:txBody>
                    <a:bodyPr/>
                    <a:lstStyle/>
                    <a:p>
                      <a:pPr algn="ctr"/>
                      <a:r>
                        <a:rPr lang="en-US" dirty="0"/>
                        <a:t>Estimated Ranking: #81</a:t>
                      </a:r>
                    </a:p>
                  </a:txBody>
                  <a:tcPr>
                    <a:solidFill>
                      <a:srgbClr val="00B050"/>
                    </a:solidFill>
                  </a:tcPr>
                </a:tc>
                <a:extLst>
                  <a:ext uri="{0D108BD9-81ED-4DB2-BD59-A6C34878D82A}">
                    <a16:rowId xmlns:a16="http://schemas.microsoft.com/office/drawing/2014/main" val="3567774522"/>
                  </a:ext>
                </a:extLst>
              </a:tr>
            </a:tbl>
          </a:graphicData>
        </a:graphic>
      </p:graphicFrame>
      <p:pic>
        <p:nvPicPr>
          <p:cNvPr id="6" name="Picture 5">
            <a:extLst>
              <a:ext uri="{FF2B5EF4-FFF2-40B4-BE49-F238E27FC236}">
                <a16:creationId xmlns:a16="http://schemas.microsoft.com/office/drawing/2014/main" id="{1CB2381B-50E6-4FCC-B6DF-4D902BBF170A}"/>
              </a:ext>
            </a:extLst>
          </p:cNvPr>
          <p:cNvPicPr>
            <a:picLocks noChangeAspect="1"/>
          </p:cNvPicPr>
          <p:nvPr/>
        </p:nvPicPr>
        <p:blipFill>
          <a:blip r:embed="rId2"/>
          <a:stretch>
            <a:fillRect/>
          </a:stretch>
        </p:blipFill>
        <p:spPr>
          <a:xfrm>
            <a:off x="5718056" y="2531236"/>
            <a:ext cx="5410199" cy="3246120"/>
          </a:xfrm>
          <a:prstGeom prst="rect">
            <a:avLst/>
          </a:prstGeom>
        </p:spPr>
      </p:pic>
    </p:spTree>
    <p:extLst>
      <p:ext uri="{BB962C8B-B14F-4D97-AF65-F5344CB8AC3E}">
        <p14:creationId xmlns:p14="http://schemas.microsoft.com/office/powerpoint/2010/main" val="822214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2A0B6BB-5DA0-4B25-A928-E2851714AD93}"/>
              </a:ext>
            </a:extLst>
          </p:cNvPr>
          <p:cNvSpPr txBox="1">
            <a:spLocks/>
          </p:cNvSpPr>
          <p:nvPr/>
        </p:nvSpPr>
        <p:spPr>
          <a:xfrm>
            <a:off x="643466" y="786384"/>
            <a:ext cx="3517567" cy="114505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b="0" kern="1200" spc="-50" baseline="0">
                <a:solidFill>
                  <a:srgbClr val="FFFFFF"/>
                </a:solidFill>
                <a:latin typeface="+mj-lt"/>
                <a:ea typeface="+mj-ea"/>
                <a:cs typeface="+mj-cs"/>
              </a:defRPr>
            </a:lvl1pPr>
          </a:lstStyle>
          <a:p>
            <a:r>
              <a:rPr lang="en-US" dirty="0"/>
              <a:t>DISCUSSION</a:t>
            </a:r>
          </a:p>
        </p:txBody>
      </p:sp>
      <p:sp>
        <p:nvSpPr>
          <p:cNvPr id="11" name="Content Placeholder 10">
            <a:extLst>
              <a:ext uri="{FF2B5EF4-FFF2-40B4-BE49-F238E27FC236}">
                <a16:creationId xmlns:a16="http://schemas.microsoft.com/office/drawing/2014/main" id="{319F9FD1-C364-45CF-8DE1-18411181B18B}"/>
              </a:ext>
            </a:extLst>
          </p:cNvPr>
          <p:cNvSpPr>
            <a:spLocks noGrp="1"/>
          </p:cNvSpPr>
          <p:nvPr>
            <p:ph idx="1"/>
          </p:nvPr>
        </p:nvSpPr>
        <p:spPr/>
        <p:txBody>
          <a:bodyPr/>
          <a:lstStyle/>
          <a:p>
            <a:pPr marL="457200" indent="-457200">
              <a:buFont typeface="+mj-lt"/>
              <a:buAutoNum type="arabicPeriod"/>
            </a:pPr>
            <a:r>
              <a:rPr lang="en-US" dirty="0">
                <a:latin typeface="Times New Roman" panose="02020603050405020304" pitchFamily="18" charset="0"/>
                <a:cs typeface="Times New Roman" panose="02020603050405020304" pitchFamily="18" charset="0"/>
              </a:rPr>
              <a:t>Oklahoma City and Tulsa have great prospects of making the Top 100 in the future based on the above-average number of venues conforming their City Centers as compared to the current Top 100 Cities.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Stillwater should follow the example of the so-called Peaceful Cities, such as Rochester, MN (#5) and Sioux Falls, SD (#9), which have overcome their lower number of venues to become successful cities.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Tulsa should learn from Fargo, ND (#7), as it has managed to achieve excellence with a very similar venue-offer.</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Oklahoma City should seek advice on city officials of Fort Collins, CO (#1) and Madison, WI (#3) as members of the same cluster of Sightseeing Cities.</a:t>
            </a:r>
          </a:p>
        </p:txBody>
      </p:sp>
    </p:spTree>
    <p:extLst>
      <p:ext uri="{BB962C8B-B14F-4D97-AF65-F5344CB8AC3E}">
        <p14:creationId xmlns:p14="http://schemas.microsoft.com/office/powerpoint/2010/main" val="508420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2A0B6BB-5DA0-4B25-A928-E2851714AD93}"/>
              </a:ext>
            </a:extLst>
          </p:cNvPr>
          <p:cNvSpPr txBox="1">
            <a:spLocks/>
          </p:cNvSpPr>
          <p:nvPr/>
        </p:nvSpPr>
        <p:spPr>
          <a:xfrm>
            <a:off x="643466" y="786384"/>
            <a:ext cx="3517567" cy="114505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b="0" kern="1200" spc="-50" baseline="0">
                <a:solidFill>
                  <a:srgbClr val="FFFFFF"/>
                </a:solidFill>
                <a:latin typeface="+mj-lt"/>
                <a:ea typeface="+mj-ea"/>
                <a:cs typeface="+mj-cs"/>
              </a:defRPr>
            </a:lvl1pPr>
          </a:lstStyle>
          <a:p>
            <a:r>
              <a:rPr lang="en-US" dirty="0"/>
              <a:t>CONCLUSION</a:t>
            </a:r>
          </a:p>
        </p:txBody>
      </p:sp>
      <p:sp>
        <p:nvSpPr>
          <p:cNvPr id="11" name="Content Placeholder 10">
            <a:extLst>
              <a:ext uri="{FF2B5EF4-FFF2-40B4-BE49-F238E27FC236}">
                <a16:creationId xmlns:a16="http://schemas.microsoft.com/office/drawing/2014/main" id="{319F9FD1-C364-45CF-8DE1-18411181B18B}"/>
              </a:ext>
            </a:extLst>
          </p:cNvPr>
          <p:cNvSpPr>
            <a:spLocks noGrp="1"/>
          </p:cNvSpPr>
          <p:nvPr>
            <p:ph idx="1"/>
          </p:nvPr>
        </p:nvSpPr>
        <p:spPr/>
        <p:txBody>
          <a:bodyPr>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The present study has successfully characterized the city centers of the Top 100 Cities to Live in the US selected by Livability.com.</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Using machine learning techniques such as K-Means and K-Nearest Neighbors, we have been able to cluster all these cities along with the Case Study cities of Oklahoma City, Tulsa and Stillwater. As a result, we have identified Stillwater as a “Peaceful City”, and Oklahoma City and Tulsa as a “Sightseeing Cities”.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Future study on the top exponents of these groups (i.e. Fort Collins, CO, Fargo, ND, and Rochester, MN) can be of great help for our Oklahoman cities to one day join the select group of 100 Top Cities to Live in the US.</a:t>
            </a:r>
          </a:p>
        </p:txBody>
      </p:sp>
      <p:sp>
        <p:nvSpPr>
          <p:cNvPr id="4" name="Text Placeholder 3">
            <a:extLst>
              <a:ext uri="{FF2B5EF4-FFF2-40B4-BE49-F238E27FC236}">
                <a16:creationId xmlns:a16="http://schemas.microsoft.com/office/drawing/2014/main" id="{3680D33B-6DD9-4F2A-92CD-D4FFC2238475}"/>
              </a:ext>
            </a:extLst>
          </p:cNvPr>
          <p:cNvSpPr>
            <a:spLocks noGrp="1"/>
          </p:cNvSpPr>
          <p:nvPr>
            <p:ph type="body" sz="half" idx="2"/>
          </p:nvPr>
        </p:nvSpPr>
        <p:spPr>
          <a:xfrm>
            <a:off x="233265" y="1595536"/>
            <a:ext cx="4208106" cy="4512020"/>
          </a:xfrm>
        </p:spPr>
        <p:txBody>
          <a:bodyPr>
            <a:normAutofit/>
          </a:bodyPr>
          <a:lstStyle/>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Thank you for your time!</a:t>
            </a: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pPr algn="r"/>
            <a:r>
              <a:rPr lang="en-US" sz="2000" b="1" dirty="0">
                <a:latin typeface="Times New Roman" panose="02020603050405020304" pitchFamily="18" charset="0"/>
                <a:cs typeface="Times New Roman" panose="02020603050405020304" pitchFamily="18" charset="0"/>
              </a:rPr>
              <a:t>Hernan Fernandez</a:t>
            </a:r>
          </a:p>
        </p:txBody>
      </p:sp>
    </p:spTree>
    <p:extLst>
      <p:ext uri="{BB962C8B-B14F-4D97-AF65-F5344CB8AC3E}">
        <p14:creationId xmlns:p14="http://schemas.microsoft.com/office/powerpoint/2010/main" val="860915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latin typeface="Times New Roman" panose="02020603050405020304" pitchFamily="18" charset="0"/>
                <a:cs typeface="Times New Roman" panose="02020603050405020304" pitchFamily="18" charset="0"/>
              </a:rPr>
              <a:t>BUSINESS CASE</a:t>
            </a:r>
          </a:p>
        </p:txBody>
      </p: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259569297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52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250C6-101D-459C-88C0-5461AD57244B}"/>
              </a:ext>
            </a:extLst>
          </p:cNvPr>
          <p:cNvSpPr>
            <a:spLocks noGrp="1"/>
          </p:cNvSpPr>
          <p:nvPr>
            <p:ph type="title"/>
          </p:nvPr>
        </p:nvSpPr>
        <p:spPr>
          <a:xfrm>
            <a:off x="643466" y="786384"/>
            <a:ext cx="3517567" cy="1145054"/>
          </a:xfrm>
        </p:spPr>
        <p:txBody>
          <a:bodyPr anchor="t"/>
          <a:lstStyle/>
          <a:p>
            <a:r>
              <a:rPr lang="en-US" dirty="0"/>
              <a:t>DATA ACQUISITION</a:t>
            </a:r>
          </a:p>
        </p:txBody>
      </p:sp>
      <p:sp>
        <p:nvSpPr>
          <p:cNvPr id="3" name="Content Placeholder 2">
            <a:extLst>
              <a:ext uri="{FF2B5EF4-FFF2-40B4-BE49-F238E27FC236}">
                <a16:creationId xmlns:a16="http://schemas.microsoft.com/office/drawing/2014/main" id="{42DB5B21-887B-411C-8A37-ACD48BF25DCF}"/>
              </a:ext>
            </a:extLst>
          </p:cNvPr>
          <p:cNvSpPr>
            <a:spLocks noGrp="1"/>
          </p:cNvSpPr>
          <p:nvPr>
            <p:ph idx="1"/>
          </p:nvPr>
        </p:nvSpPr>
        <p:spPr/>
        <p:txBody>
          <a:bodyPr>
            <a:normAutofit fontScale="92500" lnSpcReduction="20000"/>
          </a:bodyPr>
          <a:lstStyle/>
          <a:p>
            <a:pPr marL="342900" lvl="2" indent="-3429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Obtain data from </a:t>
            </a:r>
            <a:r>
              <a:rPr lang="en-US" sz="3200" dirty="0" err="1">
                <a:latin typeface="Times New Roman" panose="02020603050405020304" pitchFamily="18" charset="0"/>
                <a:cs typeface="Times New Roman" panose="02020603050405020304" pitchFamily="18" charset="0"/>
              </a:rPr>
              <a:t>livability.com’s</a:t>
            </a:r>
            <a:r>
              <a:rPr lang="en-US" sz="3200" dirty="0">
                <a:latin typeface="Times New Roman" panose="02020603050405020304" pitchFamily="18" charset="0"/>
                <a:cs typeface="Times New Roman" panose="02020603050405020304" pitchFamily="18" charset="0"/>
              </a:rPr>
              <a:t> Top 100 Best Places to Live</a:t>
            </a:r>
            <a:r>
              <a:rPr lang="en-US" sz="3200" baseline="30000" dirty="0">
                <a:latin typeface="Times New Roman" panose="02020603050405020304" pitchFamily="18" charset="0"/>
                <a:cs typeface="Times New Roman" panose="02020603050405020304" pitchFamily="18" charset="0"/>
              </a:rPr>
              <a:t>1</a:t>
            </a:r>
            <a:endParaRPr lang="en-US" sz="3200" dirty="0">
              <a:latin typeface="Times New Roman" panose="02020603050405020304" pitchFamily="18" charset="0"/>
              <a:cs typeface="Times New Roman" panose="02020603050405020304" pitchFamily="18" charset="0"/>
            </a:endParaRPr>
          </a:p>
          <a:p>
            <a:pPr marL="342900" lvl="2" indent="-342900">
              <a:buFont typeface="Wingdings" panose="05000000000000000000" pitchFamily="2" charset="2"/>
              <a:buChar char="q"/>
            </a:pPr>
            <a:endParaRPr lang="en-US" sz="3200" dirty="0">
              <a:latin typeface="Times New Roman" panose="02020603050405020304" pitchFamily="18" charset="0"/>
              <a:cs typeface="Times New Roman" panose="02020603050405020304" pitchFamily="18" charset="0"/>
            </a:endParaRPr>
          </a:p>
          <a:p>
            <a:pPr marL="342900" lvl="2" indent="-3429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Extract venue information from each city using </a:t>
            </a:r>
            <a:r>
              <a:rPr lang="en-US" sz="3200" dirty="0" err="1">
                <a:latin typeface="Times New Roman" panose="02020603050405020304" pitchFamily="18" charset="0"/>
                <a:cs typeface="Times New Roman" panose="02020603050405020304" pitchFamily="18" charset="0"/>
              </a:rPr>
              <a:t>FourSquare</a:t>
            </a:r>
            <a:r>
              <a:rPr lang="en-US" sz="3200" dirty="0">
                <a:latin typeface="Times New Roman" panose="02020603050405020304" pitchFamily="18" charset="0"/>
                <a:cs typeface="Times New Roman" panose="02020603050405020304" pitchFamily="18" charset="0"/>
              </a:rPr>
              <a:t> API</a:t>
            </a:r>
            <a:r>
              <a:rPr lang="en-US" sz="3200" baseline="30000" dirty="0">
                <a:latin typeface="Times New Roman" panose="02020603050405020304" pitchFamily="18" charset="0"/>
                <a:cs typeface="Times New Roman" panose="02020603050405020304" pitchFamily="18" charset="0"/>
              </a:rPr>
              <a:t>2</a:t>
            </a:r>
            <a:endParaRPr lang="en-US" sz="3200" dirty="0">
              <a:latin typeface="Times New Roman" panose="02020603050405020304" pitchFamily="18" charset="0"/>
              <a:cs typeface="Times New Roman" panose="02020603050405020304" pitchFamily="18" charset="0"/>
            </a:endParaRPr>
          </a:p>
          <a:p>
            <a:pPr marL="342900" lvl="2" indent="-342900">
              <a:buFont typeface="Wingdings" panose="05000000000000000000" pitchFamily="2" charset="2"/>
              <a:buChar char="q"/>
            </a:pPr>
            <a:endParaRPr lang="en-US" sz="3200" dirty="0">
              <a:latin typeface="Times New Roman" panose="02020603050405020304" pitchFamily="18" charset="0"/>
              <a:cs typeface="Times New Roman" panose="02020603050405020304" pitchFamily="18" charset="0"/>
            </a:endParaRPr>
          </a:p>
          <a:p>
            <a:pPr marL="342900" lvl="2" indent="-3429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Extract venue information from Oklahoma City, Tulsa, and Stillwater.</a:t>
            </a:r>
          </a:p>
          <a:p>
            <a:pPr marL="342900" lvl="2" indent="-342900">
              <a:buFont typeface="Wingdings" panose="05000000000000000000" pitchFamily="2" charset="2"/>
              <a:buChar char="q"/>
            </a:pPr>
            <a:endParaRPr lang="en-US" sz="3200" dirty="0">
              <a:latin typeface="Times New Roman" panose="02020603050405020304" pitchFamily="18" charset="0"/>
              <a:cs typeface="Times New Roman" panose="02020603050405020304" pitchFamily="18" charset="0"/>
            </a:endParaRPr>
          </a:p>
          <a:p>
            <a:pPr marL="342900" lvl="2" indent="-3429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Cleaning of outliers and non-relevant information.</a:t>
            </a:r>
          </a:p>
        </p:txBody>
      </p:sp>
      <p:pic>
        <p:nvPicPr>
          <p:cNvPr id="5" name="Picture 4">
            <a:extLst>
              <a:ext uri="{FF2B5EF4-FFF2-40B4-BE49-F238E27FC236}">
                <a16:creationId xmlns:a16="http://schemas.microsoft.com/office/drawing/2014/main" id="{245BA587-2198-4FC3-8C0A-8574BC87C7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210" y="2091923"/>
            <a:ext cx="4505312" cy="2834640"/>
          </a:xfrm>
          <a:prstGeom prst="rect">
            <a:avLst/>
          </a:prstGeom>
          <a:noFill/>
          <a:ln>
            <a:noFill/>
          </a:ln>
        </p:spPr>
      </p:pic>
      <p:pic>
        <p:nvPicPr>
          <p:cNvPr id="6" name="Picture 5">
            <a:extLst>
              <a:ext uri="{FF2B5EF4-FFF2-40B4-BE49-F238E27FC236}">
                <a16:creationId xmlns:a16="http://schemas.microsoft.com/office/drawing/2014/main" id="{C27E14AB-B9A9-45F9-A671-F2FA58ED2410}"/>
              </a:ext>
            </a:extLst>
          </p:cNvPr>
          <p:cNvPicPr>
            <a:picLocks noChangeAspect="1"/>
          </p:cNvPicPr>
          <p:nvPr/>
        </p:nvPicPr>
        <p:blipFill>
          <a:blip r:embed="rId3"/>
          <a:stretch>
            <a:fillRect/>
          </a:stretch>
        </p:blipFill>
        <p:spPr>
          <a:xfrm>
            <a:off x="643466" y="5396884"/>
            <a:ext cx="3352800" cy="542925"/>
          </a:xfrm>
          <a:prstGeom prst="rect">
            <a:avLst/>
          </a:prstGeom>
        </p:spPr>
      </p:pic>
      <p:sp>
        <p:nvSpPr>
          <p:cNvPr id="7" name="TextBox 6">
            <a:extLst>
              <a:ext uri="{FF2B5EF4-FFF2-40B4-BE49-F238E27FC236}">
                <a16:creationId xmlns:a16="http://schemas.microsoft.com/office/drawing/2014/main" id="{17BF0E47-3FE7-4BFC-A83B-BC46917F8085}"/>
              </a:ext>
            </a:extLst>
          </p:cNvPr>
          <p:cNvSpPr txBox="1"/>
          <p:nvPr/>
        </p:nvSpPr>
        <p:spPr>
          <a:xfrm>
            <a:off x="4653280" y="6014720"/>
            <a:ext cx="7538720" cy="646331"/>
          </a:xfrm>
          <a:prstGeom prst="rect">
            <a:avLst/>
          </a:prstGeom>
          <a:noFill/>
        </p:spPr>
        <p:txBody>
          <a:bodyPr wrap="square" rtlCol="0">
            <a:spAutoFit/>
          </a:bodyPr>
          <a:lstStyle/>
          <a:p>
            <a:pPr marL="342900" indent="-342900">
              <a:buAutoNum type="arabicPeriod"/>
            </a:pPr>
            <a:r>
              <a:rPr lang="en-US" dirty="0">
                <a:hlinkClick r:id="rId4"/>
              </a:rPr>
              <a:t>https://livability.com/best-places/top-100-best-places-to-live/2020</a:t>
            </a:r>
            <a:endParaRPr lang="en-US" dirty="0"/>
          </a:p>
          <a:p>
            <a:pPr marL="342900" indent="-342900">
              <a:buAutoNum type="arabicPeriod"/>
            </a:pPr>
            <a:r>
              <a:rPr lang="en-US" dirty="0">
                <a:hlinkClick r:id="rId5"/>
              </a:rPr>
              <a:t>https://developer.foursquare.com/</a:t>
            </a:r>
            <a:endParaRPr lang="en-US" dirty="0"/>
          </a:p>
        </p:txBody>
      </p:sp>
    </p:spTree>
    <p:extLst>
      <p:ext uri="{BB962C8B-B14F-4D97-AF65-F5344CB8AC3E}">
        <p14:creationId xmlns:p14="http://schemas.microsoft.com/office/powerpoint/2010/main" val="1365160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875999-0AD1-4317-A5B1-DE35FC6990EC}"/>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Most cities in the Top-100 are located East of the 100°W meridian (70), and North of the 37°N parallel (67)</a:t>
            </a:r>
          </a:p>
        </p:txBody>
      </p:sp>
      <p:sp>
        <p:nvSpPr>
          <p:cNvPr id="4" name="Text Placeholder 3">
            <a:extLst>
              <a:ext uri="{FF2B5EF4-FFF2-40B4-BE49-F238E27FC236}">
                <a16:creationId xmlns:a16="http://schemas.microsoft.com/office/drawing/2014/main" id="{45F66BAA-6A45-4B20-A68D-1DE55B0D9C3C}"/>
              </a:ext>
            </a:extLst>
          </p:cNvPr>
          <p:cNvSpPr>
            <a:spLocks noGrp="1"/>
          </p:cNvSpPr>
          <p:nvPr>
            <p:ph type="body" sz="half" idx="2"/>
          </p:nvPr>
        </p:nvSpPr>
        <p:spPr>
          <a:xfrm>
            <a:off x="233265" y="1595536"/>
            <a:ext cx="4208106" cy="4512020"/>
          </a:xfrm>
        </p:spPr>
        <p:txBody>
          <a:bodyPr>
            <a:normAutofit/>
          </a:bodyPr>
          <a:lstStyle/>
          <a:p>
            <a:pPr marL="514350" indent="-514350">
              <a:buAutoNum type="arabicPeriod"/>
            </a:pPr>
            <a:r>
              <a:rPr lang="en-US" sz="2800" b="1" dirty="0"/>
              <a:t>Livability.com data </a:t>
            </a:r>
          </a:p>
          <a:p>
            <a:pPr marL="514350" indent="-514350">
              <a:buAutoNum type="arabicPeriod"/>
            </a:pPr>
            <a:endParaRPr lang="en-US" sz="2800" dirty="0"/>
          </a:p>
          <a:p>
            <a:pPr marL="514350" indent="-514350">
              <a:buAutoNum type="arabicPeriod"/>
            </a:pPr>
            <a:r>
              <a:rPr lang="en-US" sz="2800" dirty="0"/>
              <a:t>Venue data </a:t>
            </a:r>
          </a:p>
          <a:p>
            <a:pPr marL="514350" indent="-514350">
              <a:buAutoNum type="arabicPeriod"/>
            </a:pPr>
            <a:endParaRPr lang="en-US" sz="2800" dirty="0"/>
          </a:p>
          <a:p>
            <a:pPr marL="514350" indent="-514350">
              <a:buAutoNum type="arabicPeriod"/>
            </a:pPr>
            <a:r>
              <a:rPr lang="en-US" sz="2800" dirty="0"/>
              <a:t>City clustering</a:t>
            </a:r>
          </a:p>
          <a:p>
            <a:pPr marL="514350" indent="-514350">
              <a:buAutoNum type="arabicPeriod"/>
            </a:pPr>
            <a:endParaRPr lang="en-US" sz="2800" dirty="0"/>
          </a:p>
          <a:p>
            <a:pPr marL="514350" indent="-514350">
              <a:buAutoNum type="arabicPeriod"/>
            </a:pPr>
            <a:r>
              <a:rPr lang="en-US" sz="2800" dirty="0"/>
              <a:t>Oklahoman cities</a:t>
            </a:r>
          </a:p>
        </p:txBody>
      </p:sp>
      <p:sp>
        <p:nvSpPr>
          <p:cNvPr id="5" name="Title 1">
            <a:extLst>
              <a:ext uri="{FF2B5EF4-FFF2-40B4-BE49-F238E27FC236}">
                <a16:creationId xmlns:a16="http://schemas.microsoft.com/office/drawing/2014/main" id="{42A0B6BB-5DA0-4B25-A928-E2851714AD93}"/>
              </a:ext>
            </a:extLst>
          </p:cNvPr>
          <p:cNvSpPr txBox="1">
            <a:spLocks/>
          </p:cNvSpPr>
          <p:nvPr/>
        </p:nvSpPr>
        <p:spPr>
          <a:xfrm>
            <a:off x="643466" y="786384"/>
            <a:ext cx="3517567" cy="114505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b="0" kern="1200" spc="-50" baseline="0">
                <a:solidFill>
                  <a:srgbClr val="FFFFFF"/>
                </a:solidFill>
                <a:latin typeface="+mj-lt"/>
                <a:ea typeface="+mj-ea"/>
                <a:cs typeface="+mj-cs"/>
              </a:defRPr>
            </a:lvl1pPr>
          </a:lstStyle>
          <a:p>
            <a:r>
              <a:rPr lang="en-US" dirty="0"/>
              <a:t>DATA ANALYSIS</a:t>
            </a:r>
          </a:p>
        </p:txBody>
      </p:sp>
      <p:pic>
        <p:nvPicPr>
          <p:cNvPr id="6" name="Picture 5">
            <a:extLst>
              <a:ext uri="{FF2B5EF4-FFF2-40B4-BE49-F238E27FC236}">
                <a16:creationId xmlns:a16="http://schemas.microsoft.com/office/drawing/2014/main" id="{6DFBCF81-8359-4EEB-A428-CD12DC2345B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66084" y="2113281"/>
            <a:ext cx="6914144" cy="3931920"/>
          </a:xfrm>
          <a:prstGeom prst="rect">
            <a:avLst/>
          </a:prstGeom>
          <a:noFill/>
          <a:ln>
            <a:noFill/>
          </a:ln>
        </p:spPr>
      </p:pic>
    </p:spTree>
    <p:extLst>
      <p:ext uri="{BB962C8B-B14F-4D97-AF65-F5344CB8AC3E}">
        <p14:creationId xmlns:p14="http://schemas.microsoft.com/office/powerpoint/2010/main" val="2017695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875999-0AD1-4317-A5B1-DE35FC6990EC}"/>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Oklahoma is one of the 9 states without a representative in the Top-100</a:t>
            </a: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The Livability scores are somewhat normally distributed around 650</a:t>
            </a:r>
          </a:p>
        </p:txBody>
      </p:sp>
      <p:sp>
        <p:nvSpPr>
          <p:cNvPr id="4" name="Text Placeholder 3">
            <a:extLst>
              <a:ext uri="{FF2B5EF4-FFF2-40B4-BE49-F238E27FC236}">
                <a16:creationId xmlns:a16="http://schemas.microsoft.com/office/drawing/2014/main" id="{45F66BAA-6A45-4B20-A68D-1DE55B0D9C3C}"/>
              </a:ext>
            </a:extLst>
          </p:cNvPr>
          <p:cNvSpPr>
            <a:spLocks noGrp="1"/>
          </p:cNvSpPr>
          <p:nvPr>
            <p:ph type="body" sz="half" idx="2"/>
          </p:nvPr>
        </p:nvSpPr>
        <p:spPr>
          <a:xfrm>
            <a:off x="233265" y="1595536"/>
            <a:ext cx="4208106" cy="4512020"/>
          </a:xfrm>
        </p:spPr>
        <p:txBody>
          <a:bodyPr>
            <a:normAutofit/>
          </a:bodyPr>
          <a:lstStyle/>
          <a:p>
            <a:pPr marL="514350" indent="-514350">
              <a:buAutoNum type="arabicPeriod"/>
            </a:pPr>
            <a:r>
              <a:rPr lang="en-US" sz="2800" b="1" dirty="0"/>
              <a:t>Livability.com data </a:t>
            </a:r>
          </a:p>
          <a:p>
            <a:pPr marL="514350" indent="-514350">
              <a:buAutoNum type="arabicPeriod"/>
            </a:pPr>
            <a:endParaRPr lang="en-US" sz="2800" dirty="0"/>
          </a:p>
          <a:p>
            <a:pPr marL="514350" indent="-514350">
              <a:buAutoNum type="arabicPeriod"/>
            </a:pPr>
            <a:r>
              <a:rPr lang="en-US" sz="2800" dirty="0"/>
              <a:t>Venue data </a:t>
            </a:r>
          </a:p>
          <a:p>
            <a:pPr marL="514350" indent="-514350">
              <a:buAutoNum type="arabicPeriod"/>
            </a:pPr>
            <a:endParaRPr lang="en-US" sz="2800" dirty="0"/>
          </a:p>
          <a:p>
            <a:pPr marL="514350" indent="-514350">
              <a:buAutoNum type="arabicPeriod"/>
            </a:pPr>
            <a:r>
              <a:rPr lang="en-US" sz="2800" dirty="0"/>
              <a:t>City clustering</a:t>
            </a:r>
          </a:p>
          <a:p>
            <a:pPr marL="514350" indent="-514350">
              <a:buAutoNum type="arabicPeriod"/>
            </a:pPr>
            <a:endParaRPr lang="en-US" sz="2800" dirty="0"/>
          </a:p>
          <a:p>
            <a:pPr marL="514350" indent="-514350">
              <a:buAutoNum type="arabicPeriod"/>
            </a:pPr>
            <a:r>
              <a:rPr lang="en-US" sz="2800" dirty="0"/>
              <a:t>Oklahoman cities</a:t>
            </a:r>
          </a:p>
        </p:txBody>
      </p:sp>
      <p:sp>
        <p:nvSpPr>
          <p:cNvPr id="5" name="Title 1">
            <a:extLst>
              <a:ext uri="{FF2B5EF4-FFF2-40B4-BE49-F238E27FC236}">
                <a16:creationId xmlns:a16="http://schemas.microsoft.com/office/drawing/2014/main" id="{42A0B6BB-5DA0-4B25-A928-E2851714AD93}"/>
              </a:ext>
            </a:extLst>
          </p:cNvPr>
          <p:cNvSpPr txBox="1">
            <a:spLocks/>
          </p:cNvSpPr>
          <p:nvPr/>
        </p:nvSpPr>
        <p:spPr>
          <a:xfrm>
            <a:off x="643466" y="786384"/>
            <a:ext cx="3517567" cy="114505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b="0" kern="1200" spc="-50" baseline="0">
                <a:solidFill>
                  <a:srgbClr val="FFFFFF"/>
                </a:solidFill>
                <a:latin typeface="+mj-lt"/>
                <a:ea typeface="+mj-ea"/>
                <a:cs typeface="+mj-cs"/>
              </a:defRPr>
            </a:lvl1pPr>
          </a:lstStyle>
          <a:p>
            <a:r>
              <a:rPr lang="en-US" dirty="0"/>
              <a:t>DATA ANALYSIS</a:t>
            </a:r>
          </a:p>
        </p:txBody>
      </p:sp>
      <p:graphicFrame>
        <p:nvGraphicFramePr>
          <p:cNvPr id="2" name="Table 1">
            <a:extLst>
              <a:ext uri="{FF2B5EF4-FFF2-40B4-BE49-F238E27FC236}">
                <a16:creationId xmlns:a16="http://schemas.microsoft.com/office/drawing/2014/main" id="{CCCAB852-63AA-44E7-82B9-1894E14BE10B}"/>
              </a:ext>
            </a:extLst>
          </p:cNvPr>
          <p:cNvGraphicFramePr>
            <a:graphicFrameLocks noGrp="1"/>
          </p:cNvGraphicFramePr>
          <p:nvPr>
            <p:extLst>
              <p:ext uri="{D42A27DB-BD31-4B8C-83A1-F6EECF244321}">
                <p14:modId xmlns:p14="http://schemas.microsoft.com/office/powerpoint/2010/main" val="2033200112"/>
              </p:ext>
            </p:extLst>
          </p:nvPr>
        </p:nvGraphicFramePr>
        <p:xfrm>
          <a:off x="4851572" y="1597914"/>
          <a:ext cx="7107163" cy="2047113"/>
        </p:xfrm>
        <a:graphic>
          <a:graphicData uri="http://schemas.openxmlformats.org/drawingml/2006/table">
            <a:tbl>
              <a:tblPr firstRow="1" firstCol="1" bandRow="1">
                <a:tableStyleId>{E8034E78-7F5D-4C2E-B375-FC64B27BC917}</a:tableStyleId>
              </a:tblPr>
              <a:tblGrid>
                <a:gridCol w="1145348">
                  <a:extLst>
                    <a:ext uri="{9D8B030D-6E8A-4147-A177-3AD203B41FA5}">
                      <a16:colId xmlns:a16="http://schemas.microsoft.com/office/drawing/2014/main" val="627839372"/>
                    </a:ext>
                  </a:extLst>
                </a:gridCol>
                <a:gridCol w="5961815">
                  <a:extLst>
                    <a:ext uri="{9D8B030D-6E8A-4147-A177-3AD203B41FA5}">
                      <a16:colId xmlns:a16="http://schemas.microsoft.com/office/drawing/2014/main" val="3120806248"/>
                    </a:ext>
                  </a:extLst>
                </a:gridCol>
              </a:tblGrid>
              <a:tr h="180299">
                <a:tc>
                  <a:txBody>
                    <a:bodyPr/>
                    <a:lstStyle/>
                    <a:p>
                      <a:pPr marL="0" marR="0" algn="ctr">
                        <a:lnSpc>
                          <a:spcPct val="107000"/>
                        </a:lnSpc>
                        <a:spcBef>
                          <a:spcPts val="0"/>
                        </a:spcBef>
                        <a:spcAft>
                          <a:spcPts val="0"/>
                        </a:spcAft>
                      </a:pPr>
                      <a:r>
                        <a:rPr lang="en-US" sz="1200" dirty="0">
                          <a:solidFill>
                            <a:schemeClr val="bg1"/>
                          </a:solidFill>
                          <a:effectLst/>
                          <a:latin typeface="Times New Roman" panose="02020603050405020304" pitchFamily="18" charset="0"/>
                          <a:cs typeface="Times New Roman" panose="02020603050405020304" pitchFamily="18" charset="0"/>
                        </a:rPr>
                        <a:t>Top 100 cities</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chemeClr val="bg1"/>
                          </a:solidFill>
                          <a:effectLst/>
                          <a:latin typeface="Times New Roman" panose="02020603050405020304" pitchFamily="18" charset="0"/>
                          <a:cs typeface="Times New Roman" panose="02020603050405020304" pitchFamily="18" charset="0"/>
                        </a:rPr>
                        <a:t>States</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8112856"/>
                  </a:ext>
                </a:extLst>
              </a:tr>
              <a:tr h="180299">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6</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Wisconsin</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4309752"/>
                  </a:ext>
                </a:extLst>
              </a:tr>
              <a:tr h="180299">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5</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North Carolina, Texas, Washington</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0207940"/>
                  </a:ext>
                </a:extLst>
              </a:tr>
              <a:tr h="180299">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Arizona, Colorado, Florida, Iowa, Oregon</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2382245"/>
                  </a:ext>
                </a:extLst>
              </a:tr>
              <a:tr h="180299">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Georgia, Idaho, Kansas, Michigan, Minnesota, New York, South Carolina, Tennessee</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9533608"/>
                  </a:ext>
                </a:extLst>
              </a:tr>
              <a:tr h="373622">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2</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Alabama, Illinois, Indiana, Maryland, Massachusetts, Missouri, Montana, New Mexico, North Dakota, Ohio, Utah</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5017874"/>
                  </a:ext>
                </a:extLst>
              </a:tr>
              <a:tr h="373622">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Alaska, Arkansas, California, Connecticut, Kentucky, Maine, Nebraska, Nevada, New Hampshire, New Jersey, Pennsylvania, Rhode Island, South Dakota</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5715769"/>
                  </a:ext>
                </a:extLst>
              </a:tr>
              <a:tr h="373622">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Delaware, Hawaii, Louisiana, Mississippi, </a:t>
                      </a:r>
                      <a:r>
                        <a:rPr lang="en-US" sz="1200" b="1" dirty="0">
                          <a:solidFill>
                            <a:schemeClr val="tx1"/>
                          </a:solidFill>
                          <a:effectLst/>
                          <a:latin typeface="Times New Roman" panose="02020603050405020304" pitchFamily="18" charset="0"/>
                          <a:cs typeface="Times New Roman" panose="02020603050405020304" pitchFamily="18" charset="0"/>
                        </a:rPr>
                        <a:t>Oklahoma</a:t>
                      </a:r>
                      <a:r>
                        <a:rPr lang="en-US" sz="1200" dirty="0">
                          <a:solidFill>
                            <a:schemeClr val="tx1"/>
                          </a:solidFill>
                          <a:effectLst/>
                          <a:latin typeface="Times New Roman" panose="02020603050405020304" pitchFamily="18" charset="0"/>
                          <a:cs typeface="Times New Roman" panose="02020603050405020304" pitchFamily="18" charset="0"/>
                        </a:rPr>
                        <a:t>, Vermont, Virginia, West Virginia, Wyoming</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4514380"/>
                  </a:ext>
                </a:extLst>
              </a:tr>
            </a:tbl>
          </a:graphicData>
        </a:graphic>
      </p:graphicFrame>
      <p:pic>
        <p:nvPicPr>
          <p:cNvPr id="7" name="Picture 6">
            <a:extLst>
              <a:ext uri="{FF2B5EF4-FFF2-40B4-BE49-F238E27FC236}">
                <a16:creationId xmlns:a16="http://schemas.microsoft.com/office/drawing/2014/main" id="{5285ADAC-413A-402C-B43D-B6F56F1E6E9C}"/>
              </a:ext>
            </a:extLst>
          </p:cNvPr>
          <p:cNvPicPr/>
          <p:nvPr/>
        </p:nvPicPr>
        <p:blipFill>
          <a:blip r:embed="rId2"/>
          <a:stretch>
            <a:fillRect/>
          </a:stretch>
        </p:blipFill>
        <p:spPr>
          <a:xfrm>
            <a:off x="6857246" y="4474969"/>
            <a:ext cx="3131820" cy="2251075"/>
          </a:xfrm>
          <a:prstGeom prst="rect">
            <a:avLst/>
          </a:prstGeom>
        </p:spPr>
      </p:pic>
    </p:spTree>
    <p:extLst>
      <p:ext uri="{BB962C8B-B14F-4D97-AF65-F5344CB8AC3E}">
        <p14:creationId xmlns:p14="http://schemas.microsoft.com/office/powerpoint/2010/main" val="2927111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875999-0AD1-4317-A5B1-DE35FC6990EC}"/>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The average Top-100 city center (750m radius) has 168 venues distributed in the following major categories:</a:t>
            </a: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1000" dirty="0">
              <a:solidFill>
                <a:schemeClr val="tx1"/>
              </a:solidFill>
              <a:latin typeface="Times New Roman" panose="02020603050405020304" pitchFamily="18" charset="0"/>
              <a:cs typeface="Times New Roman" panose="02020603050405020304" pitchFamily="18" charset="0"/>
            </a:endParaRPr>
          </a:p>
          <a:p>
            <a:pPr marL="0" indent="0">
              <a:buNone/>
            </a:pPr>
            <a:r>
              <a:rPr lang="en-US" dirty="0">
                <a:solidFill>
                  <a:schemeClr val="tx1"/>
                </a:solidFill>
                <a:latin typeface="Times New Roman" panose="02020603050405020304" pitchFamily="18" charset="0"/>
                <a:cs typeface="Times New Roman" panose="02020603050405020304" pitchFamily="18" charset="0"/>
              </a:rPr>
              <a:t>Top-3 cities for each kind of venue:</a:t>
            </a:r>
          </a:p>
          <a:p>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45F66BAA-6A45-4B20-A68D-1DE55B0D9C3C}"/>
              </a:ext>
            </a:extLst>
          </p:cNvPr>
          <p:cNvSpPr>
            <a:spLocks noGrp="1"/>
          </p:cNvSpPr>
          <p:nvPr>
            <p:ph type="body" sz="half" idx="2"/>
          </p:nvPr>
        </p:nvSpPr>
        <p:spPr>
          <a:xfrm>
            <a:off x="233265" y="1595536"/>
            <a:ext cx="4208106" cy="4512020"/>
          </a:xfrm>
        </p:spPr>
        <p:txBody>
          <a:bodyPr>
            <a:normAutofit/>
          </a:bodyPr>
          <a:lstStyle/>
          <a:p>
            <a:pPr marL="514350" indent="-514350">
              <a:buAutoNum type="arabicPeriod"/>
            </a:pPr>
            <a:r>
              <a:rPr lang="en-US" sz="2800" dirty="0"/>
              <a:t>Livability.com data </a:t>
            </a:r>
          </a:p>
          <a:p>
            <a:pPr marL="514350" indent="-514350">
              <a:buAutoNum type="arabicPeriod"/>
            </a:pPr>
            <a:endParaRPr lang="en-US" sz="2800" dirty="0"/>
          </a:p>
          <a:p>
            <a:pPr marL="514350" indent="-514350">
              <a:buAutoNum type="arabicPeriod"/>
            </a:pPr>
            <a:r>
              <a:rPr lang="en-US" sz="2800" b="1" dirty="0"/>
              <a:t>Venue data </a:t>
            </a:r>
          </a:p>
          <a:p>
            <a:pPr marL="514350" indent="-514350">
              <a:buAutoNum type="arabicPeriod"/>
            </a:pPr>
            <a:endParaRPr lang="en-US" sz="2800" dirty="0"/>
          </a:p>
          <a:p>
            <a:pPr marL="514350" indent="-514350">
              <a:buAutoNum type="arabicPeriod"/>
            </a:pPr>
            <a:r>
              <a:rPr lang="en-US" sz="2800" dirty="0"/>
              <a:t>City clustering</a:t>
            </a:r>
          </a:p>
          <a:p>
            <a:pPr marL="514350" indent="-514350">
              <a:buAutoNum type="arabicPeriod"/>
            </a:pPr>
            <a:endParaRPr lang="en-US" sz="2800" dirty="0"/>
          </a:p>
          <a:p>
            <a:pPr marL="514350" indent="-514350">
              <a:buAutoNum type="arabicPeriod"/>
            </a:pPr>
            <a:r>
              <a:rPr lang="en-US" sz="2800" dirty="0"/>
              <a:t>Oklahoman cities</a:t>
            </a:r>
          </a:p>
        </p:txBody>
      </p:sp>
      <p:sp>
        <p:nvSpPr>
          <p:cNvPr id="5" name="Title 1">
            <a:extLst>
              <a:ext uri="{FF2B5EF4-FFF2-40B4-BE49-F238E27FC236}">
                <a16:creationId xmlns:a16="http://schemas.microsoft.com/office/drawing/2014/main" id="{42A0B6BB-5DA0-4B25-A928-E2851714AD93}"/>
              </a:ext>
            </a:extLst>
          </p:cNvPr>
          <p:cNvSpPr txBox="1">
            <a:spLocks/>
          </p:cNvSpPr>
          <p:nvPr/>
        </p:nvSpPr>
        <p:spPr>
          <a:xfrm>
            <a:off x="643466" y="786384"/>
            <a:ext cx="3517567" cy="114505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b="0" kern="1200" spc="-50" baseline="0">
                <a:solidFill>
                  <a:srgbClr val="FFFFFF"/>
                </a:solidFill>
                <a:latin typeface="+mj-lt"/>
                <a:ea typeface="+mj-ea"/>
                <a:cs typeface="+mj-cs"/>
              </a:defRPr>
            </a:lvl1pPr>
          </a:lstStyle>
          <a:p>
            <a:r>
              <a:rPr lang="en-US" dirty="0"/>
              <a:t>DATA ANALYSIS</a:t>
            </a:r>
          </a:p>
        </p:txBody>
      </p:sp>
      <p:pic>
        <p:nvPicPr>
          <p:cNvPr id="8" name="Picture 7">
            <a:extLst>
              <a:ext uri="{FF2B5EF4-FFF2-40B4-BE49-F238E27FC236}">
                <a16:creationId xmlns:a16="http://schemas.microsoft.com/office/drawing/2014/main" id="{DE1DD775-C94D-4E45-80F0-CD3C8D312FE5}"/>
              </a:ext>
            </a:extLst>
          </p:cNvPr>
          <p:cNvPicPr/>
          <p:nvPr/>
        </p:nvPicPr>
        <p:blipFill>
          <a:blip r:embed="rId2"/>
          <a:stretch>
            <a:fillRect/>
          </a:stretch>
        </p:blipFill>
        <p:spPr>
          <a:xfrm>
            <a:off x="6823411" y="1595536"/>
            <a:ext cx="2910840" cy="1870710"/>
          </a:xfrm>
          <a:prstGeom prst="rect">
            <a:avLst/>
          </a:prstGeom>
        </p:spPr>
      </p:pic>
      <p:sp>
        <p:nvSpPr>
          <p:cNvPr id="6" name="TextBox 5">
            <a:extLst>
              <a:ext uri="{FF2B5EF4-FFF2-40B4-BE49-F238E27FC236}">
                <a16:creationId xmlns:a16="http://schemas.microsoft.com/office/drawing/2014/main" id="{4836BD20-61F8-4186-B93B-61CE86BC063D}"/>
              </a:ext>
            </a:extLst>
          </p:cNvPr>
          <p:cNvSpPr txBox="1"/>
          <p:nvPr/>
        </p:nvSpPr>
        <p:spPr>
          <a:xfrm>
            <a:off x="7609684" y="2143918"/>
            <a:ext cx="399468" cy="307777"/>
          </a:xfrm>
          <a:prstGeom prst="rect">
            <a:avLst/>
          </a:prstGeom>
          <a:noFill/>
        </p:spPr>
        <p:txBody>
          <a:bodyPr wrap="none" rtlCol="0">
            <a:spAutoFit/>
          </a:bodyPr>
          <a:lstStyle/>
          <a:p>
            <a:r>
              <a:rPr lang="en-US" sz="1400" dirty="0"/>
              <a:t>15</a:t>
            </a:r>
            <a:endParaRPr lang="en-US" dirty="0"/>
          </a:p>
        </p:txBody>
      </p:sp>
      <p:sp>
        <p:nvSpPr>
          <p:cNvPr id="10" name="TextBox 9">
            <a:extLst>
              <a:ext uri="{FF2B5EF4-FFF2-40B4-BE49-F238E27FC236}">
                <a16:creationId xmlns:a16="http://schemas.microsoft.com/office/drawing/2014/main" id="{07D5FB9F-2F1E-48C2-B21F-40747D5A6661}"/>
              </a:ext>
            </a:extLst>
          </p:cNvPr>
          <p:cNvSpPr txBox="1"/>
          <p:nvPr/>
        </p:nvSpPr>
        <p:spPr>
          <a:xfrm>
            <a:off x="7609684" y="2400500"/>
            <a:ext cx="399468" cy="307777"/>
          </a:xfrm>
          <a:prstGeom prst="rect">
            <a:avLst/>
          </a:prstGeom>
          <a:noFill/>
        </p:spPr>
        <p:txBody>
          <a:bodyPr wrap="none" rtlCol="0">
            <a:spAutoFit/>
          </a:bodyPr>
          <a:lstStyle/>
          <a:p>
            <a:r>
              <a:rPr lang="en-US" sz="1400" dirty="0"/>
              <a:t>16</a:t>
            </a:r>
            <a:endParaRPr lang="en-US" dirty="0"/>
          </a:p>
        </p:txBody>
      </p:sp>
      <p:sp>
        <p:nvSpPr>
          <p:cNvPr id="11" name="TextBox 10">
            <a:extLst>
              <a:ext uri="{FF2B5EF4-FFF2-40B4-BE49-F238E27FC236}">
                <a16:creationId xmlns:a16="http://schemas.microsoft.com/office/drawing/2014/main" id="{5738F246-409B-43B1-A1A8-00E0F76E1991}"/>
              </a:ext>
            </a:extLst>
          </p:cNvPr>
          <p:cNvSpPr txBox="1"/>
          <p:nvPr/>
        </p:nvSpPr>
        <p:spPr>
          <a:xfrm>
            <a:off x="7828080" y="1895806"/>
            <a:ext cx="399468" cy="307777"/>
          </a:xfrm>
          <a:prstGeom prst="rect">
            <a:avLst/>
          </a:prstGeom>
          <a:noFill/>
        </p:spPr>
        <p:txBody>
          <a:bodyPr wrap="none" rtlCol="0">
            <a:spAutoFit/>
          </a:bodyPr>
          <a:lstStyle/>
          <a:p>
            <a:r>
              <a:rPr lang="en-US" sz="1400" dirty="0"/>
              <a:t>21</a:t>
            </a:r>
            <a:endParaRPr lang="en-US" dirty="0"/>
          </a:p>
        </p:txBody>
      </p:sp>
      <p:sp>
        <p:nvSpPr>
          <p:cNvPr id="12" name="TextBox 11">
            <a:extLst>
              <a:ext uri="{FF2B5EF4-FFF2-40B4-BE49-F238E27FC236}">
                <a16:creationId xmlns:a16="http://schemas.microsoft.com/office/drawing/2014/main" id="{5C197A04-DD23-4550-829E-2E8E816C95AA}"/>
              </a:ext>
            </a:extLst>
          </p:cNvPr>
          <p:cNvSpPr txBox="1"/>
          <p:nvPr/>
        </p:nvSpPr>
        <p:spPr>
          <a:xfrm>
            <a:off x="7879363" y="2646890"/>
            <a:ext cx="399468" cy="307777"/>
          </a:xfrm>
          <a:prstGeom prst="rect">
            <a:avLst/>
          </a:prstGeom>
          <a:noFill/>
        </p:spPr>
        <p:txBody>
          <a:bodyPr wrap="none" rtlCol="0">
            <a:spAutoFit/>
          </a:bodyPr>
          <a:lstStyle/>
          <a:p>
            <a:r>
              <a:rPr lang="en-US" sz="1400" dirty="0"/>
              <a:t>23</a:t>
            </a:r>
            <a:endParaRPr lang="en-US" dirty="0"/>
          </a:p>
        </p:txBody>
      </p:sp>
      <p:sp>
        <p:nvSpPr>
          <p:cNvPr id="13" name="TextBox 12">
            <a:extLst>
              <a:ext uri="{FF2B5EF4-FFF2-40B4-BE49-F238E27FC236}">
                <a16:creationId xmlns:a16="http://schemas.microsoft.com/office/drawing/2014/main" id="{2174F135-20F4-468A-AF4D-D70C6F8A9EFB}"/>
              </a:ext>
            </a:extLst>
          </p:cNvPr>
          <p:cNvSpPr txBox="1"/>
          <p:nvPr/>
        </p:nvSpPr>
        <p:spPr>
          <a:xfrm>
            <a:off x="8688984" y="2901615"/>
            <a:ext cx="399468" cy="307777"/>
          </a:xfrm>
          <a:prstGeom prst="rect">
            <a:avLst/>
          </a:prstGeom>
          <a:noFill/>
        </p:spPr>
        <p:txBody>
          <a:bodyPr wrap="none" rtlCol="0">
            <a:spAutoFit/>
          </a:bodyPr>
          <a:lstStyle/>
          <a:p>
            <a:r>
              <a:rPr lang="en-US" sz="1400" dirty="0"/>
              <a:t>40</a:t>
            </a:r>
            <a:endParaRPr lang="en-US" dirty="0"/>
          </a:p>
        </p:txBody>
      </p:sp>
      <p:sp>
        <p:nvSpPr>
          <p:cNvPr id="14" name="TextBox 13">
            <a:extLst>
              <a:ext uri="{FF2B5EF4-FFF2-40B4-BE49-F238E27FC236}">
                <a16:creationId xmlns:a16="http://schemas.microsoft.com/office/drawing/2014/main" id="{77EE474D-427F-48F1-806A-BD707F2B25D8}"/>
              </a:ext>
            </a:extLst>
          </p:cNvPr>
          <p:cNvSpPr txBox="1"/>
          <p:nvPr/>
        </p:nvSpPr>
        <p:spPr>
          <a:xfrm>
            <a:off x="9223945" y="1654413"/>
            <a:ext cx="399468" cy="307777"/>
          </a:xfrm>
          <a:prstGeom prst="rect">
            <a:avLst/>
          </a:prstGeom>
          <a:noFill/>
        </p:spPr>
        <p:txBody>
          <a:bodyPr wrap="none" rtlCol="0">
            <a:spAutoFit/>
          </a:bodyPr>
          <a:lstStyle/>
          <a:p>
            <a:r>
              <a:rPr lang="en-US" sz="1400" dirty="0"/>
              <a:t>53</a:t>
            </a:r>
            <a:endParaRPr lang="en-US" dirty="0"/>
          </a:p>
        </p:txBody>
      </p:sp>
      <p:graphicFrame>
        <p:nvGraphicFramePr>
          <p:cNvPr id="18" name="Table 18">
            <a:extLst>
              <a:ext uri="{FF2B5EF4-FFF2-40B4-BE49-F238E27FC236}">
                <a16:creationId xmlns:a16="http://schemas.microsoft.com/office/drawing/2014/main" id="{5B844514-4BF6-476E-8188-D84C34D50B1C}"/>
              </a:ext>
            </a:extLst>
          </p:cNvPr>
          <p:cNvGraphicFramePr>
            <a:graphicFrameLocks noGrp="1"/>
          </p:cNvGraphicFramePr>
          <p:nvPr>
            <p:extLst>
              <p:ext uri="{D42A27DB-BD31-4B8C-83A1-F6EECF244321}">
                <p14:modId xmlns:p14="http://schemas.microsoft.com/office/powerpoint/2010/main" val="3379989304"/>
              </p:ext>
            </p:extLst>
          </p:nvPr>
        </p:nvGraphicFramePr>
        <p:xfrm>
          <a:off x="5412328" y="4027091"/>
          <a:ext cx="1800233" cy="1219200"/>
        </p:xfrm>
        <a:graphic>
          <a:graphicData uri="http://schemas.openxmlformats.org/drawingml/2006/table">
            <a:tbl>
              <a:tblPr firstRow="1" bandRow="1">
                <a:tableStyleId>{5C22544A-7EE6-4342-B048-85BDC9FD1C3A}</a:tableStyleId>
              </a:tblPr>
              <a:tblGrid>
                <a:gridCol w="1800233">
                  <a:extLst>
                    <a:ext uri="{9D8B030D-6E8A-4147-A177-3AD203B41FA5}">
                      <a16:colId xmlns:a16="http://schemas.microsoft.com/office/drawing/2014/main" val="203321518"/>
                    </a:ext>
                  </a:extLst>
                </a:gridCol>
              </a:tblGrid>
              <a:tr h="274320">
                <a:tc>
                  <a:txBody>
                    <a:bodyPr/>
                    <a:lstStyle/>
                    <a:p>
                      <a:pPr algn="ctr"/>
                      <a:r>
                        <a:rPr lang="en-US" sz="1400" dirty="0">
                          <a:latin typeface="Times New Roman" panose="02020603050405020304" pitchFamily="18" charset="0"/>
                          <a:cs typeface="Times New Roman" panose="02020603050405020304" pitchFamily="18" charset="0"/>
                        </a:rPr>
                        <a:t>Food</a:t>
                      </a:r>
                    </a:p>
                  </a:txBody>
                  <a:tcPr/>
                </a:tc>
                <a:extLst>
                  <a:ext uri="{0D108BD9-81ED-4DB2-BD59-A6C34878D82A}">
                    <a16:rowId xmlns:a16="http://schemas.microsoft.com/office/drawing/2014/main" val="1533089129"/>
                  </a:ext>
                </a:extLst>
              </a:tr>
              <a:tr h="274320">
                <a:tc>
                  <a:txBody>
                    <a:bodyPr/>
                    <a:lstStyle/>
                    <a:p>
                      <a:r>
                        <a:rPr lang="en-US" sz="1400" dirty="0">
                          <a:latin typeface="Times New Roman" panose="02020603050405020304" pitchFamily="18" charset="0"/>
                          <a:cs typeface="Times New Roman" panose="02020603050405020304" pitchFamily="18" charset="0"/>
                        </a:rPr>
                        <a:t>Sacramento, CA (76)</a:t>
                      </a:r>
                    </a:p>
                  </a:txBody>
                  <a:tcPr/>
                </a:tc>
                <a:extLst>
                  <a:ext uri="{0D108BD9-81ED-4DB2-BD59-A6C34878D82A}">
                    <a16:rowId xmlns:a16="http://schemas.microsoft.com/office/drawing/2014/main" val="1071760339"/>
                  </a:ext>
                </a:extLst>
              </a:tr>
              <a:tr h="274320">
                <a:tc>
                  <a:txBody>
                    <a:bodyPr/>
                    <a:lstStyle/>
                    <a:p>
                      <a:r>
                        <a:rPr lang="en-US" sz="1400" dirty="0">
                          <a:latin typeface="Times New Roman" panose="02020603050405020304" pitchFamily="18" charset="0"/>
                          <a:cs typeface="Times New Roman" panose="02020603050405020304" pitchFamily="18" charset="0"/>
                        </a:rPr>
                        <a:t>Charleston, SC (71)</a:t>
                      </a:r>
                    </a:p>
                  </a:txBody>
                  <a:tcPr/>
                </a:tc>
                <a:extLst>
                  <a:ext uri="{0D108BD9-81ED-4DB2-BD59-A6C34878D82A}">
                    <a16:rowId xmlns:a16="http://schemas.microsoft.com/office/drawing/2014/main" val="2151000520"/>
                  </a:ext>
                </a:extLst>
              </a:tr>
              <a:tr h="274320">
                <a:tc>
                  <a:txBody>
                    <a:bodyPr/>
                    <a:lstStyle/>
                    <a:p>
                      <a:r>
                        <a:rPr lang="en-US" sz="1400" dirty="0">
                          <a:latin typeface="Times New Roman" panose="02020603050405020304" pitchFamily="18" charset="0"/>
                          <a:cs typeface="Times New Roman" panose="02020603050405020304" pitchFamily="18" charset="0"/>
                        </a:rPr>
                        <a:t>Columbia, SC (71)</a:t>
                      </a:r>
                    </a:p>
                  </a:txBody>
                  <a:tcPr/>
                </a:tc>
                <a:extLst>
                  <a:ext uri="{0D108BD9-81ED-4DB2-BD59-A6C34878D82A}">
                    <a16:rowId xmlns:a16="http://schemas.microsoft.com/office/drawing/2014/main" val="21578403"/>
                  </a:ext>
                </a:extLst>
              </a:tr>
            </a:tbl>
          </a:graphicData>
        </a:graphic>
      </p:graphicFrame>
      <p:graphicFrame>
        <p:nvGraphicFramePr>
          <p:cNvPr id="21" name="Table 18">
            <a:extLst>
              <a:ext uri="{FF2B5EF4-FFF2-40B4-BE49-F238E27FC236}">
                <a16:creationId xmlns:a16="http://schemas.microsoft.com/office/drawing/2014/main" id="{14B4AA30-76B5-44D1-9B23-952B984F5175}"/>
              </a:ext>
            </a:extLst>
          </p:cNvPr>
          <p:cNvGraphicFramePr>
            <a:graphicFrameLocks noGrp="1"/>
          </p:cNvGraphicFramePr>
          <p:nvPr>
            <p:extLst>
              <p:ext uri="{D42A27DB-BD31-4B8C-83A1-F6EECF244321}">
                <p14:modId xmlns:p14="http://schemas.microsoft.com/office/powerpoint/2010/main" val="1868080404"/>
              </p:ext>
            </p:extLst>
          </p:nvPr>
        </p:nvGraphicFramePr>
        <p:xfrm>
          <a:off x="7501222" y="4027091"/>
          <a:ext cx="1800233" cy="1219200"/>
        </p:xfrm>
        <a:graphic>
          <a:graphicData uri="http://schemas.openxmlformats.org/drawingml/2006/table">
            <a:tbl>
              <a:tblPr firstRow="1" bandRow="1">
                <a:tableStyleId>{5C22544A-7EE6-4342-B048-85BDC9FD1C3A}</a:tableStyleId>
              </a:tblPr>
              <a:tblGrid>
                <a:gridCol w="1800233">
                  <a:extLst>
                    <a:ext uri="{9D8B030D-6E8A-4147-A177-3AD203B41FA5}">
                      <a16:colId xmlns:a16="http://schemas.microsoft.com/office/drawing/2014/main" val="203321518"/>
                    </a:ext>
                  </a:extLst>
                </a:gridCol>
              </a:tblGrid>
              <a:tr h="274320">
                <a:tc>
                  <a:txBody>
                    <a:bodyPr/>
                    <a:lstStyle/>
                    <a:p>
                      <a:pPr algn="ctr"/>
                      <a:r>
                        <a:rPr lang="en-US" sz="1400" dirty="0">
                          <a:latin typeface="Times New Roman" panose="02020603050405020304" pitchFamily="18" charset="0"/>
                          <a:cs typeface="Times New Roman" panose="02020603050405020304" pitchFamily="18" charset="0"/>
                        </a:rPr>
                        <a:t>Drinks</a:t>
                      </a:r>
                    </a:p>
                  </a:txBody>
                  <a:tcPr/>
                </a:tc>
                <a:extLst>
                  <a:ext uri="{0D108BD9-81ED-4DB2-BD59-A6C34878D82A}">
                    <a16:rowId xmlns:a16="http://schemas.microsoft.com/office/drawing/2014/main" val="1533089129"/>
                  </a:ext>
                </a:extLst>
              </a:tr>
              <a:tr h="274320">
                <a:tc>
                  <a:txBody>
                    <a:bodyPr/>
                    <a:lstStyle/>
                    <a:p>
                      <a:r>
                        <a:rPr lang="en-US" sz="1400" dirty="0">
                          <a:latin typeface="Times New Roman" panose="02020603050405020304" pitchFamily="18" charset="0"/>
                          <a:cs typeface="Times New Roman" panose="02020603050405020304" pitchFamily="18" charset="0"/>
                        </a:rPr>
                        <a:t>Wilmington, NC (58)</a:t>
                      </a:r>
                    </a:p>
                  </a:txBody>
                  <a:tcPr/>
                </a:tc>
                <a:extLst>
                  <a:ext uri="{0D108BD9-81ED-4DB2-BD59-A6C34878D82A}">
                    <a16:rowId xmlns:a16="http://schemas.microsoft.com/office/drawing/2014/main" val="1071760339"/>
                  </a:ext>
                </a:extLst>
              </a:tr>
              <a:tr h="274320">
                <a:tc>
                  <a:txBody>
                    <a:bodyPr/>
                    <a:lstStyle/>
                    <a:p>
                      <a:r>
                        <a:rPr lang="en-US" sz="1400" dirty="0">
                          <a:latin typeface="Times New Roman" panose="02020603050405020304" pitchFamily="18" charset="0"/>
                          <a:cs typeface="Times New Roman" panose="02020603050405020304" pitchFamily="18" charset="0"/>
                        </a:rPr>
                        <a:t>Des Moines, IA (57)</a:t>
                      </a:r>
                    </a:p>
                  </a:txBody>
                  <a:tcPr/>
                </a:tc>
                <a:extLst>
                  <a:ext uri="{0D108BD9-81ED-4DB2-BD59-A6C34878D82A}">
                    <a16:rowId xmlns:a16="http://schemas.microsoft.com/office/drawing/2014/main" val="2151000520"/>
                  </a:ext>
                </a:extLst>
              </a:tr>
              <a:tr h="274320">
                <a:tc>
                  <a:txBody>
                    <a:bodyPr/>
                    <a:lstStyle/>
                    <a:p>
                      <a:r>
                        <a:rPr lang="en-US" sz="1400" dirty="0">
                          <a:latin typeface="Times New Roman" panose="02020603050405020304" pitchFamily="18" charset="0"/>
                          <a:cs typeface="Times New Roman" panose="02020603050405020304" pitchFamily="18" charset="0"/>
                        </a:rPr>
                        <a:t>Orlando, FL (54)</a:t>
                      </a:r>
                    </a:p>
                  </a:txBody>
                  <a:tcPr/>
                </a:tc>
                <a:extLst>
                  <a:ext uri="{0D108BD9-81ED-4DB2-BD59-A6C34878D82A}">
                    <a16:rowId xmlns:a16="http://schemas.microsoft.com/office/drawing/2014/main" val="21578403"/>
                  </a:ext>
                </a:extLst>
              </a:tr>
            </a:tbl>
          </a:graphicData>
        </a:graphic>
      </p:graphicFrame>
      <p:graphicFrame>
        <p:nvGraphicFramePr>
          <p:cNvPr id="22" name="Table 18">
            <a:extLst>
              <a:ext uri="{FF2B5EF4-FFF2-40B4-BE49-F238E27FC236}">
                <a16:creationId xmlns:a16="http://schemas.microsoft.com/office/drawing/2014/main" id="{D57FC759-A6BE-4E4C-82C0-1C82CC7B4EA0}"/>
              </a:ext>
            </a:extLst>
          </p:cNvPr>
          <p:cNvGraphicFramePr>
            <a:graphicFrameLocks noGrp="1"/>
          </p:cNvGraphicFramePr>
          <p:nvPr>
            <p:extLst>
              <p:ext uri="{D42A27DB-BD31-4B8C-83A1-F6EECF244321}">
                <p14:modId xmlns:p14="http://schemas.microsoft.com/office/powerpoint/2010/main" val="1586770049"/>
              </p:ext>
            </p:extLst>
          </p:nvPr>
        </p:nvGraphicFramePr>
        <p:xfrm>
          <a:off x="9590116" y="4027091"/>
          <a:ext cx="1800233" cy="1219200"/>
        </p:xfrm>
        <a:graphic>
          <a:graphicData uri="http://schemas.openxmlformats.org/drawingml/2006/table">
            <a:tbl>
              <a:tblPr firstRow="1" bandRow="1">
                <a:tableStyleId>{5C22544A-7EE6-4342-B048-85BDC9FD1C3A}</a:tableStyleId>
              </a:tblPr>
              <a:tblGrid>
                <a:gridCol w="1800233">
                  <a:extLst>
                    <a:ext uri="{9D8B030D-6E8A-4147-A177-3AD203B41FA5}">
                      <a16:colId xmlns:a16="http://schemas.microsoft.com/office/drawing/2014/main" val="203321518"/>
                    </a:ext>
                  </a:extLst>
                </a:gridCol>
              </a:tblGrid>
              <a:tr h="274320">
                <a:tc>
                  <a:txBody>
                    <a:bodyPr/>
                    <a:lstStyle/>
                    <a:p>
                      <a:pPr algn="ctr"/>
                      <a:r>
                        <a:rPr lang="en-US" sz="1400" dirty="0">
                          <a:latin typeface="Times New Roman" panose="02020603050405020304" pitchFamily="18" charset="0"/>
                          <a:cs typeface="Times New Roman" panose="02020603050405020304" pitchFamily="18" charset="0"/>
                        </a:rPr>
                        <a:t>Coffee</a:t>
                      </a:r>
                    </a:p>
                  </a:txBody>
                  <a:tcPr/>
                </a:tc>
                <a:extLst>
                  <a:ext uri="{0D108BD9-81ED-4DB2-BD59-A6C34878D82A}">
                    <a16:rowId xmlns:a16="http://schemas.microsoft.com/office/drawing/2014/main" val="1533089129"/>
                  </a:ext>
                </a:extLst>
              </a:tr>
              <a:tr h="274320">
                <a:tc>
                  <a:txBody>
                    <a:bodyPr/>
                    <a:lstStyle/>
                    <a:p>
                      <a:r>
                        <a:rPr lang="en-US" sz="1400" dirty="0">
                          <a:latin typeface="Times New Roman" panose="02020603050405020304" pitchFamily="18" charset="0"/>
                          <a:cs typeface="Times New Roman" panose="02020603050405020304" pitchFamily="18" charset="0"/>
                        </a:rPr>
                        <a:t>Champaign, IL (48)</a:t>
                      </a:r>
                    </a:p>
                  </a:txBody>
                  <a:tcPr/>
                </a:tc>
                <a:extLst>
                  <a:ext uri="{0D108BD9-81ED-4DB2-BD59-A6C34878D82A}">
                    <a16:rowId xmlns:a16="http://schemas.microsoft.com/office/drawing/2014/main" val="1071760339"/>
                  </a:ext>
                </a:extLst>
              </a:tr>
              <a:tr h="274320">
                <a:tc>
                  <a:txBody>
                    <a:bodyPr/>
                    <a:lstStyle/>
                    <a:p>
                      <a:r>
                        <a:rPr lang="en-US" sz="1400" dirty="0">
                          <a:latin typeface="Times New Roman" panose="02020603050405020304" pitchFamily="18" charset="0"/>
                          <a:cs typeface="Times New Roman" panose="02020603050405020304" pitchFamily="18" charset="0"/>
                        </a:rPr>
                        <a:t>Sacramento, CA (40)</a:t>
                      </a:r>
                    </a:p>
                  </a:txBody>
                  <a:tcPr/>
                </a:tc>
                <a:extLst>
                  <a:ext uri="{0D108BD9-81ED-4DB2-BD59-A6C34878D82A}">
                    <a16:rowId xmlns:a16="http://schemas.microsoft.com/office/drawing/2014/main" val="2151000520"/>
                  </a:ext>
                </a:extLst>
              </a:tr>
              <a:tr h="274320">
                <a:tc>
                  <a:txBody>
                    <a:bodyPr/>
                    <a:lstStyle/>
                    <a:p>
                      <a:r>
                        <a:rPr lang="en-US" sz="1400" dirty="0">
                          <a:latin typeface="Times New Roman" panose="02020603050405020304" pitchFamily="18" charset="0"/>
                          <a:cs typeface="Times New Roman" panose="02020603050405020304" pitchFamily="18" charset="0"/>
                        </a:rPr>
                        <a:t>Bellingham, WA (37)</a:t>
                      </a:r>
                    </a:p>
                  </a:txBody>
                  <a:tcPr/>
                </a:tc>
                <a:extLst>
                  <a:ext uri="{0D108BD9-81ED-4DB2-BD59-A6C34878D82A}">
                    <a16:rowId xmlns:a16="http://schemas.microsoft.com/office/drawing/2014/main" val="21578403"/>
                  </a:ext>
                </a:extLst>
              </a:tr>
            </a:tbl>
          </a:graphicData>
        </a:graphic>
      </p:graphicFrame>
      <p:graphicFrame>
        <p:nvGraphicFramePr>
          <p:cNvPr id="23" name="Table 18">
            <a:extLst>
              <a:ext uri="{FF2B5EF4-FFF2-40B4-BE49-F238E27FC236}">
                <a16:creationId xmlns:a16="http://schemas.microsoft.com/office/drawing/2014/main" id="{2D6F8B2C-B2A0-43F1-A8D4-DBE87B8D03D3}"/>
              </a:ext>
            </a:extLst>
          </p:cNvPr>
          <p:cNvGraphicFramePr>
            <a:graphicFrameLocks noGrp="1"/>
          </p:cNvGraphicFramePr>
          <p:nvPr>
            <p:extLst>
              <p:ext uri="{D42A27DB-BD31-4B8C-83A1-F6EECF244321}">
                <p14:modId xmlns:p14="http://schemas.microsoft.com/office/powerpoint/2010/main" val="3671614061"/>
              </p:ext>
            </p:extLst>
          </p:nvPr>
        </p:nvGraphicFramePr>
        <p:xfrm>
          <a:off x="5412328" y="5357991"/>
          <a:ext cx="1800233" cy="1219200"/>
        </p:xfrm>
        <a:graphic>
          <a:graphicData uri="http://schemas.openxmlformats.org/drawingml/2006/table">
            <a:tbl>
              <a:tblPr firstRow="1" bandRow="1">
                <a:tableStyleId>{5C22544A-7EE6-4342-B048-85BDC9FD1C3A}</a:tableStyleId>
              </a:tblPr>
              <a:tblGrid>
                <a:gridCol w="1800233">
                  <a:extLst>
                    <a:ext uri="{9D8B030D-6E8A-4147-A177-3AD203B41FA5}">
                      <a16:colId xmlns:a16="http://schemas.microsoft.com/office/drawing/2014/main" val="203321518"/>
                    </a:ext>
                  </a:extLst>
                </a:gridCol>
              </a:tblGrid>
              <a:tr h="274320">
                <a:tc>
                  <a:txBody>
                    <a:bodyPr/>
                    <a:lstStyle/>
                    <a:p>
                      <a:pPr algn="ctr"/>
                      <a:r>
                        <a:rPr lang="en-US" sz="1400" dirty="0">
                          <a:latin typeface="Times New Roman" panose="02020603050405020304" pitchFamily="18" charset="0"/>
                          <a:cs typeface="Times New Roman" panose="02020603050405020304" pitchFamily="18" charset="0"/>
                        </a:rPr>
                        <a:t>Arts</a:t>
                      </a:r>
                    </a:p>
                  </a:txBody>
                  <a:tcPr/>
                </a:tc>
                <a:extLst>
                  <a:ext uri="{0D108BD9-81ED-4DB2-BD59-A6C34878D82A}">
                    <a16:rowId xmlns:a16="http://schemas.microsoft.com/office/drawing/2014/main" val="1533089129"/>
                  </a:ext>
                </a:extLst>
              </a:tr>
              <a:tr h="274320">
                <a:tc>
                  <a:txBody>
                    <a:bodyPr/>
                    <a:lstStyle/>
                    <a:p>
                      <a:r>
                        <a:rPr lang="en-US" sz="1400" dirty="0">
                          <a:latin typeface="Times New Roman" panose="02020603050405020304" pitchFamily="18" charset="0"/>
                          <a:cs typeface="Times New Roman" panose="02020603050405020304" pitchFamily="18" charset="0"/>
                        </a:rPr>
                        <a:t>Santa Fe, NM (56)</a:t>
                      </a:r>
                    </a:p>
                  </a:txBody>
                  <a:tcPr/>
                </a:tc>
                <a:extLst>
                  <a:ext uri="{0D108BD9-81ED-4DB2-BD59-A6C34878D82A}">
                    <a16:rowId xmlns:a16="http://schemas.microsoft.com/office/drawing/2014/main" val="1071760339"/>
                  </a:ext>
                </a:extLst>
              </a:tr>
              <a:tr h="274320">
                <a:tc>
                  <a:txBody>
                    <a:bodyPr/>
                    <a:lstStyle/>
                    <a:p>
                      <a:r>
                        <a:rPr lang="en-US" sz="1400" dirty="0">
                          <a:latin typeface="Times New Roman" panose="02020603050405020304" pitchFamily="18" charset="0"/>
                          <a:cs typeface="Times New Roman" panose="02020603050405020304" pitchFamily="18" charset="0"/>
                        </a:rPr>
                        <a:t>Charleston, SC (42)</a:t>
                      </a:r>
                    </a:p>
                  </a:txBody>
                  <a:tcPr/>
                </a:tc>
                <a:extLst>
                  <a:ext uri="{0D108BD9-81ED-4DB2-BD59-A6C34878D82A}">
                    <a16:rowId xmlns:a16="http://schemas.microsoft.com/office/drawing/2014/main" val="2151000520"/>
                  </a:ext>
                </a:extLst>
              </a:tr>
              <a:tr h="274320">
                <a:tc>
                  <a:txBody>
                    <a:bodyPr/>
                    <a:lstStyle/>
                    <a:p>
                      <a:r>
                        <a:rPr lang="en-US" sz="1400" dirty="0">
                          <a:latin typeface="Times New Roman" panose="02020603050405020304" pitchFamily="18" charset="0"/>
                          <a:cs typeface="Times New Roman" panose="02020603050405020304" pitchFamily="18" charset="0"/>
                        </a:rPr>
                        <a:t>Grand Rapids, MI(41)</a:t>
                      </a:r>
                    </a:p>
                  </a:txBody>
                  <a:tcPr/>
                </a:tc>
                <a:extLst>
                  <a:ext uri="{0D108BD9-81ED-4DB2-BD59-A6C34878D82A}">
                    <a16:rowId xmlns:a16="http://schemas.microsoft.com/office/drawing/2014/main" val="21578403"/>
                  </a:ext>
                </a:extLst>
              </a:tr>
            </a:tbl>
          </a:graphicData>
        </a:graphic>
      </p:graphicFrame>
      <p:graphicFrame>
        <p:nvGraphicFramePr>
          <p:cNvPr id="24" name="Table 18">
            <a:extLst>
              <a:ext uri="{FF2B5EF4-FFF2-40B4-BE49-F238E27FC236}">
                <a16:creationId xmlns:a16="http://schemas.microsoft.com/office/drawing/2014/main" id="{C01513C9-32D2-443A-965E-74C87FAFB679}"/>
              </a:ext>
            </a:extLst>
          </p:cNvPr>
          <p:cNvGraphicFramePr>
            <a:graphicFrameLocks noGrp="1"/>
          </p:cNvGraphicFramePr>
          <p:nvPr>
            <p:extLst>
              <p:ext uri="{D42A27DB-BD31-4B8C-83A1-F6EECF244321}">
                <p14:modId xmlns:p14="http://schemas.microsoft.com/office/powerpoint/2010/main" val="4003752276"/>
              </p:ext>
            </p:extLst>
          </p:nvPr>
        </p:nvGraphicFramePr>
        <p:xfrm>
          <a:off x="7501222" y="5357991"/>
          <a:ext cx="1800233" cy="1219200"/>
        </p:xfrm>
        <a:graphic>
          <a:graphicData uri="http://schemas.openxmlformats.org/drawingml/2006/table">
            <a:tbl>
              <a:tblPr firstRow="1" bandRow="1">
                <a:tableStyleId>{5C22544A-7EE6-4342-B048-85BDC9FD1C3A}</a:tableStyleId>
              </a:tblPr>
              <a:tblGrid>
                <a:gridCol w="1800233">
                  <a:extLst>
                    <a:ext uri="{9D8B030D-6E8A-4147-A177-3AD203B41FA5}">
                      <a16:colId xmlns:a16="http://schemas.microsoft.com/office/drawing/2014/main" val="203321518"/>
                    </a:ext>
                  </a:extLst>
                </a:gridCol>
              </a:tblGrid>
              <a:tr h="274320">
                <a:tc>
                  <a:txBody>
                    <a:bodyPr/>
                    <a:lstStyle/>
                    <a:p>
                      <a:pPr algn="ctr"/>
                      <a:r>
                        <a:rPr lang="en-US" sz="1400" dirty="0">
                          <a:latin typeface="Times New Roman" panose="02020603050405020304" pitchFamily="18" charset="0"/>
                          <a:cs typeface="Times New Roman" panose="02020603050405020304" pitchFamily="18" charset="0"/>
                        </a:rPr>
                        <a:t>Outdoors</a:t>
                      </a:r>
                    </a:p>
                  </a:txBody>
                  <a:tcPr/>
                </a:tc>
                <a:extLst>
                  <a:ext uri="{0D108BD9-81ED-4DB2-BD59-A6C34878D82A}">
                    <a16:rowId xmlns:a16="http://schemas.microsoft.com/office/drawing/2014/main" val="1533089129"/>
                  </a:ext>
                </a:extLst>
              </a:tr>
              <a:tr h="274320">
                <a:tc>
                  <a:txBody>
                    <a:bodyPr/>
                    <a:lstStyle/>
                    <a:p>
                      <a:r>
                        <a:rPr lang="en-US" sz="1400" dirty="0">
                          <a:latin typeface="Times New Roman" panose="02020603050405020304" pitchFamily="18" charset="0"/>
                          <a:cs typeface="Times New Roman" panose="02020603050405020304" pitchFamily="18" charset="0"/>
                        </a:rPr>
                        <a:t>Columbia, MD (67)</a:t>
                      </a:r>
                    </a:p>
                  </a:txBody>
                  <a:tcPr/>
                </a:tc>
                <a:extLst>
                  <a:ext uri="{0D108BD9-81ED-4DB2-BD59-A6C34878D82A}">
                    <a16:rowId xmlns:a16="http://schemas.microsoft.com/office/drawing/2014/main" val="1071760339"/>
                  </a:ext>
                </a:extLst>
              </a:tr>
              <a:tr h="274320">
                <a:tc>
                  <a:txBody>
                    <a:bodyPr/>
                    <a:lstStyle/>
                    <a:p>
                      <a:r>
                        <a:rPr lang="en-US" sz="1400" dirty="0">
                          <a:latin typeface="Times New Roman" panose="02020603050405020304" pitchFamily="18" charset="0"/>
                          <a:cs typeface="Times New Roman" panose="02020603050405020304" pitchFamily="18" charset="0"/>
                        </a:rPr>
                        <a:t>Columbus, OH (66)</a:t>
                      </a:r>
                    </a:p>
                  </a:txBody>
                  <a:tcPr/>
                </a:tc>
                <a:extLst>
                  <a:ext uri="{0D108BD9-81ED-4DB2-BD59-A6C34878D82A}">
                    <a16:rowId xmlns:a16="http://schemas.microsoft.com/office/drawing/2014/main" val="2151000520"/>
                  </a:ext>
                </a:extLst>
              </a:tr>
              <a:tr h="274320">
                <a:tc>
                  <a:txBody>
                    <a:bodyPr/>
                    <a:lstStyle/>
                    <a:p>
                      <a:r>
                        <a:rPr lang="en-US" sz="1400" dirty="0">
                          <a:latin typeface="Times New Roman" panose="02020603050405020304" pitchFamily="18" charset="0"/>
                          <a:cs typeface="Times New Roman" panose="02020603050405020304" pitchFamily="18" charset="0"/>
                        </a:rPr>
                        <a:t>Providence, RI (60)</a:t>
                      </a:r>
                    </a:p>
                  </a:txBody>
                  <a:tcPr/>
                </a:tc>
                <a:extLst>
                  <a:ext uri="{0D108BD9-81ED-4DB2-BD59-A6C34878D82A}">
                    <a16:rowId xmlns:a16="http://schemas.microsoft.com/office/drawing/2014/main" val="21578403"/>
                  </a:ext>
                </a:extLst>
              </a:tr>
            </a:tbl>
          </a:graphicData>
        </a:graphic>
      </p:graphicFrame>
      <p:graphicFrame>
        <p:nvGraphicFramePr>
          <p:cNvPr id="25" name="Table 18">
            <a:extLst>
              <a:ext uri="{FF2B5EF4-FFF2-40B4-BE49-F238E27FC236}">
                <a16:creationId xmlns:a16="http://schemas.microsoft.com/office/drawing/2014/main" id="{87581A28-60A5-446B-8F96-BC95A55E68FD}"/>
              </a:ext>
            </a:extLst>
          </p:cNvPr>
          <p:cNvGraphicFramePr>
            <a:graphicFrameLocks noGrp="1"/>
          </p:cNvGraphicFramePr>
          <p:nvPr>
            <p:extLst>
              <p:ext uri="{D42A27DB-BD31-4B8C-83A1-F6EECF244321}">
                <p14:modId xmlns:p14="http://schemas.microsoft.com/office/powerpoint/2010/main" val="1377904473"/>
              </p:ext>
            </p:extLst>
          </p:nvPr>
        </p:nvGraphicFramePr>
        <p:xfrm>
          <a:off x="9590116" y="5357991"/>
          <a:ext cx="1800233" cy="1219200"/>
        </p:xfrm>
        <a:graphic>
          <a:graphicData uri="http://schemas.openxmlformats.org/drawingml/2006/table">
            <a:tbl>
              <a:tblPr firstRow="1" bandRow="1">
                <a:tableStyleId>{5C22544A-7EE6-4342-B048-85BDC9FD1C3A}</a:tableStyleId>
              </a:tblPr>
              <a:tblGrid>
                <a:gridCol w="1800233">
                  <a:extLst>
                    <a:ext uri="{9D8B030D-6E8A-4147-A177-3AD203B41FA5}">
                      <a16:colId xmlns:a16="http://schemas.microsoft.com/office/drawing/2014/main" val="203321518"/>
                    </a:ext>
                  </a:extLst>
                </a:gridCol>
              </a:tblGrid>
              <a:tr h="274320">
                <a:tc>
                  <a:txBody>
                    <a:bodyPr/>
                    <a:lstStyle/>
                    <a:p>
                      <a:pPr algn="ctr"/>
                      <a:r>
                        <a:rPr lang="en-US" sz="1400" dirty="0">
                          <a:latin typeface="Times New Roman" panose="02020603050405020304" pitchFamily="18" charset="0"/>
                          <a:cs typeface="Times New Roman" panose="02020603050405020304" pitchFamily="18" charset="0"/>
                        </a:rPr>
                        <a:t>Sights</a:t>
                      </a:r>
                    </a:p>
                  </a:txBody>
                  <a:tcPr/>
                </a:tc>
                <a:extLst>
                  <a:ext uri="{0D108BD9-81ED-4DB2-BD59-A6C34878D82A}">
                    <a16:rowId xmlns:a16="http://schemas.microsoft.com/office/drawing/2014/main" val="1533089129"/>
                  </a:ext>
                </a:extLst>
              </a:tr>
              <a:tr h="274320">
                <a:tc>
                  <a:txBody>
                    <a:bodyPr/>
                    <a:lstStyle/>
                    <a:p>
                      <a:r>
                        <a:rPr lang="en-US" sz="1400" dirty="0">
                          <a:latin typeface="Times New Roman" panose="02020603050405020304" pitchFamily="18" charset="0"/>
                          <a:cs typeface="Times New Roman" panose="02020603050405020304" pitchFamily="18" charset="0"/>
                        </a:rPr>
                        <a:t>Asheville, NC (99)</a:t>
                      </a:r>
                    </a:p>
                  </a:txBody>
                  <a:tcPr/>
                </a:tc>
                <a:extLst>
                  <a:ext uri="{0D108BD9-81ED-4DB2-BD59-A6C34878D82A}">
                    <a16:rowId xmlns:a16="http://schemas.microsoft.com/office/drawing/2014/main" val="1071760339"/>
                  </a:ext>
                </a:extLst>
              </a:tr>
              <a:tr h="274320">
                <a:tc>
                  <a:txBody>
                    <a:bodyPr/>
                    <a:lstStyle/>
                    <a:p>
                      <a:r>
                        <a:rPr lang="en-US" sz="1400" dirty="0">
                          <a:latin typeface="Times New Roman" panose="02020603050405020304" pitchFamily="18" charset="0"/>
                          <a:cs typeface="Times New Roman" panose="02020603050405020304" pitchFamily="18" charset="0"/>
                        </a:rPr>
                        <a:t>Boise, ID (97)</a:t>
                      </a:r>
                    </a:p>
                  </a:txBody>
                  <a:tcPr/>
                </a:tc>
                <a:extLst>
                  <a:ext uri="{0D108BD9-81ED-4DB2-BD59-A6C34878D82A}">
                    <a16:rowId xmlns:a16="http://schemas.microsoft.com/office/drawing/2014/main" val="2151000520"/>
                  </a:ext>
                </a:extLst>
              </a:tr>
              <a:tr h="274320">
                <a:tc>
                  <a:txBody>
                    <a:bodyPr/>
                    <a:lstStyle/>
                    <a:p>
                      <a:r>
                        <a:rPr lang="en-US" sz="1400" dirty="0">
                          <a:latin typeface="Times New Roman" panose="02020603050405020304" pitchFamily="18" charset="0"/>
                          <a:cs typeface="Times New Roman" panose="02020603050405020304" pitchFamily="18" charset="0"/>
                        </a:rPr>
                        <a:t>Santa Fe, NM (92)</a:t>
                      </a:r>
                    </a:p>
                  </a:txBody>
                  <a:tcPr/>
                </a:tc>
                <a:extLst>
                  <a:ext uri="{0D108BD9-81ED-4DB2-BD59-A6C34878D82A}">
                    <a16:rowId xmlns:a16="http://schemas.microsoft.com/office/drawing/2014/main" val="21578403"/>
                  </a:ext>
                </a:extLst>
              </a:tr>
            </a:tbl>
          </a:graphicData>
        </a:graphic>
      </p:graphicFrame>
    </p:spTree>
    <p:extLst>
      <p:ext uri="{BB962C8B-B14F-4D97-AF65-F5344CB8AC3E}">
        <p14:creationId xmlns:p14="http://schemas.microsoft.com/office/powerpoint/2010/main" val="379164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875999-0AD1-4317-A5B1-DE35FC6990EC}"/>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K-Means with k=4 used to group all Top-100 cities based on their venue category makeup. Groups vs Average City</a:t>
            </a:r>
          </a:p>
          <a:p>
            <a:pPr marL="0" indent="0">
              <a:buNone/>
            </a:pPr>
            <a:r>
              <a:rPr lang="en-US"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Coffee Cities </a:t>
            </a:r>
            <a:r>
              <a:rPr lang="en-US" sz="1200" b="1" dirty="0">
                <a:solidFill>
                  <a:schemeClr val="tx1"/>
                </a:solidFill>
                <a:latin typeface="Times New Roman" panose="02020603050405020304" pitchFamily="18" charset="0"/>
                <a:cs typeface="Times New Roman" panose="02020603050405020304" pitchFamily="18" charset="0"/>
              </a:rPr>
              <a:t>(#26, Tempe, AZ)</a:t>
            </a: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US" b="1" dirty="0">
                <a:solidFill>
                  <a:schemeClr val="tx1"/>
                </a:solidFill>
                <a:latin typeface="Times New Roman" panose="02020603050405020304" pitchFamily="18" charset="0"/>
                <a:cs typeface="Times New Roman" panose="02020603050405020304" pitchFamily="18" charset="0"/>
              </a:rPr>
              <a:t> Sightseeing Cities </a:t>
            </a:r>
            <a:r>
              <a:rPr lang="en-US" sz="1200" b="1" dirty="0">
                <a:solidFill>
                  <a:schemeClr val="tx1"/>
                </a:solidFill>
                <a:latin typeface="Times New Roman" panose="02020603050405020304" pitchFamily="18" charset="0"/>
                <a:cs typeface="Times New Roman" panose="02020603050405020304" pitchFamily="18" charset="0"/>
              </a:rPr>
              <a:t>(#1 Fort Collins, CO, #3 Madison, WI, #7 Fargo, ND)</a:t>
            </a:r>
          </a:p>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Vibrant Cities </a:t>
            </a:r>
            <a:r>
              <a:rPr lang="en-US" sz="1200" b="1" dirty="0">
                <a:solidFill>
                  <a:schemeClr val="tx1"/>
                </a:solidFill>
                <a:latin typeface="Times New Roman" panose="02020603050405020304" pitchFamily="18" charset="0"/>
                <a:cs typeface="Times New Roman" panose="02020603050405020304" pitchFamily="18" charset="0"/>
              </a:rPr>
              <a:t>(#6 Asheville, NC, #10 Columbus, OH)</a:t>
            </a:r>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Peaceful Cities </a:t>
            </a:r>
            <a:r>
              <a:rPr lang="en-US" sz="1200" b="1" dirty="0">
                <a:solidFill>
                  <a:schemeClr val="tx1"/>
                </a:solidFill>
                <a:latin typeface="Times New Roman" panose="02020603050405020304" pitchFamily="18" charset="0"/>
                <a:cs typeface="Times New Roman" panose="02020603050405020304" pitchFamily="18" charset="0"/>
              </a:rPr>
              <a:t>(#5 Rochester, MN, #9 Sioux Falls, SD)</a:t>
            </a:r>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1000"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45F66BAA-6A45-4B20-A68D-1DE55B0D9C3C}"/>
              </a:ext>
            </a:extLst>
          </p:cNvPr>
          <p:cNvSpPr>
            <a:spLocks noGrp="1"/>
          </p:cNvSpPr>
          <p:nvPr>
            <p:ph type="body" sz="half" idx="2"/>
          </p:nvPr>
        </p:nvSpPr>
        <p:spPr>
          <a:xfrm>
            <a:off x="233265" y="1595536"/>
            <a:ext cx="4208106" cy="4512020"/>
          </a:xfrm>
        </p:spPr>
        <p:txBody>
          <a:bodyPr>
            <a:normAutofit/>
          </a:bodyPr>
          <a:lstStyle/>
          <a:p>
            <a:pPr marL="514350" indent="-514350">
              <a:buAutoNum type="arabicPeriod"/>
            </a:pPr>
            <a:r>
              <a:rPr lang="en-US" sz="2800" dirty="0"/>
              <a:t>Livability.com data </a:t>
            </a:r>
          </a:p>
          <a:p>
            <a:pPr marL="514350" indent="-514350">
              <a:buAutoNum type="arabicPeriod"/>
            </a:pPr>
            <a:endParaRPr lang="en-US" sz="2800" dirty="0"/>
          </a:p>
          <a:p>
            <a:pPr marL="514350" indent="-514350">
              <a:buAutoNum type="arabicPeriod"/>
            </a:pPr>
            <a:r>
              <a:rPr lang="en-US" sz="2800" dirty="0"/>
              <a:t>Venue data </a:t>
            </a:r>
          </a:p>
          <a:p>
            <a:pPr marL="514350" indent="-514350">
              <a:buAutoNum type="arabicPeriod"/>
            </a:pPr>
            <a:endParaRPr lang="en-US" sz="2800" dirty="0"/>
          </a:p>
          <a:p>
            <a:pPr marL="514350" indent="-514350">
              <a:buAutoNum type="arabicPeriod"/>
            </a:pPr>
            <a:r>
              <a:rPr lang="en-US" sz="2800" b="1" dirty="0"/>
              <a:t>City clustering</a:t>
            </a:r>
          </a:p>
          <a:p>
            <a:pPr marL="514350" indent="-514350">
              <a:buAutoNum type="arabicPeriod"/>
            </a:pPr>
            <a:endParaRPr lang="en-US" sz="2800" dirty="0"/>
          </a:p>
          <a:p>
            <a:pPr marL="514350" indent="-514350">
              <a:buAutoNum type="arabicPeriod"/>
            </a:pPr>
            <a:r>
              <a:rPr lang="en-US" sz="2800" dirty="0"/>
              <a:t>Oklahoman cities</a:t>
            </a:r>
          </a:p>
        </p:txBody>
      </p:sp>
      <p:sp>
        <p:nvSpPr>
          <p:cNvPr id="5" name="Title 1">
            <a:extLst>
              <a:ext uri="{FF2B5EF4-FFF2-40B4-BE49-F238E27FC236}">
                <a16:creationId xmlns:a16="http://schemas.microsoft.com/office/drawing/2014/main" id="{42A0B6BB-5DA0-4B25-A928-E2851714AD93}"/>
              </a:ext>
            </a:extLst>
          </p:cNvPr>
          <p:cNvSpPr txBox="1">
            <a:spLocks/>
          </p:cNvSpPr>
          <p:nvPr/>
        </p:nvSpPr>
        <p:spPr>
          <a:xfrm>
            <a:off x="643466" y="786384"/>
            <a:ext cx="3517567" cy="114505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b="0" kern="1200" spc="-50" baseline="0">
                <a:solidFill>
                  <a:srgbClr val="FFFFFF"/>
                </a:solidFill>
                <a:latin typeface="+mj-lt"/>
                <a:ea typeface="+mj-ea"/>
                <a:cs typeface="+mj-cs"/>
              </a:defRPr>
            </a:lvl1pPr>
          </a:lstStyle>
          <a:p>
            <a:r>
              <a:rPr lang="en-US" dirty="0"/>
              <a:t>DATA ANALYSIS</a:t>
            </a:r>
          </a:p>
        </p:txBody>
      </p:sp>
      <p:graphicFrame>
        <p:nvGraphicFramePr>
          <p:cNvPr id="2" name="Table 1">
            <a:extLst>
              <a:ext uri="{FF2B5EF4-FFF2-40B4-BE49-F238E27FC236}">
                <a16:creationId xmlns:a16="http://schemas.microsoft.com/office/drawing/2014/main" id="{E68C1F3B-81ED-44DA-A9A0-465323A8F361}"/>
              </a:ext>
            </a:extLst>
          </p:cNvPr>
          <p:cNvGraphicFramePr>
            <a:graphicFrameLocks noGrp="1"/>
          </p:cNvGraphicFramePr>
          <p:nvPr>
            <p:extLst>
              <p:ext uri="{D42A27DB-BD31-4B8C-83A1-F6EECF244321}">
                <p14:modId xmlns:p14="http://schemas.microsoft.com/office/powerpoint/2010/main" val="103478724"/>
              </p:ext>
            </p:extLst>
          </p:nvPr>
        </p:nvGraphicFramePr>
        <p:xfrm>
          <a:off x="5458984" y="2043843"/>
          <a:ext cx="5852160" cy="373761"/>
        </p:xfrm>
        <a:graphic>
          <a:graphicData uri="http://schemas.openxmlformats.org/drawingml/2006/table">
            <a:tbl>
              <a:tblPr firstRow="1" firstCol="1" bandRow="1">
                <a:tableStyleId>{5C22544A-7EE6-4342-B048-85BDC9FD1C3A}</a:tableStyleId>
              </a:tblPr>
              <a:tblGrid>
                <a:gridCol w="731520">
                  <a:extLst>
                    <a:ext uri="{9D8B030D-6E8A-4147-A177-3AD203B41FA5}">
                      <a16:colId xmlns:a16="http://schemas.microsoft.com/office/drawing/2014/main" val="2122324598"/>
                    </a:ext>
                  </a:extLst>
                </a:gridCol>
                <a:gridCol w="731520">
                  <a:extLst>
                    <a:ext uri="{9D8B030D-6E8A-4147-A177-3AD203B41FA5}">
                      <a16:colId xmlns:a16="http://schemas.microsoft.com/office/drawing/2014/main" val="2232938643"/>
                    </a:ext>
                  </a:extLst>
                </a:gridCol>
                <a:gridCol w="731520">
                  <a:extLst>
                    <a:ext uri="{9D8B030D-6E8A-4147-A177-3AD203B41FA5}">
                      <a16:colId xmlns:a16="http://schemas.microsoft.com/office/drawing/2014/main" val="3103259854"/>
                    </a:ext>
                  </a:extLst>
                </a:gridCol>
                <a:gridCol w="731520">
                  <a:extLst>
                    <a:ext uri="{9D8B030D-6E8A-4147-A177-3AD203B41FA5}">
                      <a16:colId xmlns:a16="http://schemas.microsoft.com/office/drawing/2014/main" val="3980926003"/>
                    </a:ext>
                  </a:extLst>
                </a:gridCol>
                <a:gridCol w="731520">
                  <a:extLst>
                    <a:ext uri="{9D8B030D-6E8A-4147-A177-3AD203B41FA5}">
                      <a16:colId xmlns:a16="http://schemas.microsoft.com/office/drawing/2014/main" val="1800337310"/>
                    </a:ext>
                  </a:extLst>
                </a:gridCol>
                <a:gridCol w="682625">
                  <a:extLst>
                    <a:ext uri="{9D8B030D-6E8A-4147-A177-3AD203B41FA5}">
                      <a16:colId xmlns:a16="http://schemas.microsoft.com/office/drawing/2014/main" val="3375735228"/>
                    </a:ext>
                  </a:extLst>
                </a:gridCol>
                <a:gridCol w="780415">
                  <a:extLst>
                    <a:ext uri="{9D8B030D-6E8A-4147-A177-3AD203B41FA5}">
                      <a16:colId xmlns:a16="http://schemas.microsoft.com/office/drawing/2014/main" val="1774457965"/>
                    </a:ext>
                  </a:extLst>
                </a:gridCol>
                <a:gridCol w="731520">
                  <a:extLst>
                    <a:ext uri="{9D8B030D-6E8A-4147-A177-3AD203B41FA5}">
                      <a16:colId xmlns:a16="http://schemas.microsoft.com/office/drawing/2014/main" val="1734591397"/>
                    </a:ext>
                  </a:extLst>
                </a:gridCol>
              </a:tblGrid>
              <a:tr h="0">
                <a:tc>
                  <a:txBody>
                    <a:bodyPr/>
                    <a:lstStyle/>
                    <a:p>
                      <a:pPr marL="0" marR="0" algn="ctr">
                        <a:lnSpc>
                          <a:spcPct val="107000"/>
                        </a:lnSpc>
                        <a:spcBef>
                          <a:spcPts val="0"/>
                        </a:spcBef>
                        <a:spcAft>
                          <a:spcPts val="0"/>
                        </a:spcAft>
                      </a:pPr>
                      <a:r>
                        <a:rPr lang="en-US" sz="1200">
                          <a:effectLst/>
                        </a:rPr>
                        <a:t>Cluster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Food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Drinks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1">
                          <a:effectLst/>
                        </a:rPr>
                        <a:t>Coffee</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Arts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Outdoors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Sights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9339170"/>
                  </a:ext>
                </a:extLst>
              </a:tr>
              <a:tr h="0">
                <a:tc>
                  <a:txBody>
                    <a:bodyPr/>
                    <a:lstStyle/>
                    <a:p>
                      <a:pPr marL="0" marR="0" algn="ctr">
                        <a:lnSpc>
                          <a:spcPct val="107000"/>
                        </a:lnSpc>
                        <a:spcBef>
                          <a:spcPts val="0"/>
                        </a:spcBef>
                        <a:spcAft>
                          <a:spcPts val="0"/>
                        </a:spcAft>
                      </a:pPr>
                      <a:r>
                        <a:rPr lang="en-US" sz="12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+20</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-27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3915432"/>
                  </a:ext>
                </a:extLst>
              </a:tr>
            </a:tbl>
          </a:graphicData>
        </a:graphic>
      </p:graphicFrame>
      <p:graphicFrame>
        <p:nvGraphicFramePr>
          <p:cNvPr id="7" name="Table 6">
            <a:extLst>
              <a:ext uri="{FF2B5EF4-FFF2-40B4-BE49-F238E27FC236}">
                <a16:creationId xmlns:a16="http://schemas.microsoft.com/office/drawing/2014/main" id="{49753477-ECA3-4498-AE0A-7EF3586D4CD7}"/>
              </a:ext>
            </a:extLst>
          </p:cNvPr>
          <p:cNvGraphicFramePr>
            <a:graphicFrameLocks noGrp="1"/>
          </p:cNvGraphicFramePr>
          <p:nvPr>
            <p:extLst>
              <p:ext uri="{D42A27DB-BD31-4B8C-83A1-F6EECF244321}">
                <p14:modId xmlns:p14="http://schemas.microsoft.com/office/powerpoint/2010/main" val="2994887032"/>
              </p:ext>
            </p:extLst>
          </p:nvPr>
        </p:nvGraphicFramePr>
        <p:xfrm>
          <a:off x="5458984" y="3086797"/>
          <a:ext cx="5852160" cy="373761"/>
        </p:xfrm>
        <a:graphic>
          <a:graphicData uri="http://schemas.openxmlformats.org/drawingml/2006/table">
            <a:tbl>
              <a:tblPr firstRow="1" firstCol="1" bandRow="1">
                <a:tableStyleId>{5C22544A-7EE6-4342-B048-85BDC9FD1C3A}</a:tableStyleId>
              </a:tblPr>
              <a:tblGrid>
                <a:gridCol w="731520">
                  <a:extLst>
                    <a:ext uri="{9D8B030D-6E8A-4147-A177-3AD203B41FA5}">
                      <a16:colId xmlns:a16="http://schemas.microsoft.com/office/drawing/2014/main" val="2413772317"/>
                    </a:ext>
                  </a:extLst>
                </a:gridCol>
                <a:gridCol w="731520">
                  <a:extLst>
                    <a:ext uri="{9D8B030D-6E8A-4147-A177-3AD203B41FA5}">
                      <a16:colId xmlns:a16="http://schemas.microsoft.com/office/drawing/2014/main" val="3214619060"/>
                    </a:ext>
                  </a:extLst>
                </a:gridCol>
                <a:gridCol w="731520">
                  <a:extLst>
                    <a:ext uri="{9D8B030D-6E8A-4147-A177-3AD203B41FA5}">
                      <a16:colId xmlns:a16="http://schemas.microsoft.com/office/drawing/2014/main" val="3932373986"/>
                    </a:ext>
                  </a:extLst>
                </a:gridCol>
                <a:gridCol w="731520">
                  <a:extLst>
                    <a:ext uri="{9D8B030D-6E8A-4147-A177-3AD203B41FA5}">
                      <a16:colId xmlns:a16="http://schemas.microsoft.com/office/drawing/2014/main" val="1423468801"/>
                    </a:ext>
                  </a:extLst>
                </a:gridCol>
                <a:gridCol w="731520">
                  <a:extLst>
                    <a:ext uri="{9D8B030D-6E8A-4147-A177-3AD203B41FA5}">
                      <a16:colId xmlns:a16="http://schemas.microsoft.com/office/drawing/2014/main" val="790848361"/>
                    </a:ext>
                  </a:extLst>
                </a:gridCol>
                <a:gridCol w="682625">
                  <a:extLst>
                    <a:ext uri="{9D8B030D-6E8A-4147-A177-3AD203B41FA5}">
                      <a16:colId xmlns:a16="http://schemas.microsoft.com/office/drawing/2014/main" val="4200293153"/>
                    </a:ext>
                  </a:extLst>
                </a:gridCol>
                <a:gridCol w="780415">
                  <a:extLst>
                    <a:ext uri="{9D8B030D-6E8A-4147-A177-3AD203B41FA5}">
                      <a16:colId xmlns:a16="http://schemas.microsoft.com/office/drawing/2014/main" val="3653074721"/>
                    </a:ext>
                  </a:extLst>
                </a:gridCol>
                <a:gridCol w="731520">
                  <a:extLst>
                    <a:ext uri="{9D8B030D-6E8A-4147-A177-3AD203B41FA5}">
                      <a16:colId xmlns:a16="http://schemas.microsoft.com/office/drawing/2014/main" val="3301175240"/>
                    </a:ext>
                  </a:extLst>
                </a:gridCol>
              </a:tblGrid>
              <a:tr h="0">
                <a:tc>
                  <a:txBody>
                    <a:bodyPr/>
                    <a:lstStyle/>
                    <a:p>
                      <a:pPr marL="0" marR="0" algn="ctr">
                        <a:lnSpc>
                          <a:spcPct val="107000"/>
                        </a:lnSpc>
                        <a:spcBef>
                          <a:spcPts val="0"/>
                        </a:spcBef>
                        <a:spcAft>
                          <a:spcPts val="0"/>
                        </a:spcAft>
                      </a:pPr>
                      <a:r>
                        <a:rPr lang="en-US" sz="1200" dirty="0">
                          <a:effectLst/>
                        </a:rPr>
                        <a:t>Cluster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1" dirty="0">
                          <a:effectLst/>
                        </a:rPr>
                        <a:t>Food</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1" dirty="0">
                          <a:effectLst/>
                        </a:rPr>
                        <a:t>Drinks</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Coffee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Arts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Outdoors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1" dirty="0">
                          <a:effectLst/>
                        </a:rPr>
                        <a:t>Sights</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64461"/>
                  </a:ext>
                </a:extLst>
              </a:tr>
              <a:tr h="0">
                <a:tc>
                  <a:txBody>
                    <a:bodyPr/>
                    <a:lstStyle/>
                    <a:p>
                      <a:pPr marL="0" marR="0" algn="ctr">
                        <a:lnSpc>
                          <a:spcPct val="107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+9</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+7</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+16</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11410356"/>
                  </a:ext>
                </a:extLst>
              </a:tr>
            </a:tbl>
          </a:graphicData>
        </a:graphic>
      </p:graphicFrame>
      <p:graphicFrame>
        <p:nvGraphicFramePr>
          <p:cNvPr id="9" name="Table 8">
            <a:extLst>
              <a:ext uri="{FF2B5EF4-FFF2-40B4-BE49-F238E27FC236}">
                <a16:creationId xmlns:a16="http://schemas.microsoft.com/office/drawing/2014/main" id="{9DE16052-0F66-4172-9C14-78B03FF49564}"/>
              </a:ext>
            </a:extLst>
          </p:cNvPr>
          <p:cNvGraphicFramePr>
            <a:graphicFrameLocks noGrp="1"/>
          </p:cNvGraphicFramePr>
          <p:nvPr>
            <p:extLst>
              <p:ext uri="{D42A27DB-BD31-4B8C-83A1-F6EECF244321}">
                <p14:modId xmlns:p14="http://schemas.microsoft.com/office/powerpoint/2010/main" val="1424698901"/>
              </p:ext>
            </p:extLst>
          </p:nvPr>
        </p:nvGraphicFramePr>
        <p:xfrm>
          <a:off x="5458984" y="4152676"/>
          <a:ext cx="5852160" cy="373761"/>
        </p:xfrm>
        <a:graphic>
          <a:graphicData uri="http://schemas.openxmlformats.org/drawingml/2006/table">
            <a:tbl>
              <a:tblPr firstRow="1" firstCol="1" bandRow="1">
                <a:tableStyleId>{5C22544A-7EE6-4342-B048-85BDC9FD1C3A}</a:tableStyleId>
              </a:tblPr>
              <a:tblGrid>
                <a:gridCol w="731520">
                  <a:extLst>
                    <a:ext uri="{9D8B030D-6E8A-4147-A177-3AD203B41FA5}">
                      <a16:colId xmlns:a16="http://schemas.microsoft.com/office/drawing/2014/main" val="256717839"/>
                    </a:ext>
                  </a:extLst>
                </a:gridCol>
                <a:gridCol w="731520">
                  <a:extLst>
                    <a:ext uri="{9D8B030D-6E8A-4147-A177-3AD203B41FA5}">
                      <a16:colId xmlns:a16="http://schemas.microsoft.com/office/drawing/2014/main" val="2150109213"/>
                    </a:ext>
                  </a:extLst>
                </a:gridCol>
                <a:gridCol w="731520">
                  <a:extLst>
                    <a:ext uri="{9D8B030D-6E8A-4147-A177-3AD203B41FA5}">
                      <a16:colId xmlns:a16="http://schemas.microsoft.com/office/drawing/2014/main" val="1484904645"/>
                    </a:ext>
                  </a:extLst>
                </a:gridCol>
                <a:gridCol w="731520">
                  <a:extLst>
                    <a:ext uri="{9D8B030D-6E8A-4147-A177-3AD203B41FA5}">
                      <a16:colId xmlns:a16="http://schemas.microsoft.com/office/drawing/2014/main" val="1295077392"/>
                    </a:ext>
                  </a:extLst>
                </a:gridCol>
                <a:gridCol w="731520">
                  <a:extLst>
                    <a:ext uri="{9D8B030D-6E8A-4147-A177-3AD203B41FA5}">
                      <a16:colId xmlns:a16="http://schemas.microsoft.com/office/drawing/2014/main" val="3205260989"/>
                    </a:ext>
                  </a:extLst>
                </a:gridCol>
                <a:gridCol w="682625">
                  <a:extLst>
                    <a:ext uri="{9D8B030D-6E8A-4147-A177-3AD203B41FA5}">
                      <a16:colId xmlns:a16="http://schemas.microsoft.com/office/drawing/2014/main" val="757556140"/>
                    </a:ext>
                  </a:extLst>
                </a:gridCol>
                <a:gridCol w="780415">
                  <a:extLst>
                    <a:ext uri="{9D8B030D-6E8A-4147-A177-3AD203B41FA5}">
                      <a16:colId xmlns:a16="http://schemas.microsoft.com/office/drawing/2014/main" val="3971472988"/>
                    </a:ext>
                  </a:extLst>
                </a:gridCol>
                <a:gridCol w="731520">
                  <a:extLst>
                    <a:ext uri="{9D8B030D-6E8A-4147-A177-3AD203B41FA5}">
                      <a16:colId xmlns:a16="http://schemas.microsoft.com/office/drawing/2014/main" val="3947083114"/>
                    </a:ext>
                  </a:extLst>
                </a:gridCol>
              </a:tblGrid>
              <a:tr h="0">
                <a:tc>
                  <a:txBody>
                    <a:bodyPr/>
                    <a:lstStyle/>
                    <a:p>
                      <a:pPr marL="0" marR="0" algn="ctr">
                        <a:lnSpc>
                          <a:spcPct val="107000"/>
                        </a:lnSpc>
                        <a:spcBef>
                          <a:spcPts val="0"/>
                        </a:spcBef>
                        <a:spcAft>
                          <a:spcPts val="0"/>
                        </a:spcAft>
                      </a:pPr>
                      <a:r>
                        <a:rPr lang="en-US" sz="1200">
                          <a:effectLst/>
                        </a:rPr>
                        <a:t>Cluster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1" dirty="0">
                          <a:effectLst/>
                        </a:rPr>
                        <a:t>Food</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1">
                          <a:effectLst/>
                        </a:rPr>
                        <a:t>Drinks</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1">
                          <a:effectLst/>
                        </a:rPr>
                        <a:t>Coffee</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1">
                          <a:effectLst/>
                        </a:rPr>
                        <a:t>Arts</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1">
                          <a:effectLst/>
                        </a:rPr>
                        <a:t>Outdoors</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1">
                          <a:effectLst/>
                        </a:rPr>
                        <a:t>Sights</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8510261"/>
                  </a:ext>
                </a:extLst>
              </a:tr>
              <a:tr h="0">
                <a:tc>
                  <a:txBody>
                    <a:bodyPr/>
                    <a:lstStyle/>
                    <a:p>
                      <a:pPr marL="0" marR="0" algn="ctr">
                        <a:lnSpc>
                          <a:spcPct val="107000"/>
                        </a:lnSpc>
                        <a:spcBef>
                          <a:spcPts val="0"/>
                        </a:spcBef>
                        <a:spcAft>
                          <a:spcPts val="0"/>
                        </a:spcAft>
                      </a:pPr>
                      <a:r>
                        <a:rPr lang="en-US" sz="12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+25</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+16</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+8</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+21</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+24</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+33</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9830348"/>
                  </a:ext>
                </a:extLst>
              </a:tr>
            </a:tbl>
          </a:graphicData>
        </a:graphic>
      </p:graphicFrame>
      <p:graphicFrame>
        <p:nvGraphicFramePr>
          <p:cNvPr id="15" name="Table 14">
            <a:extLst>
              <a:ext uri="{FF2B5EF4-FFF2-40B4-BE49-F238E27FC236}">
                <a16:creationId xmlns:a16="http://schemas.microsoft.com/office/drawing/2014/main" id="{DEA48E5A-DD9B-4A18-9E7B-33F861303F04}"/>
              </a:ext>
            </a:extLst>
          </p:cNvPr>
          <p:cNvGraphicFramePr>
            <a:graphicFrameLocks noGrp="1"/>
          </p:cNvGraphicFramePr>
          <p:nvPr>
            <p:extLst>
              <p:ext uri="{D42A27DB-BD31-4B8C-83A1-F6EECF244321}">
                <p14:modId xmlns:p14="http://schemas.microsoft.com/office/powerpoint/2010/main" val="2210780832"/>
              </p:ext>
            </p:extLst>
          </p:nvPr>
        </p:nvGraphicFramePr>
        <p:xfrm>
          <a:off x="5458984" y="5174105"/>
          <a:ext cx="5852160" cy="373761"/>
        </p:xfrm>
        <a:graphic>
          <a:graphicData uri="http://schemas.openxmlformats.org/drawingml/2006/table">
            <a:tbl>
              <a:tblPr firstRow="1" firstCol="1" bandRow="1">
                <a:tableStyleId>{5C22544A-7EE6-4342-B048-85BDC9FD1C3A}</a:tableStyleId>
              </a:tblPr>
              <a:tblGrid>
                <a:gridCol w="731520">
                  <a:extLst>
                    <a:ext uri="{9D8B030D-6E8A-4147-A177-3AD203B41FA5}">
                      <a16:colId xmlns:a16="http://schemas.microsoft.com/office/drawing/2014/main" val="2552834642"/>
                    </a:ext>
                  </a:extLst>
                </a:gridCol>
                <a:gridCol w="731520">
                  <a:extLst>
                    <a:ext uri="{9D8B030D-6E8A-4147-A177-3AD203B41FA5}">
                      <a16:colId xmlns:a16="http://schemas.microsoft.com/office/drawing/2014/main" val="3105193094"/>
                    </a:ext>
                  </a:extLst>
                </a:gridCol>
                <a:gridCol w="731520">
                  <a:extLst>
                    <a:ext uri="{9D8B030D-6E8A-4147-A177-3AD203B41FA5}">
                      <a16:colId xmlns:a16="http://schemas.microsoft.com/office/drawing/2014/main" val="4209373242"/>
                    </a:ext>
                  </a:extLst>
                </a:gridCol>
                <a:gridCol w="731520">
                  <a:extLst>
                    <a:ext uri="{9D8B030D-6E8A-4147-A177-3AD203B41FA5}">
                      <a16:colId xmlns:a16="http://schemas.microsoft.com/office/drawing/2014/main" val="1923932635"/>
                    </a:ext>
                  </a:extLst>
                </a:gridCol>
                <a:gridCol w="731520">
                  <a:extLst>
                    <a:ext uri="{9D8B030D-6E8A-4147-A177-3AD203B41FA5}">
                      <a16:colId xmlns:a16="http://schemas.microsoft.com/office/drawing/2014/main" val="1778699778"/>
                    </a:ext>
                  </a:extLst>
                </a:gridCol>
                <a:gridCol w="682625">
                  <a:extLst>
                    <a:ext uri="{9D8B030D-6E8A-4147-A177-3AD203B41FA5}">
                      <a16:colId xmlns:a16="http://schemas.microsoft.com/office/drawing/2014/main" val="1431639467"/>
                    </a:ext>
                  </a:extLst>
                </a:gridCol>
                <a:gridCol w="780415">
                  <a:extLst>
                    <a:ext uri="{9D8B030D-6E8A-4147-A177-3AD203B41FA5}">
                      <a16:colId xmlns:a16="http://schemas.microsoft.com/office/drawing/2014/main" val="3817501601"/>
                    </a:ext>
                  </a:extLst>
                </a:gridCol>
                <a:gridCol w="731520">
                  <a:extLst>
                    <a:ext uri="{9D8B030D-6E8A-4147-A177-3AD203B41FA5}">
                      <a16:colId xmlns:a16="http://schemas.microsoft.com/office/drawing/2014/main" val="2309981211"/>
                    </a:ext>
                  </a:extLst>
                </a:gridCol>
              </a:tblGrid>
              <a:tr h="0">
                <a:tc>
                  <a:txBody>
                    <a:bodyPr/>
                    <a:lstStyle/>
                    <a:p>
                      <a:pPr marL="0" marR="0" algn="ctr">
                        <a:lnSpc>
                          <a:spcPct val="107000"/>
                        </a:lnSpc>
                        <a:spcBef>
                          <a:spcPts val="0"/>
                        </a:spcBef>
                        <a:spcAft>
                          <a:spcPts val="0"/>
                        </a:spcAft>
                      </a:pPr>
                      <a:r>
                        <a:rPr lang="en-US" sz="1200" dirty="0">
                          <a:effectLst/>
                        </a:rPr>
                        <a:t>Cluster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Food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Drinks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Coffee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Arts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Outdoors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Sights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8374826"/>
                  </a:ext>
                </a:extLst>
              </a:tr>
              <a:tr h="0">
                <a:tc>
                  <a:txBody>
                    <a:bodyPr/>
                    <a:lstStyle/>
                    <a:p>
                      <a:pPr marL="0" marR="0" algn="ctr">
                        <a:lnSpc>
                          <a:spcPct val="107000"/>
                        </a:lnSpc>
                        <a:spcBef>
                          <a:spcPts val="0"/>
                        </a:spcBef>
                        <a:spcAft>
                          <a:spcPts val="0"/>
                        </a:spcAft>
                      </a:pPr>
                      <a:r>
                        <a:rPr lang="en-US" sz="12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42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-11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-18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6911384"/>
                  </a:ext>
                </a:extLst>
              </a:tr>
            </a:tbl>
          </a:graphicData>
        </a:graphic>
      </p:graphicFrame>
    </p:spTree>
    <p:extLst>
      <p:ext uri="{BB962C8B-B14F-4D97-AF65-F5344CB8AC3E}">
        <p14:creationId xmlns:p14="http://schemas.microsoft.com/office/powerpoint/2010/main" val="2160794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FCEA40-5698-41C9-B6FF-04F80F4F4DEB}"/>
              </a:ext>
            </a:extLst>
          </p:cNvPr>
          <p:cNvPicPr>
            <a:picLocks noChangeAspect="1"/>
          </p:cNvPicPr>
          <p:nvPr/>
        </p:nvPicPr>
        <p:blipFill rotWithShape="1">
          <a:blip r:embed="rId2"/>
          <a:srcRect r="4749"/>
          <a:stretch/>
        </p:blipFill>
        <p:spPr>
          <a:xfrm>
            <a:off x="0" y="0"/>
            <a:ext cx="12192000" cy="6583680"/>
          </a:xfrm>
          <a:prstGeom prst="rect">
            <a:avLst/>
          </a:prstGeom>
        </p:spPr>
      </p:pic>
      <p:sp>
        <p:nvSpPr>
          <p:cNvPr id="3" name="Rectangle: Rounded Corners 2">
            <a:extLst>
              <a:ext uri="{FF2B5EF4-FFF2-40B4-BE49-F238E27FC236}">
                <a16:creationId xmlns:a16="http://schemas.microsoft.com/office/drawing/2014/main" id="{5E8598FA-C74B-4991-869C-94BE4AC67B76}"/>
              </a:ext>
            </a:extLst>
          </p:cNvPr>
          <p:cNvSpPr/>
          <p:nvPr/>
        </p:nvSpPr>
        <p:spPr>
          <a:xfrm>
            <a:off x="711200" y="843280"/>
            <a:ext cx="1676400" cy="447040"/>
          </a:xfrm>
          <a:prstGeom prst="roundRect">
            <a:avLst/>
          </a:prstGeom>
          <a:noFill/>
          <a:ln cmpd="dbl">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latin typeface="Times New Roman" panose="02020603050405020304" pitchFamily="18" charset="0"/>
                <a:cs typeface="Times New Roman" panose="02020603050405020304" pitchFamily="18" charset="0"/>
              </a:rPr>
              <a:t>   Coffee Cities</a:t>
            </a:r>
          </a:p>
        </p:txBody>
      </p:sp>
      <p:sp>
        <p:nvSpPr>
          <p:cNvPr id="4" name="Rectangle: Rounded Corners 3">
            <a:extLst>
              <a:ext uri="{FF2B5EF4-FFF2-40B4-BE49-F238E27FC236}">
                <a16:creationId xmlns:a16="http://schemas.microsoft.com/office/drawing/2014/main" id="{133F7E2B-98D9-4396-B458-85B5CD4BA7A1}"/>
              </a:ext>
            </a:extLst>
          </p:cNvPr>
          <p:cNvSpPr/>
          <p:nvPr/>
        </p:nvSpPr>
        <p:spPr>
          <a:xfrm>
            <a:off x="4480560" y="436880"/>
            <a:ext cx="1950720" cy="447040"/>
          </a:xfrm>
          <a:prstGeom prst="roundRect">
            <a:avLst/>
          </a:prstGeom>
          <a:noFill/>
          <a:ln cmpd="dbl">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Sightseeing Cities</a:t>
            </a:r>
          </a:p>
        </p:txBody>
      </p:sp>
      <p:sp>
        <p:nvSpPr>
          <p:cNvPr id="5" name="Rectangle: Rounded Corners 4">
            <a:extLst>
              <a:ext uri="{FF2B5EF4-FFF2-40B4-BE49-F238E27FC236}">
                <a16:creationId xmlns:a16="http://schemas.microsoft.com/office/drawing/2014/main" id="{1C0FFE25-7C50-48F8-8AA2-A5B09985F8A3}"/>
              </a:ext>
            </a:extLst>
          </p:cNvPr>
          <p:cNvSpPr/>
          <p:nvPr/>
        </p:nvSpPr>
        <p:spPr>
          <a:xfrm>
            <a:off x="4328160" y="3637280"/>
            <a:ext cx="1645920" cy="447040"/>
          </a:xfrm>
          <a:prstGeom prst="roundRect">
            <a:avLst/>
          </a:prstGeom>
          <a:noFill/>
          <a:ln cmpd="dbl">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latin typeface="Times New Roman" panose="02020603050405020304" pitchFamily="18" charset="0"/>
                <a:cs typeface="Times New Roman" panose="02020603050405020304" pitchFamily="18" charset="0"/>
              </a:rPr>
              <a:t>Vibrant Cities</a:t>
            </a:r>
          </a:p>
        </p:txBody>
      </p:sp>
      <p:sp>
        <p:nvSpPr>
          <p:cNvPr id="6" name="Rectangle: Rounded Corners 5">
            <a:extLst>
              <a:ext uri="{FF2B5EF4-FFF2-40B4-BE49-F238E27FC236}">
                <a16:creationId xmlns:a16="http://schemas.microsoft.com/office/drawing/2014/main" id="{E43CB5EF-AFCB-4A4D-9557-D993AF484FE0}"/>
              </a:ext>
            </a:extLst>
          </p:cNvPr>
          <p:cNvSpPr/>
          <p:nvPr/>
        </p:nvSpPr>
        <p:spPr>
          <a:xfrm>
            <a:off x="2956560" y="1463040"/>
            <a:ext cx="1778000" cy="447040"/>
          </a:xfrm>
          <a:prstGeom prst="roundRect">
            <a:avLst/>
          </a:prstGeom>
          <a:noFill/>
          <a:ln cmpd="dbl">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latin typeface="Times New Roman" panose="02020603050405020304" pitchFamily="18" charset="0"/>
                <a:cs typeface="Times New Roman" panose="02020603050405020304" pitchFamily="18" charset="0"/>
              </a:rPr>
              <a:t>Peaceful Cities</a:t>
            </a:r>
          </a:p>
        </p:txBody>
      </p:sp>
    </p:spTree>
    <p:extLst>
      <p:ext uri="{BB962C8B-B14F-4D97-AF65-F5344CB8AC3E}">
        <p14:creationId xmlns:p14="http://schemas.microsoft.com/office/powerpoint/2010/main" val="2819716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FCEA40-5698-41C9-B6FF-04F80F4F4DEB}"/>
              </a:ext>
            </a:extLst>
          </p:cNvPr>
          <p:cNvPicPr>
            <a:picLocks noChangeAspect="1"/>
          </p:cNvPicPr>
          <p:nvPr/>
        </p:nvPicPr>
        <p:blipFill rotWithShape="1">
          <a:blip r:embed="rId2"/>
          <a:srcRect r="4749"/>
          <a:stretch/>
        </p:blipFill>
        <p:spPr>
          <a:xfrm>
            <a:off x="0" y="0"/>
            <a:ext cx="12192000" cy="6583680"/>
          </a:xfrm>
          <a:prstGeom prst="rect">
            <a:avLst/>
          </a:prstGeom>
        </p:spPr>
      </p:pic>
    </p:spTree>
    <p:extLst>
      <p:ext uri="{BB962C8B-B14F-4D97-AF65-F5344CB8AC3E}">
        <p14:creationId xmlns:p14="http://schemas.microsoft.com/office/powerpoint/2010/main" val="3817618849"/>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{4DA9AD3B-AC0E-4543-8131-FEF4B44FCD5F}tf11437505_win32</Template>
  <TotalTime>0</TotalTime>
  <Words>1225</Words>
  <Application>Microsoft Office PowerPoint</Application>
  <PresentationFormat>Widescreen</PresentationFormat>
  <Paragraphs>354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Georgia Pro Cond Light</vt:lpstr>
      <vt:lpstr>Speak Pro</vt:lpstr>
      <vt:lpstr>Times New Roman</vt:lpstr>
      <vt:lpstr>Wingdings</vt:lpstr>
      <vt:lpstr>RetrospectVTI</vt:lpstr>
      <vt:lpstr>How to improve the livability of some Oklahoman cities</vt:lpstr>
      <vt:lpstr>BUSINESS CASE</vt:lpstr>
      <vt:lpstr>DATA ACQUISITION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2020-11-15T23:35:54Z</dcterms:created>
  <dcterms:modified xsi:type="dcterms:W3CDTF">2020-11-16T03:10:00Z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