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68"/>
  </p:notesMasterIdLst>
  <p:sldIdLst>
    <p:sldId id="256" r:id="rId3"/>
    <p:sldId id="258" r:id="rId4"/>
    <p:sldId id="267" r:id="rId5"/>
    <p:sldId id="324" r:id="rId6"/>
    <p:sldId id="259" r:id="rId7"/>
    <p:sldId id="261" r:id="rId8"/>
    <p:sldId id="262" r:id="rId9"/>
    <p:sldId id="271" r:id="rId10"/>
    <p:sldId id="322" r:id="rId11"/>
    <p:sldId id="323" r:id="rId12"/>
    <p:sldId id="270" r:id="rId13"/>
    <p:sldId id="272" r:id="rId14"/>
    <p:sldId id="273" r:id="rId15"/>
    <p:sldId id="274" r:id="rId16"/>
    <p:sldId id="275" r:id="rId17"/>
    <p:sldId id="276" r:id="rId18"/>
    <p:sldId id="328" r:id="rId19"/>
    <p:sldId id="277" r:id="rId20"/>
    <p:sldId id="278" r:id="rId21"/>
    <p:sldId id="329" r:id="rId22"/>
    <p:sldId id="279" r:id="rId23"/>
    <p:sldId id="280" r:id="rId24"/>
    <p:sldId id="330" r:id="rId25"/>
    <p:sldId id="334" r:id="rId26"/>
    <p:sldId id="335" r:id="rId27"/>
    <p:sldId id="281" r:id="rId28"/>
    <p:sldId id="282" r:id="rId29"/>
    <p:sldId id="283" r:id="rId30"/>
    <p:sldId id="331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36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37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987"/>
    <a:srgbClr val="D80035"/>
    <a:srgbClr val="D20035"/>
    <a:srgbClr val="0E7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notesMaster" Target="notesMasters/notes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tableStyles" Target="tableStyles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7354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Alternates</a:t>
            </a:r>
            <a:r>
              <a:rPr lang="en-US" baseline="0" dirty="0" smtClean="0"/>
              <a:t> good and bad possibilities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Words generally are better. Someone reading your code should be able to tell what you’re talking about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Means that the data</a:t>
            </a:r>
            <a:r>
              <a:rPr lang="en-US" sz="1466" baseline="0" dirty="0" smtClean="0"/>
              <a:t> types are not explicitly declared as such. We simply assume them to behave properly. And if they don’t they cause errors. So it’s a way of handling the declaration of variables.</a:t>
            </a:r>
            <a:endParaRPr sz="1466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characters and words (strings) sometimes two different things, depending on language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characters and words (strings) sometimes two different things, depending on language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Ways of organizing related</a:t>
            </a:r>
            <a:r>
              <a:rPr lang="en-US" sz="1466" baseline="0" dirty="0" smtClean="0"/>
              <a:t> groups of information to perform actions on them.</a:t>
            </a:r>
            <a:endParaRPr sz="1466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Why zero?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How</a:t>
            </a:r>
            <a:r>
              <a:rPr lang="en-US" baseline="0" dirty="0" smtClean="0"/>
              <a:t> many moves does it take to get to the next one.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Keys are overwritten if you use</a:t>
            </a:r>
            <a:r>
              <a:rPr lang="en-US" baseline="0" dirty="0" smtClean="0"/>
              <a:t> a new one. They have to be unique.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Values on the other hand don’t have to be unique. Multiple keys can have the same value.</a:t>
            </a:r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With duck typed languages we assume that the</a:t>
            </a:r>
            <a:r>
              <a:rPr lang="en-US" sz="1466" baseline="0" dirty="0" smtClean="0"/>
              <a:t> variables we are using in particular places can do the things we want. Not always the case. Sometimes we need to change data types.</a:t>
            </a:r>
            <a:endParaRPr sz="1466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"Doing stuff" usually doesn't change the variables used.  You'd need to use write things like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new_variable = my_variable + 2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or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my_variable = my_variable + 2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to use this value later. 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Extra – </a:t>
            </a:r>
            <a:r>
              <a:rPr lang="en-US" dirty="0" err="1" smtClean="0"/>
              <a:t>your_vegetables</a:t>
            </a:r>
            <a:r>
              <a:rPr lang="en-US" dirty="0" smtClean="0"/>
              <a:t> = vegetables – </a:t>
            </a:r>
            <a:r>
              <a:rPr lang="en-US" dirty="0" err="1" smtClean="0"/>
              <a:t>my_vegetables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Other options?</a:t>
            </a:r>
            <a:endParaRPr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57" r:id="rId3"/>
    <p:sldLayoutId id="2147483658" r:id="rId4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5.jp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2.jp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Rubylearning.com" TargetMode="External"/><Relationship Id="rId4" Type="http://schemas.openxmlformats.org/officeDocument/2006/relationships/hyperlink" Target="http://pine.fm/LearnToProgram/" TargetMode="External"/><Relationship Id="rId5" Type="http://schemas.openxmlformats.org/officeDocument/2006/relationships/hyperlink" Target="http://mislav.uniqpath.com/poignant-guide/" TargetMode="External"/><Relationship Id="rId6" Type="http://schemas.openxmlformats.org/officeDocument/2006/relationships/hyperlink" Target="http://ruby-doc.org/core/" TargetMode="External"/><Relationship Id="rId7" Type="http://schemas.openxmlformats.org/officeDocument/2006/relationships/hyperlink" Target="http://ruby-doc.org/docs/ProgrammingRuby/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Introduction to Humanities Programming</a:t>
            </a:r>
            <a:endParaRPr lang="en" sz="7200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Open Sans"/>
                <a:cs typeface="Open Sans"/>
              </a:rPr>
              <a:t>Programming Concepts</a:t>
            </a:r>
            <a:endParaRPr lang="en" dirty="0">
              <a:latin typeface="Open Sans"/>
              <a:cs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88440" y="4468048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Ruby Philosophy: </a:t>
            </a:r>
            <a:r>
              <a:rPr lang="en-US" sz="6000" b="0" dirty="0" smtClean="0">
                <a:solidFill>
                  <a:schemeClr val="bg1">
                    <a:lumMod val="65000"/>
                  </a:schemeClr>
                </a:solidFill>
              </a:rPr>
              <a:t>applied</a:t>
            </a:r>
            <a:endParaRPr lang="en" sz="60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Ruby is a </a:t>
            </a:r>
            <a:r>
              <a:rPr lang="en-US" sz="2800" i="1" dirty="0" smtClean="0">
                <a:solidFill>
                  <a:srgbClr val="A6A6A6"/>
                </a:solidFill>
              </a:rPr>
              <a:t>humane interface </a:t>
            </a:r>
            <a:r>
              <a:rPr lang="en-US" sz="2800" dirty="0" smtClean="0"/>
              <a:t>(many ways to do things)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Favors readability and variety over concision and perfection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Sometimes this makes code harder to understand, but usually it’s easier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Contrasts with a </a:t>
            </a:r>
            <a:r>
              <a:rPr lang="en-US" sz="2800" i="1" dirty="0" smtClean="0">
                <a:solidFill>
                  <a:srgbClr val="A6A6A6"/>
                </a:solidFill>
              </a:rPr>
              <a:t>minimal interface</a:t>
            </a:r>
            <a:r>
              <a:rPr lang="en-US" sz="2800" dirty="0" smtClean="0"/>
              <a:t> with one (or very few) “correct” ways to do things  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6133573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Why Ruby?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240030" y="1623097"/>
            <a:ext cx="8664000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54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General purpose</a:t>
            </a:r>
          </a:p>
          <a:p>
            <a:pPr marL="381000" marR="0" lvl="0" indent="-254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Usable </a:t>
            </a:r>
            <a:r>
              <a:rPr lang="en" sz="3200" dirty="0">
                <a:latin typeface="Open Sans"/>
                <a:ea typeface="Open Sans"/>
                <a:cs typeface="Open Sans"/>
                <a:sym typeface="Open Sans"/>
              </a:rPr>
              <a:t>on your computer</a:t>
            </a: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or over the web</a:t>
            </a:r>
          </a:p>
          <a:p>
            <a:pPr marL="381000" marR="0" lvl="0" indent="-254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English-like syntax and useful built-in features</a:t>
            </a:r>
          </a:p>
          <a:p>
            <a:pPr marL="381000" marR="0" lvl="0" indent="-254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Fun" to write</a:t>
            </a:r>
          </a:p>
          <a:p>
            <a:pPr marL="381000" marR="0" lvl="0" indent="-254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A6A6A6"/>
                </a:solidFill>
                <a:latin typeface="Lucida Blackletter"/>
                <a:ea typeface="Pacifico"/>
                <a:cs typeface="Lucida Blackletter"/>
                <a:sym typeface="Pacifico"/>
              </a:rPr>
              <a:t>Object-oriented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0" rtl="0">
              <a:lnSpc>
                <a:spcPct val="100000"/>
              </a:lnSpc>
              <a:spcBef>
                <a:spcPts val="0"/>
              </a:spcBef>
              <a:buNone/>
            </a:pPr>
            <a:endParaRPr sz="3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What we will cover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274319" y="1758495"/>
            <a:ext cx="8664000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olidFill>
                  <a:srgbClr val="000000"/>
                </a:solidFill>
                <a:sym typeface="Open Sans"/>
              </a:rPr>
              <a:t>What is a</a:t>
            </a:r>
            <a:r>
              <a:rPr lang="en" sz="3600" dirty="0">
                <a:solidFill>
                  <a:srgbClr val="000000"/>
                </a:solidFill>
                <a:sym typeface="Arial"/>
              </a:rPr>
              <a:t> </a:t>
            </a:r>
            <a:r>
              <a:rPr lang="en" sz="36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data type</a:t>
            </a:r>
            <a:r>
              <a:rPr lang="en" sz="3600" dirty="0">
                <a:solidFill>
                  <a:srgbClr val="000000"/>
                </a:solidFill>
                <a:sym typeface="Arial"/>
              </a:rPr>
              <a:t>?</a:t>
            </a:r>
          </a:p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olidFill>
                  <a:srgbClr val="000000"/>
                </a:solidFill>
                <a:sym typeface="Open Sans"/>
              </a:rPr>
              <a:t>What is a</a:t>
            </a:r>
            <a:r>
              <a:rPr lang="en" sz="3600" dirty="0">
                <a:solidFill>
                  <a:srgbClr val="000000"/>
                </a:solidFill>
                <a:sym typeface="Arial"/>
              </a:rPr>
              <a:t> </a:t>
            </a:r>
            <a:r>
              <a:rPr lang="en" sz="36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variable</a:t>
            </a:r>
            <a:r>
              <a:rPr lang="en" sz="3600" dirty="0" smtClean="0">
                <a:solidFill>
                  <a:srgbClr val="000000"/>
                </a:solidFill>
                <a:sym typeface="Arial"/>
              </a:rPr>
              <a:t>?</a:t>
            </a:r>
          </a:p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 smtClean="0">
                <a:solidFill>
                  <a:srgbClr val="000000"/>
                </a:solidFill>
                <a:sym typeface="Open Sans"/>
              </a:rPr>
              <a:t>What is an </a:t>
            </a:r>
            <a:r>
              <a:rPr lang="en" sz="3600" b="1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operator</a:t>
            </a:r>
            <a:r>
              <a:rPr lang="en" sz="3600" dirty="0" smtClean="0">
                <a:solidFill>
                  <a:srgbClr val="000000"/>
                </a:solidFill>
                <a:sym typeface="Arial"/>
              </a:rPr>
              <a:t>?</a:t>
            </a:r>
            <a:endParaRPr lang="en" sz="3600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179" y="1758495"/>
            <a:ext cx="3325140" cy="336359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7516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What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you will be able to do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ym typeface="Open Sans"/>
              </a:rPr>
              <a:t>create numeric and text information</a:t>
            </a:r>
          </a:p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ym typeface="Open Sans"/>
              </a:rPr>
              <a:t>store information in variables</a:t>
            </a:r>
          </a:p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ym typeface="Open Sans"/>
              </a:rPr>
              <a:t>print information to the screen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Open the Terminal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Windows: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bash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OS X: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iTerm2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Prompt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Terminals show a line of text after a command finishes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Whenever instructions start with "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dirty="0"/>
              <a:t> ", type the rest of the line into the terminal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Let's give the terminal a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dirty="0"/>
              <a:t> to open Interactive Ruby (IRB)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$ irb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irb: </a:t>
            </a:r>
            <a:r>
              <a:rPr lang="en" sz="6000" b="0" dirty="0">
                <a:solidFill>
                  <a:schemeClr val="bg1">
                    <a:lumMod val="50000"/>
                  </a:schemeClr>
                </a:solidFill>
                <a:ea typeface="Ubuntu"/>
              </a:rPr>
              <a:t>Interactive Ruby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IRB has its own prompt with ends with </a:t>
            </a:r>
            <a:r>
              <a:rPr lang="en" dirty="0">
                <a:solidFill>
                  <a:srgbClr val="0E72A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buNone/>
            </a:pPr>
            <a:r>
              <a:rPr lang="en" dirty="0">
                <a:latin typeface="Menlo Regular"/>
                <a:cs typeface="Menlo Regular"/>
              </a:rPr>
              <a:t>$ </a:t>
            </a:r>
            <a:r>
              <a:rPr lang="en" dirty="0" smtClean="0">
                <a:latin typeface="Menlo Regular"/>
                <a:cs typeface="Menlo Regular"/>
              </a:rPr>
              <a:t>irb</a:t>
            </a:r>
            <a:endParaRPr lang="en" dirty="0"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enlo Regular"/>
                <a:cs typeface="Menlo Regular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dirty="0"/>
              <a:t>You can use 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Control + D</a:t>
            </a:r>
            <a:r>
              <a:rPr lang="en" sz="2400" dirty="0">
                <a:solidFill>
                  <a:srgbClr val="7F7F7F"/>
                </a:solidFill>
                <a:latin typeface="Menlo Regular"/>
                <a:cs typeface="Menlo Regular"/>
              </a:rPr>
              <a:t> </a:t>
            </a:r>
            <a:r>
              <a:rPr lang="en" dirty="0"/>
              <a:t>to exit IRB at any time or type 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exit</a:t>
            </a:r>
            <a:r>
              <a:rPr lang="en" dirty="0">
                <a:solidFill>
                  <a:srgbClr val="0E72A4"/>
                </a:solidFill>
              </a:rPr>
              <a:t> </a:t>
            </a:r>
            <a:r>
              <a:rPr lang="en" dirty="0"/>
              <a:t>on its own </a:t>
            </a:r>
            <a:r>
              <a:rPr lang="en" dirty="0" smtClean="0"/>
              <a:t>line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When in IRB, terminal commands won’t work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101186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Variables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280169" y="2789695"/>
            <a:ext cx="8658089" cy="38625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algn="r"/>
            <a:r>
              <a:rPr lang="en" sz="7000" dirty="0" smtClean="0">
                <a:latin typeface="Yanone Kaffeesatz Regular"/>
                <a:ea typeface="Ubuntu"/>
                <a:cs typeface="Yanone Kaffeesatz Regular"/>
                <a:sym typeface="Ubuntu"/>
              </a:rPr>
              <a:t>"</a:t>
            </a:r>
            <a:r>
              <a:rPr lang="en" sz="7000" dirty="0">
                <a:solidFill>
                  <a:srgbClr val="0E72A4"/>
                </a:solidFill>
                <a:latin typeface="Yanone Kaffeesatz Regular"/>
                <a:ea typeface="Ubuntu"/>
                <a:cs typeface="Yanone Kaffeesatz Regular"/>
                <a:sym typeface="Ubuntu"/>
              </a:rPr>
              <a:t>words</a:t>
            </a:r>
            <a:r>
              <a:rPr lang="en" sz="7000" dirty="0">
                <a:latin typeface="Yanone Kaffeesatz Regular"/>
                <a:ea typeface="Ubuntu"/>
                <a:cs typeface="Yanone Kaffeesatz Regular"/>
                <a:sym typeface="Ubuntu"/>
              </a:rPr>
              <a:t>" that </a:t>
            </a:r>
            <a:r>
              <a:rPr lang="en-US" sz="7000" dirty="0" smtClean="0">
                <a:latin typeface="Yanone Kaffeesatz Regular"/>
                <a:ea typeface="Ubuntu"/>
                <a:cs typeface="Yanone Kaffeesatz Regular"/>
                <a:sym typeface="Ubuntu"/>
              </a:rPr>
              <a:t>refer to </a:t>
            </a:r>
            <a:r>
              <a:rPr lang="en" sz="7000" dirty="0" smtClean="0">
                <a:latin typeface="Yanone Kaffeesatz Regular"/>
                <a:ea typeface="Ubuntu"/>
                <a:cs typeface="Yanone Kaffeesatz Regular"/>
                <a:sym typeface="Ubuntu"/>
              </a:rPr>
              <a:t>information</a:t>
            </a:r>
            <a:endParaRPr sz="7000" dirty="0">
              <a:solidFill>
                <a:srgbClr val="000000"/>
              </a:solidFill>
              <a:latin typeface="Yanone Kaffeesatz Regular"/>
              <a:cs typeface="Yanone Kaffeesatz Regular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112883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101186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Variables</a:t>
            </a:r>
            <a:endParaRPr lang="en" sz="720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Give it a name so we can refer to it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It's information can be changed</a:t>
            </a: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$ irb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  </a:t>
            </a:r>
            <a:r>
              <a:rPr lang="en" sz="2666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 = 5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666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my_other_variable = "Hi"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"Hi"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 = 10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Menlo Regular"/>
                <a:cs typeface="Menlo Regular"/>
                <a:sym typeface="courier new"/>
              </a:rPr>
              <a:t>=&gt; 10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What's with </a:t>
            </a:r>
            <a:r>
              <a:rPr lang="en" sz="7200" b="0" dirty="0">
                <a:solidFill>
                  <a:srgbClr val="0E72A4"/>
                </a:solidFill>
                <a:latin typeface="Menlo Regular"/>
                <a:ea typeface="Ubuntu"/>
                <a:cs typeface="Menlo Regular"/>
                <a:sym typeface="Courier New"/>
              </a:rPr>
              <a:t>=&gt;</a:t>
            </a: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 ?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Setting a variable to a value is called "</a:t>
            </a:r>
            <a:r>
              <a:rPr lang="en" sz="3600" b="1" dirty="0"/>
              <a:t>assignment</a:t>
            </a:r>
            <a:r>
              <a:rPr lang="en" sz="3600" dirty="0"/>
              <a:t>"</a:t>
            </a:r>
          </a:p>
          <a:p>
            <a:pPr marL="457200" lvl="0" indent="-4191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What types of information can we hold in a variable?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Why Program?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737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Applications come from the needs of the present: </a:t>
            </a:r>
            <a:r>
              <a:rPr lang="en" sz="2400" i="1" dirty="0">
                <a:solidFill>
                  <a:srgbClr val="000000"/>
                </a:solidFill>
              </a:rPr>
              <a:t>your needs</a:t>
            </a:r>
          </a:p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﻿Effectively articulating needs is the first step</a:t>
            </a:r>
          </a:p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Express complex logic and perform computation</a:t>
            </a:r>
          </a:p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Do things that would take a human a long time to do 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counting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comparing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repeating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132" y="1600200"/>
            <a:ext cx="3132668" cy="313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Variable Assignment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Variables are assigned using a single equals sign (</a:t>
            </a:r>
            <a:r>
              <a:rPr lang="en" sz="36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</a:t>
            </a:r>
            <a:r>
              <a:rPr lang="en" sz="3600" dirty="0"/>
              <a:t>)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The </a:t>
            </a:r>
            <a:r>
              <a:rPr lang="en" sz="3600" b="1" i="1" dirty="0"/>
              <a:t>right</a:t>
            </a:r>
            <a:r>
              <a:rPr lang="en" sz="3600" dirty="0"/>
              <a:t> side of the equals sign is </a:t>
            </a:r>
            <a:r>
              <a:rPr lang="en" sz="3600" b="1" dirty="0"/>
              <a:t>evaluated first</a:t>
            </a:r>
            <a:r>
              <a:rPr lang="en" sz="3600" dirty="0"/>
              <a:t>, then assigned to the variable name on the </a:t>
            </a:r>
            <a:r>
              <a:rPr lang="en" sz="3600" b="1" i="1" dirty="0"/>
              <a:t>left</a:t>
            </a:r>
            <a:r>
              <a:rPr lang="en" sz="3600" dirty="0"/>
              <a:t> side of the </a:t>
            </a:r>
            <a:r>
              <a:rPr lang="en" sz="3600" dirty="0" smtClean="0"/>
              <a:t>equals</a:t>
            </a:r>
            <a:endParaRPr lang="en" sz="3600" dirty="0"/>
          </a:p>
        </p:txBody>
      </p:sp>
    </p:spTree>
    <p:extLst>
      <p:ext uri="{BB962C8B-B14F-4D97-AF65-F5344CB8AC3E}">
        <p14:creationId xmlns:p14="http://schemas.microsoft.com/office/powerpoint/2010/main" val="50987331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Variable Assignment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apples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bananas =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10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+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 =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2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+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apples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+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bananas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bananas =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fruits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-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apples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Variable Naming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all letters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folders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all numbers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2000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with an underscore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first_name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with a dash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last-name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 number anywhere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l33t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 number at the start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101dalmations</a:t>
            </a:r>
            <a:r>
              <a:rPr lang="en" sz="3200" dirty="0"/>
              <a:t>)</a:t>
            </a:r>
          </a:p>
          <a:p>
            <a:pPr marL="38100" lv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 number at the end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starwars2</a:t>
            </a:r>
            <a:r>
              <a:rPr lang="en" sz="3200" dirty="0"/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Variable Naming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6000" dirty="0" smtClean="0">
                <a:latin typeface="Yanone Kaffeesatz Bold"/>
                <a:cs typeface="Yanone Kaffeesatz Bold"/>
              </a:rPr>
              <a:t>Be descriptive of the “</a:t>
            </a:r>
            <a:r>
              <a:rPr lang="en-US" sz="6000" dirty="0" smtClean="0">
                <a:solidFill>
                  <a:srgbClr val="0E72A4"/>
                </a:solidFill>
                <a:latin typeface="Yanone Kaffeesatz Bold"/>
                <a:cs typeface="Yanone Kaffeesatz Bold"/>
              </a:rPr>
              <a:t>thing</a:t>
            </a:r>
            <a:r>
              <a:rPr lang="en-US" sz="6000" dirty="0" smtClean="0">
                <a:latin typeface="Yanone Kaffeesatz Bold"/>
                <a:cs typeface="Yanone Kaffeesatz Bold"/>
              </a:rPr>
              <a:t>” </a:t>
            </a:r>
            <a:endParaRPr lang="en" sz="6000" dirty="0">
              <a:latin typeface="Yanone Kaffeesatz Bold"/>
              <a:cs typeface="Yanone Kaffeesatz Bold"/>
            </a:endParaRPr>
          </a:p>
        </p:txBody>
      </p:sp>
    </p:spTree>
    <p:extLst>
      <p:ext uri="{BB962C8B-B14F-4D97-AF65-F5344CB8AC3E}">
        <p14:creationId xmlns:p14="http://schemas.microsoft.com/office/powerpoint/2010/main" val="360157300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Errors</a:t>
            </a:r>
            <a:endParaRPr lang="en-US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pic>
        <p:nvPicPr>
          <p:cNvPr id="4" name="Picture 3" descr="Screen Shot 2016-06-03 at 2.07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7"/>
            <a:ext cx="9144000" cy="2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22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Errors cont.</a:t>
            </a:r>
            <a:endParaRPr lang="en-US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pic>
        <p:nvPicPr>
          <p:cNvPr id="5" name="Picture 4" descr="Screen Shot 2016-06-03 at 2.08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505"/>
            <a:ext cx="9144000" cy="19455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375424"/>
            <a:ext cx="81688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If it doesn’t seem to be responding </a:t>
            </a:r>
          </a:p>
          <a:p>
            <a:r>
              <a:rPr lang="en-US" sz="4000" dirty="0" smtClean="0"/>
              <a:t>you can always control + 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63564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Ruby is a "duck-typed" language</a:t>
            </a: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trebuchet ms"/>
              </a:rPr>
              <a:t> 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840" y="1463040"/>
            <a:ext cx="6929594" cy="397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Duck-typing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379226" y="1586704"/>
            <a:ext cx="4106115" cy="4996867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it looks like a duck and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</a:t>
            </a: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quacks like a duck,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chances are it's a duck.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44" y="1609004"/>
            <a:ext cx="3310267" cy="496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Types of ducks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274319" y="2801035"/>
            <a:ext cx="8663939" cy="385122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r>
              <a:rPr lang="en" sz="6000" dirty="0">
                <a:solidFill>
                  <a:srgbClr val="0E72A4"/>
                </a:solidFill>
                <a:latin typeface="Ubuntu"/>
                <a:ea typeface="Ubuntu"/>
                <a:cs typeface="Ubuntu"/>
                <a:sym typeface="Ubuntu"/>
              </a:rPr>
              <a:t>standard types: </a:t>
            </a:r>
            <a:endParaRPr lang="en-US" sz="6000" dirty="0" smtClean="0">
              <a:solidFill>
                <a:srgbClr val="0E72A4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r"/>
            <a:r>
              <a:rPr lang="en" sz="6000" dirty="0" smtClean="0">
                <a:solidFill>
                  <a:srgbClr val="D20035"/>
                </a:solidFill>
                <a:latin typeface="Ubuntu"/>
                <a:ea typeface="Ubuntu"/>
                <a:cs typeface="Ubuntu"/>
                <a:sym typeface="Ubuntu"/>
              </a:rPr>
              <a:t>numbers </a:t>
            </a:r>
            <a:r>
              <a:rPr lang="en" sz="6000" dirty="0">
                <a:solidFill>
                  <a:srgbClr val="D20035"/>
                </a:solidFill>
                <a:latin typeface="Ubuntu"/>
                <a:ea typeface="Ubuntu"/>
                <a:cs typeface="Ubuntu"/>
                <a:sym typeface="Ubuntu"/>
              </a:rPr>
              <a:t>&amp; letters</a:t>
            </a:r>
            <a:endParaRPr lang="en" sz="6000" dirty="0">
              <a:solidFill>
                <a:srgbClr val="D20035"/>
              </a:solidFill>
              <a:sym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80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Numbers &amp; Letters</a:t>
            </a:r>
            <a:endParaRPr lang="en" sz="680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integers: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Open Sans"/>
              </a:rPr>
              <a:t>4, 1040, -55, 9999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floating-point numbers: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1.1, 0.444, 9999.0001, -3.33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text (strings):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"a", 'cat', "The quick brown fox jumped over the lazy dogs.", '8 keys', '7'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boolean (yes or no?):</a:t>
            </a:r>
          </a:p>
          <a:p>
            <a:r>
              <a:rPr lang="en" sz="22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true, false, 0, 1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316" y="4892669"/>
            <a:ext cx="1440700" cy="1844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69215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What is a programming language?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274319" y="2549367"/>
            <a:ext cx="5024643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32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 artificial language with a limited purpose</a:t>
            </a:r>
          </a:p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US" sz="3200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32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en" sz="32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means of expressing computations (math) and algorithms (logic) 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717" y="3018903"/>
            <a:ext cx="28670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99578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Strings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Strings are text; it must be wrapped in a </a:t>
            </a:r>
            <a:r>
              <a:rPr lang="en" b="1" dirty="0"/>
              <a:t>matched pair of quotation</a:t>
            </a:r>
            <a:r>
              <a:rPr lang="en" dirty="0"/>
              <a:t> marks.</a:t>
            </a:r>
          </a:p>
          <a:p>
            <a:pPr lvl="0" rtl="0">
              <a:spcBef>
                <a:spcPts val="0"/>
              </a:spcBef>
              <a:buNone/>
            </a:pPr>
            <a:endParaRPr sz="1000"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$ irb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&gt;</a:t>
            </a:r>
            <a:r>
              <a:rPr lang="en" dirty="0">
                <a:solidFill>
                  <a:srgbClr val="4A86E8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'Single quotes work'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=&gt; "Single quotes work"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&gt;</a:t>
            </a:r>
            <a:r>
              <a:rPr lang="en" dirty="0">
                <a:solidFill>
                  <a:srgbClr val="4A86E8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"Double quotes work"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=&gt; "Double quotes work"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&gt;</a:t>
            </a:r>
            <a:r>
              <a:rPr lang="en" dirty="0">
                <a:solidFill>
                  <a:srgbClr val="4A86E8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"Start and end have to match'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"&gt;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600" dirty="0"/>
              <a:t>Create variables named </a:t>
            </a:r>
            <a:r>
              <a:rPr lang="en" sz="36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first_name</a:t>
            </a:r>
            <a:r>
              <a:rPr lang="en" sz="3600" dirty="0"/>
              <a:t>, </a:t>
            </a:r>
            <a:r>
              <a:rPr lang="en" sz="36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last_name</a:t>
            </a:r>
            <a:r>
              <a:rPr lang="en" sz="3600" dirty="0"/>
              <a:t>, and </a:t>
            </a:r>
            <a:r>
              <a:rPr lang="en" sz="36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favorite_color</a:t>
            </a:r>
            <a:endParaRPr lang="en" sz="3600" dirty="0">
              <a:solidFill>
                <a:srgbClr val="0E72A4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600" dirty="0"/>
              <a:t>Assign </a:t>
            </a:r>
            <a:r>
              <a:rPr lang="en-US" sz="3600" dirty="0" smtClean="0"/>
              <a:t>string values to </a:t>
            </a:r>
            <a:r>
              <a:rPr lang="en" sz="3600" dirty="0" smtClean="0"/>
              <a:t>the variables</a:t>
            </a:r>
            <a:endParaRPr lang="en" sz="3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Numbers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Numbers </a:t>
            </a:r>
            <a:r>
              <a:rPr lang="en" i="1" dirty="0"/>
              <a:t>without a decimal </a:t>
            </a:r>
            <a:r>
              <a:rPr lang="en" dirty="0"/>
              <a:t>point are </a:t>
            </a:r>
            <a:r>
              <a:rPr lang="en" b="1" dirty="0" smtClean="0"/>
              <a:t>integers</a:t>
            </a:r>
            <a:endParaRPr lang="en" b="1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0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-105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898989898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2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-898989898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Numbers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Numbers </a:t>
            </a:r>
            <a:r>
              <a:rPr lang="en" i="1" dirty="0"/>
              <a:t>with decimal points</a:t>
            </a:r>
            <a:r>
              <a:rPr lang="en" dirty="0"/>
              <a:t> are floating point numbers (</a:t>
            </a:r>
            <a:r>
              <a:rPr lang="en" b="1" dirty="0"/>
              <a:t>floats</a:t>
            </a:r>
            <a:r>
              <a:rPr lang="en" dirty="0" smtClean="0"/>
              <a:t>)</a:t>
            </a:r>
            <a:endParaRPr lang="en-US" dirty="0" smtClean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0.0</a:t>
            </a:r>
            <a:endParaRPr lang="en" dirty="0">
              <a:solidFill>
                <a:srgbClr val="0E72A4"/>
              </a:solidFill>
              <a:latin typeface="Menlo Regular"/>
              <a:ea typeface="Open Sans"/>
              <a:cs typeface="Menlo Regular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-105.56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.33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.000004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3.14159265359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Numbers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You can perform operations on both types of numbers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+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-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/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*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Try dividing an integer by an integer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Try dividing an integer by a float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How are the results different?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two integer variables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num1</a:t>
            </a:r>
            <a:r>
              <a:rPr lang="en" dirty="0"/>
              <a:t> and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num2</a:t>
            </a:r>
            <a:r>
              <a:rPr lang="en" dirty="0"/>
              <a:t> and assign your favorite numbers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Compute the sum, difference, quotient, and product of these two numbers and assign these values to variables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sum</a:t>
            </a:r>
            <a:r>
              <a:rPr lang="en" dirty="0"/>
              <a:t>,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difference</a:t>
            </a:r>
            <a:r>
              <a:rPr lang="en" dirty="0"/>
              <a:t>,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quotient</a:t>
            </a:r>
            <a:r>
              <a:rPr lang="en" dirty="0"/>
              <a:t>, and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product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An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answer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num1 =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num2 = 5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sum = num1 + num2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difference = num1 - num2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quotient = num1 / num2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product = num1 * num2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sz="3600" dirty="0" smtClean="0">
                <a:solidFill>
                  <a:schemeClr val="bg2"/>
                </a:solidFill>
              </a:rPr>
              <a:t>Why does </a:t>
            </a:r>
            <a:r>
              <a:rPr lang="en" sz="3600" dirty="0" smtClean="0">
                <a:solidFill>
                  <a:schemeClr val="bg2"/>
                </a:solidFill>
              </a:rPr>
              <a:t>quotient </a:t>
            </a:r>
            <a:r>
              <a:rPr lang="en" sz="3600" dirty="0">
                <a:solidFill>
                  <a:schemeClr val="bg2"/>
                </a:solidFill>
              </a:rPr>
              <a:t>= 0 ?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269347" y="269775"/>
            <a:ext cx="8659664" cy="101087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trebuchet ms"/>
              </a:rPr>
              <a:t>Collections</a:t>
            </a:r>
            <a:r>
              <a:rPr lang="en" sz="4266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508759"/>
            <a:ext cx="548640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Collections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Collection Types: </a:t>
            </a:r>
            <a:r>
              <a:rPr lang="en" b="1" dirty="0"/>
              <a:t>Array</a:t>
            </a:r>
            <a:r>
              <a:rPr lang="en" dirty="0"/>
              <a:t>, </a:t>
            </a:r>
            <a:r>
              <a:rPr lang="en" b="1" dirty="0"/>
              <a:t>Hash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Define an Array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Array syntax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Array indexing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Array methods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Definition of a hash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Hash syntax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Hash indexing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Array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An array is a list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Each array is surrounded by </a:t>
            </a:r>
            <a:r>
              <a:rPr lang="en" dirty="0">
                <a:solidFill>
                  <a:schemeClr val="bg2"/>
                </a:solidFill>
                <a:latin typeface="Menlo Regular"/>
                <a:ea typeface="Courier New"/>
                <a:cs typeface="Menlo Regular"/>
                <a:sym typeface="Courier New"/>
              </a:rPr>
              <a:t>square braces</a:t>
            </a:r>
            <a:r>
              <a:rPr lang="en" dirty="0">
                <a:solidFill>
                  <a:schemeClr val="bg2"/>
                </a:solidFill>
                <a:latin typeface="Menlo Regular"/>
                <a:cs typeface="Menlo Regular"/>
              </a:rPr>
              <a:t> </a:t>
            </a:r>
            <a:r>
              <a:rPr lang="en" dirty="0"/>
              <a:t>(aka </a:t>
            </a:r>
            <a:r>
              <a:rPr lang="en" dirty="0">
                <a:solidFill>
                  <a:schemeClr val="bg2"/>
                </a:solidFill>
                <a:latin typeface="Menlo Regular"/>
                <a:ea typeface="Courier New"/>
                <a:cs typeface="Menlo Regular"/>
                <a:sym typeface="Courier New"/>
              </a:rPr>
              <a:t>square brackets</a:t>
            </a:r>
            <a:r>
              <a:rPr lang="en" dirty="0" smtClean="0"/>
              <a:t>)</a:t>
            </a:r>
            <a:r>
              <a:rPr lang="en-US" dirty="0" smtClean="0"/>
              <a:t> </a:t>
            </a:r>
            <a:r>
              <a:rPr lang="en-US" dirty="0" smtClean="0">
                <a:latin typeface="Menlo Regular"/>
                <a:cs typeface="Menlo Regular"/>
              </a:rPr>
              <a:t>[]</a:t>
            </a:r>
            <a:endParaRPr lang="en" dirty="0">
              <a:latin typeface="Menlo Regular"/>
              <a:cs typeface="Menlo Regular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Each element (</a:t>
            </a:r>
            <a:r>
              <a:rPr lang="en" dirty="0">
                <a:solidFill>
                  <a:schemeClr val="bg2"/>
                </a:solidFill>
                <a:latin typeface="Menlo Regular"/>
                <a:ea typeface="Courier New"/>
                <a:cs typeface="Menlo Regular"/>
                <a:sym typeface="Courier New"/>
              </a:rPr>
              <a:t>member</a:t>
            </a:r>
            <a:r>
              <a:rPr lang="en" dirty="0"/>
              <a:t>) is separated by a comma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&gt;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fruits =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[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Courier New"/>
                <a:cs typeface="Menlo Regular"/>
                <a:sym typeface="Courier New"/>
              </a:rPr>
              <a:t>"kiwi"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Courier New"/>
                <a:cs typeface="Menlo Regular"/>
                <a:sym typeface="Courier New"/>
              </a:rPr>
              <a:t>"strawberry"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Courier New"/>
                <a:cs typeface="Menlo Regular"/>
                <a:sym typeface="Courier New"/>
              </a:rPr>
              <a:t>"plum"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=&gt; ["kiwi", "strawberry", "plum"]</a:t>
            </a:r>
            <a:endParaRPr lang="en" sz="24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240030" y="994107"/>
            <a:ext cx="8664000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Syntax (form)</a:t>
            </a:r>
          </a:p>
          <a:p>
            <a:pPr marL="381000" marR="0" lvl="0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Semantics (meaning)</a:t>
            </a:r>
          </a:p>
          <a:p>
            <a:pPr marL="762000" marR="0" lvl="1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signs</a:t>
            </a:r>
            <a:r>
              <a:rPr lang="en" sz="3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/words (variables, symbols, numbers, strings)</a:t>
            </a:r>
          </a:p>
          <a:p>
            <a:pPr marL="762000" marR="0" lvl="1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expressions</a:t>
            </a:r>
          </a:p>
          <a:p>
            <a:pPr marL="762000" marR="0" lvl="1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"flow" (decisions, conditions, loops, </a:t>
            </a: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narrative</a:t>
            </a:r>
            <a:r>
              <a:rPr lang="en" sz="3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762000" marR="0" lvl="1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complex entities (methods, structures, &amp; objects)</a:t>
            </a:r>
          </a:p>
        </p:txBody>
      </p:sp>
    </p:spTree>
    <p:extLst>
      <p:ext uri="{BB962C8B-B14F-4D97-AF65-F5344CB8AC3E}">
        <p14:creationId xmlns:p14="http://schemas.microsoft.com/office/powerpoint/2010/main" val="17493440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Make your own array named </a:t>
            </a:r>
            <a:r>
              <a:rPr lang="en" dirty="0">
                <a:solidFill>
                  <a:srgbClr val="0E72A4"/>
                </a:solidFill>
                <a:latin typeface="Courier New"/>
                <a:ea typeface="Courier New"/>
                <a:cs typeface="Courier New"/>
                <a:sym typeface="Courier New"/>
              </a:rPr>
              <a:t>grocery_list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Include at least 5 items in your grocery list in the array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Array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Indexing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Members are stored in order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Each member can be accessed by its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index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Ruby starts counting at </a:t>
            </a:r>
            <a:r>
              <a:rPr lang="en" b="1" i="1" dirty="0">
                <a:latin typeface="Open Sans"/>
                <a:ea typeface="Open Sans"/>
                <a:cs typeface="Open Sans"/>
              </a:rPr>
              <a:t>zero</a:t>
            </a:r>
          </a:p>
          <a:p>
            <a:pPr lvl="0" rtl="0">
              <a:spcBef>
                <a:spcPts val="0"/>
              </a:spcBef>
              <a:buNone/>
            </a:pPr>
            <a:endParaRPr sz="1100" dirty="0"/>
          </a:p>
          <a:p>
            <a:pPr lvl="0">
              <a:buNone/>
            </a:pP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&gt; fruits[0</a:t>
            </a:r>
            <a:r>
              <a:rPr lang="en-US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  <a:endParaRPr lang="en-US" dirty="0" smtClean="0">
              <a:solidFill>
                <a:srgbClr val="0E72A4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=&gt;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"kiwi"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&gt; fruits[1]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=&gt; "strawberry"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&gt; fruits[2]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=&gt; "plum"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Still have your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grocery_list</a:t>
            </a:r>
            <a:r>
              <a:rPr lang="en" dirty="0">
                <a:solidFill>
                  <a:srgbClr val="0E72A4"/>
                </a:solidFill>
              </a:rPr>
              <a:t> </a:t>
            </a:r>
            <a:r>
              <a:rPr lang="en" dirty="0"/>
              <a:t>array?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is at index zero in your grocery list array?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How about index 5?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Guess the answers and use the syntax examples to see if your guesses are correct</a:t>
            </a:r>
          </a:p>
          <a:p>
            <a:pPr marL="914400" lvl="1" indent="-38100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hint: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fruits[0]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Hash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In a hash, we can refer to a </a:t>
            </a:r>
            <a:r>
              <a:rPr lang="en" dirty="0">
                <a:solidFill>
                  <a:srgbClr val="7F7F7F"/>
                </a:solidFill>
              </a:rPr>
              <a:t>member</a:t>
            </a:r>
            <a:r>
              <a:rPr lang="en" dirty="0"/>
              <a:t> by a </a:t>
            </a:r>
            <a:r>
              <a:rPr lang="en" dirty="0">
                <a:solidFill>
                  <a:srgbClr val="7F7F7F"/>
                </a:solidFill>
              </a:rPr>
              <a:t>keyword</a:t>
            </a:r>
            <a:r>
              <a:rPr lang="en" dirty="0"/>
              <a:t> instead of a number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Each member is a pair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i="1" dirty="0">
                <a:latin typeface="Open Sans"/>
                <a:ea typeface="Open Sans"/>
                <a:cs typeface="Open Sans"/>
              </a:rPr>
              <a:t>Key</a:t>
            </a:r>
            <a:r>
              <a:rPr lang="en" dirty="0">
                <a:latin typeface="Open Sans"/>
                <a:ea typeface="Open Sans"/>
                <a:cs typeface="Open Sans"/>
              </a:rPr>
              <a:t>: address of the hash member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i="1" dirty="0">
                <a:latin typeface="Open Sans"/>
                <a:ea typeface="Open Sans"/>
                <a:cs typeface="Open Sans"/>
              </a:rPr>
              <a:t>Value</a:t>
            </a:r>
            <a:r>
              <a:rPr lang="en" dirty="0">
                <a:latin typeface="Open Sans"/>
                <a:ea typeface="Open Sans"/>
                <a:cs typeface="Open Sans"/>
              </a:rPr>
              <a:t>: variable contained by the member, and located by the </a:t>
            </a:r>
            <a:r>
              <a:rPr lang="en" i="1" dirty="0">
                <a:solidFill>
                  <a:schemeClr val="bg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key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" dirty="0">
                <a:latin typeface="Open Sans"/>
                <a:ea typeface="Open Sans"/>
                <a:cs typeface="Open Sans"/>
              </a:rPr>
              <a:t>name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Other names for a hash: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7F7F7F"/>
                </a:solidFill>
                <a:latin typeface="Menlo Regular"/>
                <a:ea typeface="Courier New"/>
                <a:cs typeface="Menlo Regular"/>
                <a:sym typeface="Courier New"/>
              </a:rPr>
              <a:t>dictionary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7F7F7F"/>
                </a:solidFill>
                <a:latin typeface="Menlo Regular"/>
                <a:ea typeface="Courier New"/>
                <a:cs typeface="Menlo Regular"/>
                <a:sym typeface="Courier New"/>
              </a:rPr>
              <a:t>associative array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7F7F7F"/>
                </a:solidFill>
                <a:latin typeface="Menlo Regular"/>
                <a:ea typeface="Courier New"/>
                <a:cs typeface="Menlo Regular"/>
                <a:sym typeface="Courier New"/>
              </a:rPr>
              <a:t>map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Hash Syntax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Surrounded by </a:t>
            </a:r>
            <a:r>
              <a:rPr lang="en" b="1" dirty="0"/>
              <a:t>curly braces </a:t>
            </a:r>
            <a:r>
              <a:rPr lang="en" dirty="0"/>
              <a:t>(aka curly brackets</a:t>
            </a:r>
            <a:r>
              <a:rPr lang="en" dirty="0" smtClean="0"/>
              <a:t>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E72A4"/>
                </a:solidFill>
                <a:latin typeface="Menlo Regular"/>
                <a:cs typeface="Menlo Regular"/>
              </a:rPr>
              <a:t>{}</a:t>
            </a:r>
            <a:endParaRPr lang="en" dirty="0">
              <a:solidFill>
                <a:srgbClr val="0E72A4"/>
              </a:solidFill>
              <a:latin typeface="Menlo Regular"/>
              <a:cs typeface="Menlo Regular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Commas</a:t>
            </a:r>
            <a:r>
              <a:rPr lang="en" dirty="0"/>
              <a:t> separate each member pair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 </a:t>
            </a:r>
            <a:r>
              <a:rPr lang="en" i="1" dirty="0">
                <a:solidFill>
                  <a:schemeClr val="bg1">
                    <a:lumMod val="50000"/>
                  </a:schemeClr>
                </a:solidFill>
              </a:rPr>
              <a:t>key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" dirty="0"/>
              <a:t>uses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=&gt;</a:t>
            </a:r>
            <a:r>
              <a:rPr lang="en" dirty="0"/>
              <a:t> (the rocket) to point to its </a:t>
            </a:r>
            <a:r>
              <a:rPr lang="en" i="1" dirty="0">
                <a:solidFill>
                  <a:srgbClr val="7F7F7F"/>
                </a:solidFill>
              </a:rPr>
              <a:t>value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8100"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&gt; </a:t>
            </a:r>
            <a:r>
              <a:rPr lang="en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states = {</a:t>
            </a:r>
            <a:r>
              <a:rPr lang="en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"VA"</a:t>
            </a:r>
            <a:r>
              <a:rPr lang="en" dirty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 =&gt; </a:t>
            </a:r>
            <a:r>
              <a:rPr lang="en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"Virginia"</a:t>
            </a:r>
            <a:r>
              <a:rPr lang="en" dirty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,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"MD" </a:t>
            </a:r>
            <a:r>
              <a:rPr lang="en" dirty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=&gt;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"Maryland"</a:t>
            </a:r>
            <a:r>
              <a:rPr lang="en" dirty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}</a:t>
            </a:r>
          </a:p>
          <a:p>
            <a:pPr marL="38100"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=&gt; {"VA" =&gt; "Virginia", "MD" =&gt; "Maryland"}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Define a hash named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</a:rPr>
              <a:t>my_info</a:t>
            </a:r>
            <a:r>
              <a:rPr lang="en" dirty="0"/>
              <a:t> that contains the following keys</a:t>
            </a:r>
          </a:p>
          <a:p>
            <a:pPr marL="9144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first_name</a:t>
            </a:r>
          </a:p>
          <a:p>
            <a:pPr marL="9144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last_name</a:t>
            </a:r>
          </a:p>
          <a:p>
            <a:pPr marL="9144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hometown</a:t>
            </a:r>
          </a:p>
          <a:p>
            <a:pPr marL="914400" lvl="0" indent="-4191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favorite_food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Hash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Indexing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Member pairs can be accessed by their key</a:t>
            </a:r>
          </a:p>
          <a:p>
            <a:pPr marL="914400" lvl="1" indent="-3810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Each </a:t>
            </a:r>
            <a:r>
              <a:rPr lang="en" b="1" dirty="0">
                <a:latin typeface="Open Sans"/>
                <a:ea typeface="Open Sans"/>
                <a:cs typeface="Open Sans"/>
              </a:rPr>
              <a:t>key</a:t>
            </a:r>
            <a:r>
              <a:rPr lang="en" dirty="0">
                <a:latin typeface="Open Sans"/>
                <a:ea typeface="Open Sans"/>
                <a:cs typeface="Open Sans"/>
              </a:rPr>
              <a:t> needs to be </a:t>
            </a:r>
            <a:r>
              <a:rPr lang="en" i="1" dirty="0">
                <a:solidFill>
                  <a:schemeClr val="bg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unique</a:t>
            </a:r>
          </a:p>
          <a:p>
            <a:pPr marL="914400" lvl="1" indent="-3810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dirty="0">
                <a:latin typeface="Open Sans"/>
                <a:ea typeface="Open Sans"/>
                <a:cs typeface="Open Sans"/>
              </a:rPr>
              <a:t>Values</a:t>
            </a:r>
            <a:r>
              <a:rPr lang="en" dirty="0">
                <a:latin typeface="Open Sans"/>
                <a:ea typeface="Open Sans"/>
                <a:cs typeface="Open Sans"/>
              </a:rPr>
              <a:t> </a:t>
            </a:r>
            <a:r>
              <a:rPr lang="en" i="1" dirty="0">
                <a:solidFill>
                  <a:srgbClr val="7F7F7F"/>
                </a:solidFill>
                <a:latin typeface="Open Sans"/>
                <a:ea typeface="Open Sans"/>
                <a:cs typeface="Open Sans"/>
              </a:rPr>
              <a:t>do not </a:t>
            </a:r>
            <a:r>
              <a:rPr lang="en" dirty="0">
                <a:latin typeface="Open Sans"/>
                <a:ea typeface="Open Sans"/>
                <a:cs typeface="Open Sans"/>
              </a:rPr>
              <a:t>need to be unique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states["MD"]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=&gt; "Maryland"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Add A Key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buNone/>
            </a:pPr>
            <a:r>
              <a:rPr lang="en-US" dirty="0">
                <a:solidFill>
                  <a:srgbClr val="0E72A4"/>
                </a:solidFill>
              </a:rPr>
              <a:t>hash["key"] = 2</a:t>
            </a:r>
          </a:p>
          <a:p>
            <a:pPr marL="38100" lvl="0">
              <a:buNone/>
            </a:pPr>
            <a:r>
              <a:rPr lang="en-US" dirty="0">
                <a:solidFill>
                  <a:srgbClr val="0E72A4"/>
                </a:solidFill>
              </a:rPr>
              <a:t>array[3] = "</a:t>
            </a:r>
            <a:r>
              <a:rPr lang="en-US" dirty="0" err="1">
                <a:solidFill>
                  <a:srgbClr val="0E72A4"/>
                </a:solidFill>
              </a:rPr>
              <a:t>wayne</a:t>
            </a:r>
            <a:r>
              <a:rPr lang="en-US" dirty="0">
                <a:solidFill>
                  <a:srgbClr val="0E72A4"/>
                </a:solidFill>
              </a:rPr>
              <a:t>"</a:t>
            </a:r>
            <a:endParaRPr lang="en" dirty="0">
              <a:solidFill>
                <a:srgbClr val="0E72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2463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Add the key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good_food</a:t>
            </a:r>
            <a:r>
              <a:rPr lang="en" dirty="0"/>
              <a:t> to your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my_info</a:t>
            </a:r>
            <a:r>
              <a:rPr lang="en" dirty="0"/>
              <a:t> hash and give it the same value as your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favorite_food</a:t>
            </a:r>
            <a:r>
              <a:rPr lang="en" dirty="0"/>
              <a:t> key. What happens?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Add a second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favorite_food</a:t>
            </a:r>
            <a:r>
              <a:rPr lang="en" dirty="0"/>
              <a:t> key to your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my_info</a:t>
            </a:r>
            <a:r>
              <a:rPr lang="en" dirty="0"/>
              <a:t> hash. What happens?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Methods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>
                <a:solidFill>
                  <a:srgbClr val="7F7F7F"/>
                </a:solidFill>
              </a:rPr>
              <a:t>Things</a:t>
            </a:r>
            <a:r>
              <a:rPr lang="en" dirty="0">
                <a:solidFill>
                  <a:srgbClr val="7F7F7F"/>
                </a:solidFill>
              </a:rPr>
              <a:t> </a:t>
            </a:r>
            <a:r>
              <a:rPr lang="en" dirty="0"/>
              <a:t>that do </a:t>
            </a:r>
            <a:r>
              <a:rPr lang="en" b="1" dirty="0">
                <a:solidFill>
                  <a:srgbClr val="7F7F7F"/>
                </a:solidFill>
              </a:rPr>
              <a:t>stuff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Objects (like strings, integers, and hashes) are </a:t>
            </a:r>
            <a:r>
              <a:rPr lang="en" b="1" dirty="0">
                <a:latin typeface="Open Sans"/>
                <a:ea typeface="Open Sans"/>
                <a:cs typeface="Open Sans"/>
              </a:rPr>
              <a:t>nouns</a:t>
            </a:r>
            <a:r>
              <a:rPr lang="en" dirty="0">
                <a:latin typeface="Open Sans"/>
                <a:ea typeface="Open Sans"/>
                <a:cs typeface="Open Sans"/>
              </a:rPr>
              <a:t>; methods are verbs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Called (used) with a "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.</a:t>
            </a:r>
            <a:r>
              <a:rPr lang="en" dirty="0">
                <a:latin typeface="Open Sans"/>
                <a:ea typeface="Open Sans"/>
                <a:cs typeface="Open Sans"/>
              </a:rPr>
              <a:t>"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5.to_s</a:t>
            </a:r>
            <a:r>
              <a:rPr lang="en" dirty="0">
                <a:latin typeface="Open Sans"/>
                <a:ea typeface="Open Sans"/>
                <a:cs typeface="Open Sans"/>
              </a:rPr>
              <a:t> (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to_s</a:t>
            </a:r>
            <a:r>
              <a:rPr lang="en" dirty="0">
                <a:latin typeface="Open Sans"/>
                <a:ea typeface="Open Sans"/>
                <a:cs typeface="Open Sans"/>
              </a:rPr>
              <a:t> is the method)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5 + 5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 </a:t>
            </a:r>
            <a:r>
              <a:rPr lang="en" dirty="0">
                <a:latin typeface="Open Sans"/>
                <a:ea typeface="Open Sans"/>
                <a:cs typeface="Open Sans"/>
              </a:rPr>
              <a:t>is a shortcut way of writing 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5.+(5)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Each data type has a set of built in methods.</a:t>
            </a:r>
          </a:p>
          <a:p>
            <a:pPr marL="914400" lvl="1" indent="-381000">
              <a:buSzPct val="80000"/>
            </a:pPr>
            <a:r>
              <a:rPr lang="en" dirty="0">
                <a:latin typeface="Open Sans"/>
                <a:ea typeface="Open Sans"/>
                <a:cs typeface="Open Sans"/>
              </a:rPr>
              <a:t>See String's methods </a:t>
            </a:r>
            <a:r>
              <a:rPr lang="en" dirty="0">
                <a:solidFill>
                  <a:srgbClr val="0E72A4"/>
                </a:solidFill>
                <a:latin typeface="Open Sans"/>
                <a:ea typeface="Open Sans"/>
                <a:cs typeface="Open Sans"/>
              </a:rPr>
              <a:t>http://www.ruby-doc.org/core-2.1.2/String.html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9" y="0"/>
            <a:ext cx="9124560" cy="689562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22790" y="247844"/>
            <a:ext cx="3438899" cy="2153400"/>
          </a:xfrm>
          <a:prstGeom prst="rect">
            <a:avLst/>
          </a:prstGeom>
          <a:solidFill>
            <a:srgbClr val="434343"/>
          </a:solidFill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 "when you don't create 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things,</a:t>
            </a:r>
            <a:r>
              <a:rPr lang="en-US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you 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become defined by 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your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 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tastes 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rather than ability. </a:t>
            </a:r>
            <a:r>
              <a:rPr lang="en-US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y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our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 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tastes 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only narrow &amp; exclude 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people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. so create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.”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 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66" dirty="0">
                <a:solidFill>
                  <a:srgbClr val="CCCCCC"/>
                </a:solidFill>
                <a:latin typeface="Open Sans"/>
                <a:ea typeface="Open Sans"/>
                <a:cs typeface="Open Sans"/>
                <a:sym typeface="Arial"/>
              </a:rPr>
              <a:t>  why the lucky stiff (@_why)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 </a:t>
            </a:r>
            <a:r>
              <a:rPr lang="en" b="1" dirty="0"/>
              <a:t>String</a:t>
            </a:r>
            <a:r>
              <a:rPr lang="en" dirty="0"/>
              <a:t> variable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old_string</a:t>
            </a:r>
            <a:r>
              <a:rPr lang="en" dirty="0"/>
              <a:t> and assign </a:t>
            </a:r>
            <a:r>
              <a:rPr lang="en-US" dirty="0" smtClean="0"/>
              <a:t>it </a:t>
            </a:r>
            <a:r>
              <a:rPr lang="en" dirty="0" smtClean="0"/>
              <a:t>the </a:t>
            </a:r>
            <a:r>
              <a:rPr lang="en" dirty="0"/>
              <a:t>value "Ruby is cool"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Use String methods to modify the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old_string</a:t>
            </a:r>
            <a:r>
              <a:rPr lang="en" dirty="0"/>
              <a:t> variable to that it is now "LOOC IS YBUR" and assign it to another variable </a:t>
            </a:r>
            <a:r>
              <a:rPr lang="en" dirty="0" smtClean="0"/>
              <a:t>name</a:t>
            </a:r>
            <a:r>
              <a:rPr lang="en-US" dirty="0" smtClean="0"/>
              <a:t>d</a:t>
            </a:r>
            <a:r>
              <a:rPr lang="en" dirty="0" smtClean="0"/>
              <a:t>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new_string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dirty="0">
                <a:latin typeface="Open Sans"/>
                <a:ea typeface="Open Sans"/>
                <a:cs typeface="Open Sans"/>
              </a:rPr>
              <a:t>Hint</a:t>
            </a:r>
            <a:r>
              <a:rPr lang="en" dirty="0">
                <a:latin typeface="Open Sans"/>
                <a:ea typeface="Open Sans"/>
                <a:cs typeface="Open Sans"/>
              </a:rPr>
              <a:t>: look at the String methods "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upcase</a:t>
            </a:r>
            <a:r>
              <a:rPr lang="en" dirty="0">
                <a:latin typeface="Open Sans"/>
                <a:ea typeface="Open Sans"/>
                <a:cs typeface="Open Sans"/>
              </a:rPr>
              <a:t>" and "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reverse</a:t>
            </a:r>
            <a:r>
              <a:rPr lang="en" dirty="0">
                <a:latin typeface="Open Sans"/>
                <a:ea typeface="Open Sans"/>
                <a:cs typeface="Open Sans"/>
              </a:rPr>
              <a:t>"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Boolean</a:t>
            </a: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s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 boolean can only have one of two values: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</a:rPr>
              <a:t>true</a:t>
            </a:r>
            <a:r>
              <a:rPr lang="en" dirty="0"/>
              <a:t> or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</a:rPr>
              <a:t>false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&gt; 1 + 1 ==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&gt; 1 + 1 ==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=&gt; false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dirty="0"/>
              <a:t>(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</a:rPr>
              <a:t>==</a:t>
            </a:r>
            <a:r>
              <a:rPr lang="en" dirty="0"/>
              <a:t> means "is equal to;" More on that later...)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 variable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favorite_color</a:t>
            </a:r>
            <a:r>
              <a:rPr lang="en" dirty="0"/>
              <a:t> and assign it to your favorite color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 variable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not_favorite_color</a:t>
            </a:r>
            <a:r>
              <a:rPr lang="en" dirty="0"/>
              <a:t> and assign it to a different color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Test if these variables are equal</a:t>
            </a:r>
          </a:p>
          <a:p>
            <a:pPr marL="914400" lvl="1" indent="-3810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Is equal to operator is 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==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4000" cy="891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Sometimes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there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is a problem...</a:t>
            </a:r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79" y="1371600"/>
            <a:ext cx="7705912" cy="49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4000" cy="891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Casting to appropriate type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to_s</a:t>
            </a:r>
            <a:r>
              <a:rPr lang="en" sz="2666" b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666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(to string)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to_i</a:t>
            </a:r>
            <a:r>
              <a:rPr lang="en" sz="2666" b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666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(to integer)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to_f</a:t>
            </a:r>
            <a:r>
              <a:rPr lang="en" sz="2666" b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666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(guesses?)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Example: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800" b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b="0" dirty="0">
                <a:solidFill>
                  <a:srgbClr val="000000"/>
                </a:solidFill>
                <a:latin typeface="Menlo Regular"/>
                <a:ea typeface="trebuchet ms"/>
                <a:cs typeface="Menlo Regular"/>
                <a:sym typeface="trebuchet ms"/>
              </a:rPr>
              <a:t> </a:t>
            </a:r>
            <a:r>
              <a:rPr lang="en" sz="2800" b="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8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"3".to_f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b="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=&gt; 3.0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0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1034077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r>
              <a:rPr lang="en" sz="680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Operators</a:t>
            </a:r>
            <a:r>
              <a:rPr lang="en-US" sz="680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: </a:t>
            </a:r>
            <a:r>
              <a:rPr lang="en-US" sz="266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66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stuff </a:t>
            </a:r>
            <a:r>
              <a:rPr lang="en" sz="2666" dirty="0">
                <a:solidFill>
                  <a:schemeClr val="tx1">
                    <a:lumMod val="75000"/>
                    <a:lumOff val="2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with objects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274319" y="1280137"/>
            <a:ext cx="8668552" cy="532790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133" b="1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 + 2</a:t>
            </a:r>
            <a:r>
              <a:rPr lang="en" sz="2133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7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133" b="1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 * 3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15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133" b="1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my_other_variable + " there!"</a:t>
            </a:r>
            <a:r>
              <a:rPr lang="en" sz="2133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/>
            </a:r>
            <a:br>
              <a:rPr lang="en" sz="2133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"hi there!"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133" b="1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 = fruits + ["lychee"]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["kiwi", "strawberry", "plum", "lychee"]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133" b="1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 = fruits - ["lychee"]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["kiwi", "strawberry", "plum"]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133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133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an </a:t>
            </a:r>
            <a:r>
              <a:rPr lang="en" dirty="0">
                <a:solidFill>
                  <a:schemeClr val="bg2"/>
                </a:solidFill>
              </a:rPr>
              <a:t>array</a:t>
            </a:r>
            <a:r>
              <a:rPr lang="en" dirty="0"/>
              <a:t>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vegetables</a:t>
            </a:r>
            <a:r>
              <a:rPr lang="en" dirty="0"/>
              <a:t> that contain three vegetables you like and one vegetable you don't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Using the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vegetables</a:t>
            </a:r>
            <a:r>
              <a:rPr lang="en" dirty="0"/>
              <a:t> array, create an array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my_vegetables</a:t>
            </a:r>
            <a:r>
              <a:rPr lang="en" dirty="0"/>
              <a:t> that contains only the vegetables you like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Extra</a:t>
            </a:r>
            <a:r>
              <a:rPr lang="en" dirty="0"/>
              <a:t>: can you use the first two arrays to create a new array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your_vegetables</a:t>
            </a:r>
            <a:r>
              <a:rPr lang="en" dirty="0"/>
              <a:t> that only contains the vegetables you don't like?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Spacing and Legibility</a:t>
            </a:r>
            <a:endParaRPr lang="en-US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vegetables = ['here', 'are', 'my', 'vegetables'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Vs.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vegetables=[</a:t>
            </a:r>
            <a:r>
              <a:rPr lang="en-US" dirty="0"/>
              <a:t>'</a:t>
            </a:r>
            <a:r>
              <a:rPr lang="en-US" dirty="0" smtClean="0"/>
              <a:t>here’,       '</a:t>
            </a:r>
            <a:r>
              <a:rPr lang="en-US" dirty="0" err="1" smtClean="0"/>
              <a:t>are’,'</a:t>
            </a:r>
            <a:r>
              <a:rPr lang="en-US" dirty="0" err="1"/>
              <a:t>my</a:t>
            </a:r>
            <a:r>
              <a:rPr lang="en-US" dirty="0"/>
              <a:t>', </a:t>
            </a:r>
            <a:r>
              <a:rPr lang="en-US" dirty="0" smtClean="0"/>
              <a:t>'</a:t>
            </a:r>
            <a:r>
              <a:rPr lang="en-US" dirty="0"/>
              <a:t>vegetables'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Keep things regular and neat.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25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More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Operators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271935" y="1383507"/>
            <a:ext cx="8538074" cy="654353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+, -, /, *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 math operators</a:t>
            </a: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+</a:t>
            </a: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also means concatenation)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=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                   </a:t>
            </a:r>
            <a:r>
              <a:rPr lang="en-US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assign 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value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+=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                  </a:t>
            </a:r>
            <a:r>
              <a:rPr lang="en-US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addition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then assignment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2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||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                   or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&amp;&amp;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                 and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==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                </a:t>
            </a:r>
            <a:r>
              <a:rPr lang="en-US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equal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!=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                 not equal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Printing things to the screen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"Doctor Who"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400" dirty="0" smtClean="0">
              <a:solidFill>
                <a:srgbClr val="0E72A4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Courier New"/>
                <a:cs typeface="Menlo Regular"/>
                <a:sym typeface="Courier New"/>
              </a:rPr>
              <a:t>doctors = [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'Matt Smith'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'David Tennent'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]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 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doctors[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0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400" dirty="0" smtClean="0">
              <a:solidFill>
                <a:srgbClr val="0E72A4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best_episode =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'Blink'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"My favorite episode is " 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+ best_episode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2400" dirty="0" smtClean="0">
              <a:solidFill>
                <a:srgbClr val="0E72A4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"My favorite Doctor is " 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+ doctors[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1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]</a:t>
            </a:r>
            <a:endParaRPr lang="en" sz="2400" dirty="0"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Language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Code used to create applications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Ruby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PHP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Python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JavaScript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Java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C++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</a:t>
            </a:r>
          </a:p>
          <a:p>
            <a:pPr marL="914400" lvl="1" indent="-3810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many, many more...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Code </a:t>
            </a: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Exercise </a:t>
            </a:r>
            <a:r>
              <a:rPr lang="en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1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</a:endParaRP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Store your street address, city, state, and zip code in variables (or even better, a hash!), then print them in the usual format: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bg2">
                  <a:lumMod val="50000"/>
                </a:schemeClr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Brandon Walsh</a:t>
            </a:r>
            <a:endParaRPr lang="en" sz="2400" dirty="0">
              <a:solidFill>
                <a:schemeClr val="bg2">
                  <a:lumMod val="50000"/>
                </a:schemeClr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123 My Street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Charlottesville</a:t>
            </a:r>
            <a:r>
              <a:rPr lang="en" sz="2400" dirty="0" smtClean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, 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VA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22903</a:t>
            </a:r>
            <a:endParaRPr lang="en" sz="2400" dirty="0">
              <a:solidFill>
                <a:schemeClr val="bg2">
                  <a:lumMod val="50000"/>
                </a:schemeClr>
              </a:solidFill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An Answer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</a:endParaRP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address =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'name'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=&gt; </a:t>
            </a:r>
            <a:r>
              <a:rPr lang="en-US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Ethan Reed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endParaRPr lang="en"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'street'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=&gt;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'123 My Street'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'city'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=&gt; </a:t>
            </a:r>
            <a:r>
              <a:rPr lang="en-US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Charlottesville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endParaRPr lang="en"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'state'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=&gt;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'VA'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'zip'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=&gt; </a:t>
            </a:r>
            <a:r>
              <a:rPr lang="en-US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22903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endParaRPr lang="en" sz="2200" dirty="0">
              <a:solidFill>
                <a:srgbClr val="D20035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address[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'name'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address[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'street'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address[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'city'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 +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', ' 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+ address[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'state'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 + ' ' + address[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'zip'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Code</a:t>
            </a:r>
            <a:r>
              <a:rPr lang="en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 </a:t>
            </a:r>
            <a:r>
              <a:rPr lang="en-US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Exercise </a:t>
            </a: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1</a:t>
            </a:r>
          </a:p>
        </p:txBody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900" dirty="0">
                <a:solidFill>
                  <a:srgbClr val="000000"/>
                </a:solidFill>
              </a:rPr>
              <a:t>Write a program that converts </a:t>
            </a:r>
            <a:r>
              <a:rPr lang="en" sz="2900" b="1" dirty="0">
                <a:solidFill>
                  <a:srgbClr val="000000"/>
                </a:solidFill>
              </a:rPr>
              <a:t>seconds</a:t>
            </a:r>
            <a:r>
              <a:rPr lang="en" sz="2900" dirty="0">
                <a:solidFill>
                  <a:srgbClr val="000000"/>
                </a:solidFill>
              </a:rPr>
              <a:t> to </a:t>
            </a:r>
            <a:r>
              <a:rPr lang="en" sz="2900" b="1" dirty="0">
                <a:solidFill>
                  <a:srgbClr val="000000"/>
                </a:solidFill>
              </a:rPr>
              <a:t>years</a:t>
            </a:r>
            <a:r>
              <a:rPr lang="en" sz="2900" dirty="0">
                <a:solidFill>
                  <a:srgbClr val="000000"/>
                </a:solidFill>
              </a:rPr>
              <a:t>.  Test your program with </a:t>
            </a: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600000000</a:t>
            </a:r>
            <a:r>
              <a:rPr lang="en" sz="2900" dirty="0">
                <a:solidFill>
                  <a:srgbClr val="000000"/>
                </a:solidFill>
              </a:rPr>
              <a:t> seconds, </a:t>
            </a: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60</a:t>
            </a:r>
            <a:r>
              <a:rPr lang="en" sz="2900" dirty="0">
                <a:solidFill>
                  <a:srgbClr val="000000"/>
                </a:solidFill>
              </a:rPr>
              <a:t> seconds, and </a:t>
            </a: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40000.33</a:t>
            </a:r>
            <a:r>
              <a:rPr lang="en" sz="2900" dirty="0">
                <a:solidFill>
                  <a:srgbClr val="000000"/>
                </a:solidFill>
              </a:rPr>
              <a:t> seconds.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An</a:t>
            </a:r>
            <a:r>
              <a:rPr lang="en-US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 </a:t>
            </a: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Approach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Figure out how many seconds in a year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60 seconds in a minute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60 minutes in an hour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24 hours in a day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365 days in a year (365.242 if you're really precise)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Do the math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Return a result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An Answer</a:t>
            </a:r>
            <a:endParaRPr lang="en" dirty="0"/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sec = </a:t>
            </a:r>
            <a:r>
              <a:rPr lang="en" sz="1800" dirty="0" smtClean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600000000.0</a:t>
            </a:r>
            <a:endParaRPr lang="en" sz="1800" dirty="0">
              <a:solidFill>
                <a:srgbClr val="118987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sec/</a:t>
            </a:r>
            <a:r>
              <a:rPr lang="en" sz="1800" dirty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60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/</a:t>
            </a:r>
            <a:r>
              <a:rPr lang="en" sz="1800" dirty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60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/</a:t>
            </a:r>
            <a:r>
              <a:rPr lang="en" sz="1800" dirty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24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/</a:t>
            </a:r>
            <a:r>
              <a:rPr lang="en" sz="1800" dirty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365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Resources</a:t>
            </a:r>
          </a:p>
        </p:txBody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283657" y="1640497"/>
            <a:ext cx="7969634" cy="492725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 sz="2400" u="sng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Rubylearning.com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 sz="2400" u="sng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Learn to Program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(http://pine.fm/LearnToProgram/)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 sz="2400" u="sng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Why's Poignant Guide to Ruby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(http://mislav.uniqpath.com/poignant-guide/)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 sz="2400" u="sng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Ruby Documentation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(http://ruby-doc.org/core/) 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lang="en" sz="2400" u="sng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Pick-axe Book</a:t>
            </a: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 (http://ruby-doc.org/docs/ProgrammingRuby/)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Library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A collection of reusable code to accomplish a generic </a:t>
            </a:r>
            <a:r>
              <a:rPr lang="en" dirty="0" smtClean="0"/>
              <a:t>activity</a:t>
            </a:r>
            <a:endParaRPr lang="en-US" dirty="0" smtClean="0"/>
          </a:p>
          <a:p>
            <a:pPr marL="38100"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457200" indent="-419100">
              <a:lnSpc>
                <a:spcPct val="120000"/>
              </a:lnSpc>
            </a:pPr>
            <a:r>
              <a:rPr lang="en-US" dirty="0" smtClean="0"/>
              <a:t>Date math (three months from today)</a:t>
            </a:r>
          </a:p>
          <a:p>
            <a:pPr marL="457200" indent="-419100">
              <a:lnSpc>
                <a:spcPct val="120000"/>
              </a:lnSpc>
            </a:pPr>
            <a:r>
              <a:rPr lang="en-US" dirty="0" smtClean="0"/>
              <a:t>Logging</a:t>
            </a:r>
          </a:p>
          <a:p>
            <a:pPr marL="457200" indent="-419100">
              <a:lnSpc>
                <a:spcPct val="120000"/>
              </a:lnSpc>
            </a:pPr>
            <a:r>
              <a:rPr lang="en-US" dirty="0" smtClean="0"/>
              <a:t>Working with file systems</a:t>
            </a:r>
          </a:p>
          <a:p>
            <a:pPr marL="457200" indent="-419100">
              <a:lnSpc>
                <a:spcPct val="120000"/>
              </a:lnSpc>
            </a:pPr>
            <a:r>
              <a:rPr lang="en-US" dirty="0" smtClean="0"/>
              <a:t>Compressing files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266" dirty="0">
                <a:solidFill>
                  <a:srgbClr val="000000"/>
                </a:solidFill>
                <a:sym typeface="Arial"/>
              </a:rPr>
              <a:t> 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4558" y="0"/>
            <a:ext cx="10258940" cy="683082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5291460" y="789264"/>
            <a:ext cx="3646800" cy="29991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"...trying to make Ruby natural, not simple."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Yukihiro Matsumoto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aka "Matz"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Ruby Philosophy:</a:t>
            </a:r>
            <a:endParaRPr lang="en" sz="60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3200" dirty="0" smtClean="0">
                <a:latin typeface="Open Sans"/>
                <a:ea typeface="Open Sans"/>
                <a:cs typeface="Open Sans"/>
              </a:rPr>
              <a:t>“I tried to make people enjoy programming and concentrate on the fun and creative part of programming when they use Ruby”</a:t>
            </a:r>
            <a:endParaRPr lang="en" sz="3200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9037023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073763"/>
    </a:dk2>
    <a:lt2>
      <a:srgbClr val="CFE2F3"/>
    </a:lt2>
    <a:accent1>
      <a:srgbClr val="404040"/>
    </a:accent1>
    <a:accent2>
      <a:srgbClr val="808080"/>
    </a:accent2>
    <a:accent3>
      <a:srgbClr val="C0C0C0"/>
    </a:accent3>
    <a:accent4>
      <a:srgbClr val="396187"/>
    </a:accent4>
    <a:accent5>
      <a:srgbClr val="6B8CAB"/>
    </a:accent5>
    <a:accent6>
      <a:srgbClr val="9DB7CF"/>
    </a:accent6>
    <a:hlink>
      <a:srgbClr val="0000EE"/>
    </a:hlink>
    <a:folHlink>
      <a:srgbClr val="551A8B"/>
    </a:folHlink>
  </a:clrScheme>
</a:themeOverride>
</file>

<file path=ppt/theme/themeOverride2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073763"/>
    </a:dk2>
    <a:lt2>
      <a:srgbClr val="CFE2F3"/>
    </a:lt2>
    <a:accent1>
      <a:srgbClr val="404040"/>
    </a:accent1>
    <a:accent2>
      <a:srgbClr val="808080"/>
    </a:accent2>
    <a:accent3>
      <a:srgbClr val="C0C0C0"/>
    </a:accent3>
    <a:accent4>
      <a:srgbClr val="396187"/>
    </a:accent4>
    <a:accent5>
      <a:srgbClr val="6B8CAB"/>
    </a:accent5>
    <a:accent6>
      <a:srgbClr val="9DB7CF"/>
    </a:accent6>
    <a:hlink>
      <a:srgbClr val="0000EE"/>
    </a:hlink>
    <a:folHlink>
      <a:srgbClr val="551A8B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2060</Words>
  <Application>Microsoft Macintosh PowerPoint</Application>
  <PresentationFormat>On-screen Show (4:3)</PresentationFormat>
  <Paragraphs>413</Paragraphs>
  <Slides>65</Slides>
  <Notes>62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Custom Theme</vt:lpstr>
      <vt:lpstr>Custom Theme</vt:lpstr>
      <vt:lpstr>Introduction to Humanities Programming</vt:lpstr>
      <vt:lpstr>Why Program?</vt:lpstr>
      <vt:lpstr>What is a programming language?</vt:lpstr>
      <vt:lpstr>PowerPoint Presentation</vt:lpstr>
      <vt:lpstr>PowerPoint Presentation</vt:lpstr>
      <vt:lpstr>Language</vt:lpstr>
      <vt:lpstr>Library</vt:lpstr>
      <vt:lpstr> </vt:lpstr>
      <vt:lpstr>Ruby Philosophy:</vt:lpstr>
      <vt:lpstr>Ruby Philosophy: applied</vt:lpstr>
      <vt:lpstr>Why Ruby?</vt:lpstr>
      <vt:lpstr>What we will cover</vt:lpstr>
      <vt:lpstr>What you will be able to do</vt:lpstr>
      <vt:lpstr>Open the Terminal</vt:lpstr>
      <vt:lpstr>Prompt</vt:lpstr>
      <vt:lpstr>irb: Interactive Ruby</vt:lpstr>
      <vt:lpstr>Variables</vt:lpstr>
      <vt:lpstr>Variables</vt:lpstr>
      <vt:lpstr>What's with =&gt; ?</vt:lpstr>
      <vt:lpstr>Variable Assignment</vt:lpstr>
      <vt:lpstr>Variable Assignment</vt:lpstr>
      <vt:lpstr>Variable Naming</vt:lpstr>
      <vt:lpstr>Variable Naming</vt:lpstr>
      <vt:lpstr>Errors</vt:lpstr>
      <vt:lpstr>Errors cont.</vt:lpstr>
      <vt:lpstr>Ruby is a "duck-typed" language </vt:lpstr>
      <vt:lpstr>Duck-typing</vt:lpstr>
      <vt:lpstr>Types of ducks</vt:lpstr>
      <vt:lpstr>Numbers &amp; Letters</vt:lpstr>
      <vt:lpstr>Strings</vt:lpstr>
      <vt:lpstr>Exercise</vt:lpstr>
      <vt:lpstr>Numbers</vt:lpstr>
      <vt:lpstr>Numbers</vt:lpstr>
      <vt:lpstr>Numbers</vt:lpstr>
      <vt:lpstr>Exercise</vt:lpstr>
      <vt:lpstr>An answer</vt:lpstr>
      <vt:lpstr>Collections  </vt:lpstr>
      <vt:lpstr>Collections</vt:lpstr>
      <vt:lpstr>Array</vt:lpstr>
      <vt:lpstr>Exercise</vt:lpstr>
      <vt:lpstr>Array</vt:lpstr>
      <vt:lpstr>Exercise</vt:lpstr>
      <vt:lpstr>Hash</vt:lpstr>
      <vt:lpstr>Hash Syntax</vt:lpstr>
      <vt:lpstr>Exercise</vt:lpstr>
      <vt:lpstr>Hash Indexing</vt:lpstr>
      <vt:lpstr>Add A Key</vt:lpstr>
      <vt:lpstr>Exercise</vt:lpstr>
      <vt:lpstr>Methods</vt:lpstr>
      <vt:lpstr>Exercise</vt:lpstr>
      <vt:lpstr>Booleans</vt:lpstr>
      <vt:lpstr>Exercise</vt:lpstr>
      <vt:lpstr>Sometimes there is a problem...</vt:lpstr>
      <vt:lpstr>Casting to appropriate type</vt:lpstr>
      <vt:lpstr>Operators: do stuff with objects</vt:lpstr>
      <vt:lpstr>Exercises</vt:lpstr>
      <vt:lpstr>Spacing and Legibility</vt:lpstr>
      <vt:lpstr>More Operators</vt:lpstr>
      <vt:lpstr>Printing things to the screen</vt:lpstr>
      <vt:lpstr>Code Exercise 1</vt:lpstr>
      <vt:lpstr>An Answer</vt:lpstr>
      <vt:lpstr>Code Exercise 1</vt:lpstr>
      <vt:lpstr>An Approach</vt:lpstr>
      <vt:lpstr>An Answer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Humanities Programming</dc:title>
  <cp:lastModifiedBy>Brandon</cp:lastModifiedBy>
  <cp:revision>73</cp:revision>
  <dcterms:modified xsi:type="dcterms:W3CDTF">2016-10-31T17:30:08Z</dcterms:modified>
</cp:coreProperties>
</file>