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8" r:id="rId5"/>
    <p:sldId id="362" r:id="rId6"/>
    <p:sldId id="363" r:id="rId7"/>
    <p:sldId id="364" r:id="rId8"/>
    <p:sldId id="366" r:id="rId9"/>
    <p:sldId id="3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latorre acero" initials="ela" lastIdx="1" clrIdx="0">
    <p:extLst>
      <p:ext uri="{19B8F6BF-5375-455C-9EA6-DF929625EA0E}">
        <p15:presenceInfo xmlns:p15="http://schemas.microsoft.com/office/powerpoint/2012/main" userId="d131090c0419c4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1261"/>
    <a:srgbClr val="BA1B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249" autoAdjust="0"/>
  </p:normalViewPr>
  <p:slideViewPr>
    <p:cSldViewPr snapToGrid="0" snapToObjects="1">
      <p:cViewPr varScale="1">
        <p:scale>
          <a:sx n="107" d="100"/>
          <a:sy n="107" d="100"/>
        </p:scale>
        <p:origin x="1752" y="114"/>
      </p:cViewPr>
      <p:guideLst>
        <p:guide orient="horz" pos="29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AB538-628E-104D-8583-83FBDA663EAD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23DF9-DA97-0C44-B7A0-AB7B1AA67F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05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43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47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29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4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Expectativa</a:t>
            </a:r>
          </a:p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3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9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3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8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4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9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0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6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2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0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800F-9FA6-FE45-B974-AB17141DF911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7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atos.gov.c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4635" y="3065029"/>
            <a:ext cx="6618312" cy="3209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algn="r">
              <a:lnSpc>
                <a:spcPct val="120000"/>
              </a:lnSpc>
              <a:spcAft>
                <a:spcPts val="400"/>
              </a:spcAft>
            </a:pPr>
            <a:r>
              <a:rPr lang="es-CO" sz="1800" b="1" dirty="0">
                <a:ln>
                  <a:noFill/>
                </a:ln>
                <a:solidFill>
                  <a:srgbClr val="444444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QUEJAS RADICADAS EN LA SUPERINTENDENCIA DE SALUD ENTRE 2019 Y 2020, DESCRIPCION DESDE UN ENFOQUE DE NLP </a:t>
            </a:r>
            <a:endParaRPr lang="es-CO" sz="1800" b="1" dirty="0">
              <a:ln>
                <a:noFill/>
              </a:ln>
              <a:solidFill>
                <a:srgbClr val="444444"/>
              </a:solidFill>
              <a:effectLst/>
              <a:latin typeface="Baskerville"/>
              <a:ea typeface="Arial Unicode MS"/>
              <a:cs typeface="Arial Unicode MS"/>
            </a:endParaRPr>
          </a:p>
          <a:p>
            <a:pPr algn="r"/>
            <a:endParaRPr lang="es-CO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Analítica </a:t>
            </a: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Estratégica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Datos</a:t>
            </a:r>
          </a:p>
          <a:p>
            <a:pPr algn="r"/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Procesamiento de Lenguaje Natural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2020-02</a:t>
            </a:r>
          </a:p>
          <a:p>
            <a:pPr algn="r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Rubio de Jesús Vasquez Bustamante</a:t>
            </a:r>
          </a:p>
          <a:p>
            <a:pPr algn="r"/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Arturo Hernández Carvajal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368969" y="276552"/>
            <a:ext cx="4684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Objetivo General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6D6EAE9-FA29-4D0E-B82E-6C3E84CF1CFE}"/>
              </a:ext>
            </a:extLst>
          </p:cNvPr>
          <p:cNvSpPr txBox="1"/>
          <p:nvPr/>
        </p:nvSpPr>
        <p:spPr>
          <a:xfrm>
            <a:off x="770964" y="3105834"/>
            <a:ext cx="7602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Aplicar diferentes técnicas de NLP para el entendimiento de las quejas radicadas en la Superintendencia de Salud en los años 2019 y 2020</a:t>
            </a:r>
          </a:p>
        </p:txBody>
      </p:sp>
    </p:spTree>
    <p:extLst>
      <p:ext uri="{BB962C8B-B14F-4D97-AF65-F5344CB8AC3E}">
        <p14:creationId xmlns:p14="http://schemas.microsoft.com/office/powerpoint/2010/main" val="417561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368969" y="276552"/>
            <a:ext cx="4684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Retos enfrentados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14265A-0852-4131-A21C-2CC7279053C0}"/>
              </a:ext>
            </a:extLst>
          </p:cNvPr>
          <p:cNvSpPr txBox="1"/>
          <p:nvPr/>
        </p:nvSpPr>
        <p:spPr>
          <a:xfrm>
            <a:off x="770964" y="1810871"/>
            <a:ext cx="76020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Tamaño de la base de datos </a:t>
            </a:r>
            <a:r>
              <a:rPr lang="es-CO" b="1" dirty="0">
                <a:solidFill>
                  <a:srgbClr val="BA1B76"/>
                </a:solidFill>
              </a:rPr>
              <a:t>(mayor a 1.3 millones de registros)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rgbClr val="BA1B76"/>
                </a:solidFill>
              </a:rPr>
              <a:t>Capacidad de los equipos de escritorio </a:t>
            </a:r>
            <a:r>
              <a:rPr lang="es-CO" dirty="0"/>
              <a:t>para procesar la información.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Inicialmente </a:t>
            </a:r>
            <a:r>
              <a:rPr lang="es-CO" b="1" dirty="0">
                <a:solidFill>
                  <a:srgbClr val="BA1B76"/>
                </a:solidFill>
              </a:rPr>
              <a:t>trabajo con una muestra </a:t>
            </a:r>
            <a:r>
              <a:rPr lang="es-CO" dirty="0"/>
              <a:t>(</a:t>
            </a:r>
            <a:r>
              <a:rPr lang="es-CO" dirty="0" err="1"/>
              <a:t>sample</a:t>
            </a:r>
            <a:r>
              <a:rPr lang="es-CO" dirty="0"/>
              <a:t>) de la base de datos para generar conclusiones a priori.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Revisión medios de procesamiento de datos alternativos como </a:t>
            </a:r>
            <a:r>
              <a:rPr lang="es-CO" b="1" dirty="0">
                <a:solidFill>
                  <a:srgbClr val="BA1B76"/>
                </a:solidFill>
              </a:rPr>
              <a:t>Google </a:t>
            </a:r>
            <a:r>
              <a:rPr lang="es-CO" b="1" dirty="0" err="1">
                <a:solidFill>
                  <a:srgbClr val="BA1B76"/>
                </a:solidFill>
              </a:rPr>
              <a:t>Colab</a:t>
            </a:r>
            <a:r>
              <a:rPr lang="es-CO" b="1" dirty="0">
                <a:solidFill>
                  <a:srgbClr val="BA1B76"/>
                </a:solidFill>
              </a:rPr>
              <a:t> </a:t>
            </a:r>
            <a:r>
              <a:rPr lang="es-CO" dirty="0"/>
              <a:t>y </a:t>
            </a:r>
            <a:r>
              <a:rPr lang="es-CO" b="1" i="0" dirty="0" err="1">
                <a:solidFill>
                  <a:srgbClr val="BA1B76"/>
                </a:solidFill>
                <a:effectLst/>
                <a:latin typeface="-apple-system"/>
              </a:rPr>
              <a:t>Databricks</a:t>
            </a:r>
            <a:endParaRPr lang="es-CO" b="1" i="0" dirty="0">
              <a:solidFill>
                <a:srgbClr val="BA1B76"/>
              </a:solidFill>
              <a:effectLst/>
              <a:latin typeface="-apple-system"/>
            </a:endParaRPr>
          </a:p>
          <a:p>
            <a:pPr algn="just"/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Para facilitar organización de la base datos uso de </a:t>
            </a:r>
            <a:r>
              <a:rPr lang="es-CO" b="1" dirty="0">
                <a:solidFill>
                  <a:srgbClr val="BA1B76"/>
                </a:solidFill>
              </a:rPr>
              <a:t>Python SQL</a:t>
            </a:r>
            <a:r>
              <a:rPr lang="es-CO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Construcción  de los modelos de Machine </a:t>
            </a:r>
            <a:r>
              <a:rPr lang="es-CO" dirty="0" err="1"/>
              <a:t>Learning</a:t>
            </a:r>
            <a:r>
              <a:rPr lang="es-CO" dirty="0"/>
              <a:t> (base etiquetada pero con </a:t>
            </a:r>
            <a:r>
              <a:rPr lang="es-CO" b="1" dirty="0">
                <a:solidFill>
                  <a:srgbClr val="BA1B76"/>
                </a:solidFill>
              </a:rPr>
              <a:t>datos en su gran mayoría categóricos</a:t>
            </a:r>
            <a:r>
              <a:rPr lang="es-C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342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368969" y="276552"/>
            <a:ext cx="5691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¿Qué técnicas y herramientas se usaron?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14265A-0852-4131-A21C-2CC7279053C0}"/>
              </a:ext>
            </a:extLst>
          </p:cNvPr>
          <p:cNvSpPr txBox="1"/>
          <p:nvPr/>
        </p:nvSpPr>
        <p:spPr>
          <a:xfrm>
            <a:off x="770964" y="1810871"/>
            <a:ext cx="76020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Base de datos: Obtenida de </a:t>
            </a:r>
            <a:r>
              <a:rPr lang="es-CO" dirty="0">
                <a:solidFill>
                  <a:srgbClr val="BA1B76"/>
                </a:solidFill>
                <a:hlinkClick r:id="rId4"/>
              </a:rPr>
              <a:t>https://www.datos.gov.co/</a:t>
            </a:r>
            <a:endParaRPr lang="es-CO" dirty="0">
              <a:solidFill>
                <a:srgbClr val="BA1B76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b="1" dirty="0">
              <a:solidFill>
                <a:srgbClr val="BA1B76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err="1">
                <a:solidFill>
                  <a:srgbClr val="BA1B76"/>
                </a:solidFill>
              </a:rPr>
              <a:t>PowerBi</a:t>
            </a:r>
            <a:r>
              <a:rPr lang="es-CO" dirty="0">
                <a:solidFill>
                  <a:srgbClr val="BA1B76"/>
                </a:solidFill>
              </a:rPr>
              <a:t>: Visualizaciones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b="1" dirty="0">
              <a:solidFill>
                <a:srgbClr val="BA1B76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Python:</a:t>
            </a:r>
          </a:p>
          <a:p>
            <a:pPr algn="just"/>
            <a:endParaRPr lang="es-CO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BA1B76"/>
                </a:solidFill>
              </a:rPr>
              <a:t>Procesamiento de textos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BA1B76"/>
                </a:solidFill>
              </a:rPr>
              <a:t>Matriz TF - IDF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BA1B76"/>
                </a:solidFill>
              </a:rPr>
              <a:t>Similitud de documentos ‘Distancia del coseno’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BA1B76"/>
                </a:solidFill>
              </a:rPr>
              <a:t>Modelado de temas LDA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BA1B76"/>
                </a:solidFill>
              </a:rPr>
              <a:t>Modelos de Machine </a:t>
            </a:r>
            <a:r>
              <a:rPr lang="es-CO" dirty="0" err="1">
                <a:solidFill>
                  <a:srgbClr val="BA1B76"/>
                </a:solidFill>
              </a:rPr>
              <a:t>Learning</a:t>
            </a:r>
            <a:r>
              <a:rPr lang="es-CO" dirty="0">
                <a:solidFill>
                  <a:srgbClr val="BA1B76"/>
                </a:solidFill>
              </a:rPr>
              <a:t> 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BA1B76"/>
                </a:solidFill>
              </a:rPr>
              <a:t>Regresión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BA1B76"/>
                </a:solidFill>
              </a:rPr>
              <a:t>Bayes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BA1B76"/>
                </a:solidFill>
              </a:rPr>
              <a:t>Support Vector Machine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b="1" dirty="0">
              <a:solidFill>
                <a:srgbClr val="BA1B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9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368969" y="276552"/>
            <a:ext cx="569117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Conclusiones y Datos Interesantes</a:t>
            </a:r>
          </a:p>
          <a:p>
            <a:r>
              <a:rPr lang="es-CO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(con un muestreo aleatorio simple del 10%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73EC43A-E811-4AD5-B2E7-1C61BB912EDC}"/>
              </a:ext>
            </a:extLst>
          </p:cNvPr>
          <p:cNvSpPr txBox="1"/>
          <p:nvPr/>
        </p:nvSpPr>
        <p:spPr>
          <a:xfrm>
            <a:off x="286871" y="1352877"/>
            <a:ext cx="34603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Las principales diez EPS con mayor </a:t>
            </a:r>
          </a:p>
          <a:p>
            <a:pPr algn="ctr"/>
            <a:r>
              <a:rPr lang="es-CO" dirty="0"/>
              <a:t>radicación de quejas durante 2019 y 2020</a:t>
            </a:r>
            <a:r>
              <a:rPr lang="es-CO" sz="2000" dirty="0"/>
              <a:t>:</a:t>
            </a:r>
          </a:p>
          <a:p>
            <a:endParaRPr lang="es-CO" sz="2000" dirty="0"/>
          </a:p>
          <a:p>
            <a:endParaRPr lang="es-CO" sz="2000" dirty="0"/>
          </a:p>
          <a:p>
            <a:endParaRPr lang="es-CO" sz="2000" dirty="0"/>
          </a:p>
          <a:p>
            <a:endParaRPr lang="es-CO" sz="2000" dirty="0"/>
          </a:p>
          <a:p>
            <a:endParaRPr lang="es-CO" sz="2000" dirty="0"/>
          </a:p>
          <a:p>
            <a:endParaRPr lang="es-CO" sz="2000" dirty="0"/>
          </a:p>
          <a:p>
            <a:endParaRPr lang="es-CO" sz="2000" dirty="0"/>
          </a:p>
          <a:p>
            <a:r>
              <a:rPr lang="es-CO" sz="2000" dirty="0"/>
              <a:t>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375A259-D534-48D6-B674-54417A23B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99" y="2398057"/>
            <a:ext cx="2465295" cy="27118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5B2C3D5-F3A1-4265-9193-08251C53EA1C}"/>
              </a:ext>
            </a:extLst>
          </p:cNvPr>
          <p:cNvSpPr txBox="1"/>
          <p:nvPr/>
        </p:nvSpPr>
        <p:spPr>
          <a:xfrm>
            <a:off x="4349563" y="2860510"/>
            <a:ext cx="427616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En 2020: aunque la tendencia de noticias ha sido Covid-19 / Coronavirus; las quejas radicadas por este motivo en la Superintendencia no supera el 5%</a:t>
            </a:r>
            <a:r>
              <a:rPr lang="es-CO" sz="2000" dirty="0"/>
              <a:t>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7F6F39C-7B3F-45EF-B5AB-4C8DA2007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8184" y="4256555"/>
            <a:ext cx="4684938" cy="192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5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3E8B0E-5E8B-4B0D-998D-9D77EF8C1F01}"/>
              </a:ext>
            </a:extLst>
          </p:cNvPr>
          <p:cNvSpPr txBox="1"/>
          <p:nvPr/>
        </p:nvSpPr>
        <p:spPr>
          <a:xfrm>
            <a:off x="368969" y="276552"/>
            <a:ext cx="569117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Conclusiones y Datos Interesantes</a:t>
            </a:r>
          </a:p>
          <a:p>
            <a:r>
              <a:rPr lang="es-CO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(con un muestreo aleatorio simple del 10%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83F1FD2-3721-47A6-880C-E44DEEBBAAD9}"/>
              </a:ext>
            </a:extLst>
          </p:cNvPr>
          <p:cNvSpPr txBox="1"/>
          <p:nvPr/>
        </p:nvSpPr>
        <p:spPr>
          <a:xfrm>
            <a:off x="519953" y="1384863"/>
            <a:ext cx="86240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/>
              <a:t>Las EPS más parecidas en cuanto a las radicaciones que reciben (aplicando la distancia del coseno)</a:t>
            </a:r>
          </a:p>
          <a:p>
            <a:endParaRPr lang="es-CO" sz="1800" dirty="0"/>
          </a:p>
          <a:p>
            <a:endParaRPr lang="es-CO" sz="1800" dirty="0"/>
          </a:p>
          <a:p>
            <a:endParaRPr lang="es-CO" sz="1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A85410F-EC1E-4EEF-A5D0-1C0640D70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03" y="2033686"/>
            <a:ext cx="4203326" cy="9426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AFDE3E4-C8C2-4FE1-B282-EB369FB744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64" y="3393045"/>
            <a:ext cx="3938289" cy="194992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B0AECBD-20B4-4F36-888B-1DC27874A3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6805" y="4373047"/>
            <a:ext cx="4142778" cy="210072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9BBCA7E-4DCA-4C12-8FA2-8AFA52371D5E}"/>
              </a:ext>
            </a:extLst>
          </p:cNvPr>
          <p:cNvSpPr txBox="1"/>
          <p:nvPr/>
        </p:nvSpPr>
        <p:spPr>
          <a:xfrm>
            <a:off x="368969" y="3059668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BA1B76"/>
                </a:solidFill>
              </a:rPr>
              <a:t>NUEVA EPS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01FF94F-BBB1-451A-9A9B-D670FD8F8834}"/>
              </a:ext>
            </a:extLst>
          </p:cNvPr>
          <p:cNvSpPr txBox="1"/>
          <p:nvPr/>
        </p:nvSpPr>
        <p:spPr>
          <a:xfrm>
            <a:off x="4572000" y="400371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BA1B76"/>
                </a:solidFill>
              </a:rPr>
              <a:t>MEDIMAS</a:t>
            </a:r>
          </a:p>
        </p:txBody>
      </p:sp>
    </p:spTree>
    <p:extLst>
      <p:ext uri="{BB962C8B-B14F-4D97-AF65-F5344CB8AC3E}">
        <p14:creationId xmlns:p14="http://schemas.microsoft.com/office/powerpoint/2010/main" val="3477286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h_Settings xmlns="550827fc-ac1d-4e85-b9a9-cbb2ba5a3058" xsi:nil="true"/>
    <NotebookType xmlns="550827fc-ac1d-4e85-b9a9-cbb2ba5a3058" xsi:nil="true"/>
    <Distribution_Groups xmlns="550827fc-ac1d-4e85-b9a9-cbb2ba5a3058" xsi:nil="true"/>
    <LMS_Mappings xmlns="550827fc-ac1d-4e85-b9a9-cbb2ba5a3058" xsi:nil="true"/>
    <Teams_Channel_Section_Location xmlns="550827fc-ac1d-4e85-b9a9-cbb2ba5a3058" xsi:nil="true"/>
    <FolderType xmlns="550827fc-ac1d-4e85-b9a9-cbb2ba5a3058" xsi:nil="true"/>
    <Owner xmlns="550827fc-ac1d-4e85-b9a9-cbb2ba5a3058">
      <UserInfo>
        <DisplayName/>
        <AccountId xsi:nil="true"/>
        <AccountType/>
      </UserInfo>
    </Owner>
    <Student_Groups xmlns="550827fc-ac1d-4e85-b9a9-cbb2ba5a3058">
      <UserInfo>
        <DisplayName/>
        <AccountId xsi:nil="true"/>
        <AccountType/>
      </UserInfo>
    </Student_Groups>
    <Invited_Teachers xmlns="550827fc-ac1d-4e85-b9a9-cbb2ba5a3058" xsi:nil="true"/>
    <Invited_Students xmlns="550827fc-ac1d-4e85-b9a9-cbb2ba5a3058" xsi:nil="true"/>
    <DefaultSectionNames xmlns="550827fc-ac1d-4e85-b9a9-cbb2ba5a3058" xsi:nil="true"/>
    <Templates xmlns="550827fc-ac1d-4e85-b9a9-cbb2ba5a3058" xsi:nil="true"/>
    <Students xmlns="550827fc-ac1d-4e85-b9a9-cbb2ba5a3058">
      <UserInfo>
        <DisplayName/>
        <AccountId xsi:nil="true"/>
        <AccountType/>
      </UserInfo>
    </Students>
    <Is_Collaboration_Space_Locked xmlns="550827fc-ac1d-4e85-b9a9-cbb2ba5a3058" xsi:nil="true"/>
    <Self_Registration_Enabled xmlns="550827fc-ac1d-4e85-b9a9-cbb2ba5a3058" xsi:nil="true"/>
    <Has_Teacher_Only_SectionGroup xmlns="550827fc-ac1d-4e85-b9a9-cbb2ba5a3058" xsi:nil="true"/>
    <CultureName xmlns="550827fc-ac1d-4e85-b9a9-cbb2ba5a3058" xsi:nil="true"/>
    <TeamsChannelId xmlns="550827fc-ac1d-4e85-b9a9-cbb2ba5a3058" xsi:nil="true"/>
    <IsNotebookLocked xmlns="550827fc-ac1d-4e85-b9a9-cbb2ba5a3058" xsi:nil="true"/>
    <Teachers xmlns="550827fc-ac1d-4e85-b9a9-cbb2ba5a3058">
      <UserInfo>
        <DisplayName/>
        <AccountId xsi:nil="true"/>
        <AccountType/>
      </UserInfo>
    </Teachers>
    <AppVersion xmlns="550827fc-ac1d-4e85-b9a9-cbb2ba5a305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B08A5938EB3F4295146262319087F1" ma:contentTypeVersion="23" ma:contentTypeDescription="Crear nuevo documento." ma:contentTypeScope="" ma:versionID="11c3a596ebdc745c22db093f67cf19ed">
  <xsd:schema xmlns:xsd="http://www.w3.org/2001/XMLSchema" xmlns:xs="http://www.w3.org/2001/XMLSchema" xmlns:p="http://schemas.microsoft.com/office/2006/metadata/properties" xmlns:ns2="550827fc-ac1d-4e85-b9a9-cbb2ba5a3058" targetNamespace="http://schemas.microsoft.com/office/2006/metadata/properties" ma:root="true" ma:fieldsID="1df8a6bed62567e151957ee84e55600f" ns2:_="">
    <xsd:import namespace="550827fc-ac1d-4e85-b9a9-cbb2ba5a30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0827fc-ac1d-4e85-b9a9-cbb2ba5a30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Teams_Channel_Section_Location" ma:index="30" nillable="true" ma:displayName="Teams Channel Section Location" ma:internalName="Teams_Channel_Section_Locat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2398B3-879B-40FD-9840-E78AA3E19857}">
  <ds:schemaRefs>
    <ds:schemaRef ds:uri="http://schemas.microsoft.com/office/2006/metadata/properties"/>
    <ds:schemaRef ds:uri="http://schemas.microsoft.com/office/infopath/2007/PartnerControls"/>
    <ds:schemaRef ds:uri="550827fc-ac1d-4e85-b9a9-cbb2ba5a3058"/>
  </ds:schemaRefs>
</ds:datastoreItem>
</file>

<file path=customXml/itemProps2.xml><?xml version="1.0" encoding="utf-8"?>
<ds:datastoreItem xmlns:ds="http://schemas.openxmlformats.org/officeDocument/2006/customXml" ds:itemID="{1EF45FCB-70B3-42CA-802B-E3CBE342C3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663619-5D37-49BB-8C6C-566AE1B258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0827fc-ac1d-4e85-b9a9-cbb2ba5a30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8122</TotalTime>
  <Words>308</Words>
  <Application>Microsoft Office PowerPoint</Application>
  <PresentationFormat>Presentación en pantalla (4:3)</PresentationFormat>
  <Paragraphs>68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Baskerville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Duque</dc:creator>
  <cp:lastModifiedBy>Arturo Hernandez Carvajal</cp:lastModifiedBy>
  <cp:revision>64</cp:revision>
  <dcterms:created xsi:type="dcterms:W3CDTF">2011-01-19T03:24:52Z</dcterms:created>
  <dcterms:modified xsi:type="dcterms:W3CDTF">2020-11-27T23:24:49Z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0x010100AEB08A5938EB3F4295146262319087F1</vt:lpwstr>
  </property>
</Properties>
</file>