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8" r:id="rId5"/>
    <p:sldId id="362" r:id="rId6"/>
    <p:sldId id="367" r:id="rId7"/>
    <p:sldId id="363" r:id="rId8"/>
    <p:sldId id="364" r:id="rId9"/>
    <p:sldId id="368" r:id="rId10"/>
    <p:sldId id="369" r:id="rId11"/>
    <p:sldId id="365" r:id="rId12"/>
    <p:sldId id="3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latorre acero" initials="ela" lastIdx="1" clrIdx="0">
    <p:extLst>
      <p:ext uri="{19B8F6BF-5375-455C-9EA6-DF929625EA0E}">
        <p15:presenceInfo xmlns:p15="http://schemas.microsoft.com/office/powerpoint/2012/main" userId="d131090c0419c4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BA1B76"/>
    <a:srgbClr val="006600"/>
    <a:srgbClr val="DA1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249" autoAdjust="0"/>
  </p:normalViewPr>
  <p:slideViewPr>
    <p:cSldViewPr snapToGrid="0" snapToObjects="1">
      <p:cViewPr varScale="1">
        <p:scale>
          <a:sx n="107" d="100"/>
          <a:sy n="107" d="100"/>
        </p:scale>
        <p:origin x="1026" y="114"/>
      </p:cViewPr>
      <p:guideLst>
        <p:guide orient="horz" pos="2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4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2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05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6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3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4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2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0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suntoslegales.com.co/consumidor/de-que-se-quejan-los-consumidores-colombianos-3072037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atos.gov.c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app.powerbi.com/view?r=eyJrIjoiMzU5M2M2ZWQtZmJlZC00NmQ3LWI4YzYtZTZiMTZlYWYxZGFiIiwidCI6IjE3YzQwYzUxLWIxZGYtNGUyNS04Y2Q2LTlkMGQyNjc4ODMwMCIsImMiOjR9&amp;pageName=ReportSectionb8060b4fb3e293858795" TargetMode="Externa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4635" y="2482323"/>
            <a:ext cx="6618312" cy="364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algn="r">
              <a:lnSpc>
                <a:spcPct val="120000"/>
              </a:lnSpc>
              <a:spcAft>
                <a:spcPts val="400"/>
              </a:spcAft>
            </a:pPr>
            <a:r>
              <a:rPr lang="es-CO" sz="1800" b="1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DESCRIPCIÓN GENERAL DE QUEJAS RADICADAS EN LA SUPERINTENDENCIA DE SALUD ENTRE 2019 Y 2020</a:t>
            </a:r>
            <a:endParaRPr lang="es-CO" b="1" dirty="0">
              <a:solidFill>
                <a:srgbClr val="444444"/>
              </a:solid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266700" algn="r">
              <a:lnSpc>
                <a:spcPct val="120000"/>
              </a:lnSpc>
              <a:spcAft>
                <a:spcPts val="400"/>
              </a:spcAft>
            </a:pPr>
            <a:endParaRPr lang="es-CO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Analítica 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Estratégica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Datos</a:t>
            </a:r>
          </a:p>
          <a:p>
            <a:pPr algn="r"/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Análisis de Caso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2020-02</a:t>
            </a:r>
          </a:p>
          <a:p>
            <a:pPr algn="r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Rubio de Jesús Vasquez Bustamante</a:t>
            </a:r>
          </a:p>
          <a:p>
            <a:pPr algn="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Luz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Gualteros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Castro</a:t>
            </a:r>
          </a:p>
          <a:p>
            <a:pPr algn="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Arturo Hernández Carvajal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368969" y="276552"/>
            <a:ext cx="46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Objetivos Generales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D6EAE9-FA29-4D0E-B82E-6C3E84CF1CFE}"/>
              </a:ext>
            </a:extLst>
          </p:cNvPr>
          <p:cNvSpPr txBox="1"/>
          <p:nvPr/>
        </p:nvSpPr>
        <p:spPr>
          <a:xfrm>
            <a:off x="770964" y="2397171"/>
            <a:ext cx="7602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Aplicar diferentes técnicas de procesamiento de datos para el entendimiento de quejas radicadas en la Superintendencia de Salud durante el periodo 2019 y 2020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12277A-D370-435F-9679-FD91374320A6}"/>
              </a:ext>
            </a:extLst>
          </p:cNvPr>
          <p:cNvSpPr txBox="1"/>
          <p:nvPr/>
        </p:nvSpPr>
        <p:spPr>
          <a:xfrm>
            <a:off x="770964" y="4025794"/>
            <a:ext cx="7602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Analizar y aplicar diferentes modelos de Machine </a:t>
            </a:r>
            <a:r>
              <a:rPr lang="es-CO" sz="2000" dirty="0" err="1"/>
              <a:t>Learning</a:t>
            </a:r>
            <a:r>
              <a:rPr lang="es-CO" sz="2000" dirty="0"/>
              <a:t> que permitan pronosticar variable de interés Tipología de Queja.</a:t>
            </a:r>
          </a:p>
        </p:txBody>
      </p:sp>
    </p:spTree>
    <p:extLst>
      <p:ext uri="{BB962C8B-B14F-4D97-AF65-F5344CB8AC3E}">
        <p14:creationId xmlns:p14="http://schemas.microsoft.com/office/powerpoint/2010/main" val="417561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368969" y="276552"/>
            <a:ext cx="46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Contexto general</a:t>
            </a:r>
          </a:p>
        </p:txBody>
      </p:sp>
      <p:pic>
        <p:nvPicPr>
          <p:cNvPr id="8" name="Imagen 7" descr="Alternate Text">
            <a:extLst>
              <a:ext uri="{FF2B5EF4-FFF2-40B4-BE49-F238E27FC236}">
                <a16:creationId xmlns:a16="http://schemas.microsoft.com/office/drawing/2014/main" id="{712ABE15-FE9C-4DB2-97BE-6C40A2FB9E9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01" y="1541135"/>
            <a:ext cx="8125798" cy="44114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6A1D0E9-D36B-4DDF-BAAA-0A4D695D4F10}"/>
              </a:ext>
            </a:extLst>
          </p:cNvPr>
          <p:cNvSpPr txBox="1"/>
          <p:nvPr/>
        </p:nvSpPr>
        <p:spPr>
          <a:xfrm>
            <a:off x="-67236" y="6122894"/>
            <a:ext cx="728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580"/>
            <a:r>
              <a:rPr lang="es-CO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 de elaboración: Diario La República </a:t>
            </a:r>
          </a:p>
          <a:p>
            <a:pPr marL="449580"/>
            <a:r>
              <a:rPr lang="es-CO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Fecha: 13 de octubre de 2020</a:t>
            </a:r>
          </a:p>
          <a:p>
            <a:pPr marL="449580"/>
            <a:r>
              <a:rPr lang="es-CO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Cifras: Superintendencia Financiera / Superintendencia de Salud / Superintendencia de servicios /Superintendencia de transporte / Superintendencia de Industria y Comercio</a:t>
            </a:r>
          </a:p>
          <a:p>
            <a:pPr marL="449580"/>
            <a:r>
              <a:rPr lang="es-CO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 en: </a:t>
            </a:r>
            <a:r>
              <a:rPr lang="es-CO" sz="7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https://www.asuntoslegales.com.co/consumidor/de-que-se-quejan-los-consumidores-colombianos-3072037</a:t>
            </a:r>
            <a:endParaRPr lang="es-CO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9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368969" y="276552"/>
            <a:ext cx="46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Retos enfrentados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14265A-0852-4131-A21C-2CC7279053C0}"/>
              </a:ext>
            </a:extLst>
          </p:cNvPr>
          <p:cNvSpPr txBox="1"/>
          <p:nvPr/>
        </p:nvSpPr>
        <p:spPr>
          <a:xfrm>
            <a:off x="770964" y="1810871"/>
            <a:ext cx="76020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Tamaño de la base de datos </a:t>
            </a:r>
            <a:r>
              <a:rPr lang="es-CO" b="1" dirty="0">
                <a:solidFill>
                  <a:srgbClr val="BA1B76"/>
                </a:solidFill>
              </a:rPr>
              <a:t>(mayor a 1.3 millones de registros)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BA1B76"/>
                </a:solidFill>
              </a:rPr>
              <a:t>Capacidad de los equipos de escritorio </a:t>
            </a:r>
            <a:r>
              <a:rPr lang="es-CO" dirty="0"/>
              <a:t>para procesar la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Inicialmente </a:t>
            </a:r>
            <a:r>
              <a:rPr lang="es-CO" b="1" dirty="0">
                <a:solidFill>
                  <a:srgbClr val="BA1B76"/>
                </a:solidFill>
              </a:rPr>
              <a:t>trabajo con una muestra </a:t>
            </a:r>
            <a:r>
              <a:rPr lang="es-CO" dirty="0"/>
              <a:t>(</a:t>
            </a:r>
            <a:r>
              <a:rPr lang="es-CO" dirty="0" err="1"/>
              <a:t>sample</a:t>
            </a:r>
            <a:r>
              <a:rPr lang="es-CO" dirty="0"/>
              <a:t>) de la base de datos para generar conclusiones a priori.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Revisión medios de procesamiento de datos alternativos como </a:t>
            </a:r>
            <a:r>
              <a:rPr lang="es-CO" b="1" dirty="0">
                <a:solidFill>
                  <a:srgbClr val="BA1B76"/>
                </a:solidFill>
              </a:rPr>
              <a:t>Google </a:t>
            </a:r>
            <a:r>
              <a:rPr lang="es-CO" b="1" dirty="0" err="1">
                <a:solidFill>
                  <a:srgbClr val="BA1B76"/>
                </a:solidFill>
              </a:rPr>
              <a:t>Colab</a:t>
            </a:r>
            <a:r>
              <a:rPr lang="es-CO" b="1" dirty="0">
                <a:solidFill>
                  <a:srgbClr val="BA1B76"/>
                </a:solidFill>
              </a:rPr>
              <a:t> </a:t>
            </a:r>
            <a:r>
              <a:rPr lang="es-CO" dirty="0"/>
              <a:t>y </a:t>
            </a:r>
            <a:r>
              <a:rPr lang="es-CO" b="1" i="0" dirty="0" err="1">
                <a:solidFill>
                  <a:srgbClr val="BA1B76"/>
                </a:solidFill>
                <a:effectLst/>
                <a:latin typeface="-apple-system"/>
              </a:rPr>
              <a:t>Databricks</a:t>
            </a:r>
            <a:endParaRPr lang="es-CO" b="1" i="0" dirty="0">
              <a:solidFill>
                <a:srgbClr val="BA1B76"/>
              </a:solidFill>
              <a:effectLst/>
              <a:latin typeface="-apple-system"/>
            </a:endParaRPr>
          </a:p>
          <a:p>
            <a:pPr algn="just"/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Para facilitar organización de la base datos uso de </a:t>
            </a:r>
            <a:r>
              <a:rPr lang="es-CO" b="1" dirty="0">
                <a:solidFill>
                  <a:srgbClr val="BA1B76"/>
                </a:solidFill>
              </a:rPr>
              <a:t>Python SQL</a:t>
            </a:r>
            <a:r>
              <a:rPr lang="es-CO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Construcción  de los modelos de Machine </a:t>
            </a:r>
            <a:r>
              <a:rPr lang="es-CO" dirty="0" err="1"/>
              <a:t>Learning</a:t>
            </a:r>
            <a:r>
              <a:rPr lang="es-CO" dirty="0"/>
              <a:t> (base etiquetada pero con </a:t>
            </a:r>
            <a:r>
              <a:rPr lang="es-CO" b="1" dirty="0">
                <a:solidFill>
                  <a:srgbClr val="BA1B76"/>
                </a:solidFill>
              </a:rPr>
              <a:t>datos en su gran mayoría categóricos</a:t>
            </a:r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342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368969" y="276552"/>
            <a:ext cx="5691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¿Qué técnicas y herramientas se usaron?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14265A-0852-4131-A21C-2CC7279053C0}"/>
              </a:ext>
            </a:extLst>
          </p:cNvPr>
          <p:cNvSpPr txBox="1"/>
          <p:nvPr/>
        </p:nvSpPr>
        <p:spPr>
          <a:xfrm>
            <a:off x="770964" y="1810871"/>
            <a:ext cx="76020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Base de datos: Obtenida de </a:t>
            </a:r>
            <a:r>
              <a:rPr lang="es-CO" dirty="0">
                <a:solidFill>
                  <a:srgbClr val="BA1B76"/>
                </a:solidFill>
                <a:hlinkClick r:id="rId4"/>
              </a:rPr>
              <a:t>https://www.datos.gov.co/</a:t>
            </a:r>
            <a:endParaRPr lang="es-CO" dirty="0">
              <a:solidFill>
                <a:srgbClr val="BA1B76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b="1" dirty="0">
              <a:solidFill>
                <a:srgbClr val="BA1B76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BA1B76"/>
                </a:solidFill>
              </a:rPr>
              <a:t>PowerBi</a:t>
            </a:r>
            <a:r>
              <a:rPr lang="es-CO" dirty="0">
                <a:solidFill>
                  <a:srgbClr val="BA1B76"/>
                </a:solidFill>
              </a:rPr>
              <a:t>: Visualizaciones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b="1" dirty="0">
              <a:solidFill>
                <a:srgbClr val="BA1B76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Python:</a:t>
            </a:r>
          </a:p>
          <a:p>
            <a:pPr algn="just"/>
            <a:endParaRPr lang="es-CO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BA1B76"/>
                </a:solidFill>
              </a:rPr>
              <a:t>Procesamiento de textos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BA1B76"/>
                </a:solidFill>
              </a:rPr>
              <a:t>Matriz TF - IDF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BA1B76"/>
                </a:solidFill>
              </a:rPr>
              <a:t>Similitud de documentos ‘Distancia del coseno’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BA1B76"/>
                </a:solidFill>
              </a:rPr>
              <a:t>Modelado de temas LDA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BA1B76"/>
                </a:solidFill>
              </a:rPr>
              <a:t>Modelos de Machine </a:t>
            </a:r>
            <a:r>
              <a:rPr lang="es-CO" dirty="0" err="1">
                <a:solidFill>
                  <a:srgbClr val="BA1B76"/>
                </a:solidFill>
              </a:rPr>
              <a:t>Learning</a:t>
            </a:r>
            <a:r>
              <a:rPr lang="es-CO" dirty="0">
                <a:solidFill>
                  <a:srgbClr val="BA1B76"/>
                </a:solidFill>
              </a:rPr>
              <a:t>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BA1B76"/>
                </a:solidFill>
              </a:rPr>
              <a:t>Regresión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BA1B76"/>
                </a:solidFill>
              </a:rPr>
              <a:t>Bayes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BA1B76"/>
                </a:solidFill>
              </a:rPr>
              <a:t>Support Vector Machine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b="1" dirty="0">
              <a:solidFill>
                <a:srgbClr val="BA1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9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ángulo 55">
            <a:extLst>
              <a:ext uri="{FF2B5EF4-FFF2-40B4-BE49-F238E27FC236}">
                <a16:creationId xmlns:a16="http://schemas.microsoft.com/office/drawing/2014/main" id="{A5743D42-F839-4095-9818-0CF017AAB654}"/>
              </a:ext>
            </a:extLst>
          </p:cNvPr>
          <p:cNvSpPr/>
          <p:nvPr/>
        </p:nvSpPr>
        <p:spPr>
          <a:xfrm>
            <a:off x="4455460" y="1520544"/>
            <a:ext cx="2997966" cy="855026"/>
          </a:xfrm>
          <a:prstGeom prst="rect">
            <a:avLst/>
          </a:prstGeom>
          <a:solidFill>
            <a:schemeClr val="bg1"/>
          </a:solidFill>
          <a:ln>
            <a:solidFill>
              <a:srgbClr val="0033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CC333F-ADC7-48CF-ADEC-4F1E086A9AF0}"/>
              </a:ext>
            </a:extLst>
          </p:cNvPr>
          <p:cNvSpPr/>
          <p:nvPr/>
        </p:nvSpPr>
        <p:spPr>
          <a:xfrm>
            <a:off x="3145664" y="1365050"/>
            <a:ext cx="1712258" cy="1694330"/>
          </a:xfrm>
          <a:prstGeom prst="ellipse">
            <a:avLst/>
          </a:prstGeom>
          <a:solidFill>
            <a:schemeClr val="bg1"/>
          </a:solidFill>
          <a:ln>
            <a:solidFill>
              <a:srgbClr val="0033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Logo de la Superintendencia Nacional de Salud">
            <a:extLst>
              <a:ext uri="{FF2B5EF4-FFF2-40B4-BE49-F238E27FC236}">
                <a16:creationId xmlns:a16="http://schemas.microsoft.com/office/drawing/2014/main" id="{70ED3DFE-4B1A-4FB0-8552-FD2206BF3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82"/>
          <a:stretch/>
        </p:blipFill>
        <p:spPr bwMode="auto">
          <a:xfrm>
            <a:off x="667215" y="1718345"/>
            <a:ext cx="2192991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530334" y="307329"/>
            <a:ext cx="5691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 err="1"/>
              <a:t>PowerBi</a:t>
            </a:r>
            <a:r>
              <a:rPr lang="es-CO" sz="2400" dirty="0"/>
              <a:t>: Visualizaciones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CE17A25-F738-4849-8E48-54CB310A63B7}"/>
              </a:ext>
            </a:extLst>
          </p:cNvPr>
          <p:cNvSpPr/>
          <p:nvPr/>
        </p:nvSpPr>
        <p:spPr>
          <a:xfrm>
            <a:off x="242046" y="638321"/>
            <a:ext cx="3612777" cy="4123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003300"/>
                </a:solidFill>
              </a:rPr>
              <a:t>Link: </a:t>
            </a:r>
            <a:r>
              <a:rPr lang="es-CO" dirty="0">
                <a:solidFill>
                  <a:srgbClr val="0033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Quejas Superintendencia</a:t>
            </a:r>
            <a:endParaRPr lang="es-CO" dirty="0">
              <a:solidFill>
                <a:srgbClr val="003300"/>
              </a:solidFill>
            </a:endParaRPr>
          </a:p>
        </p:txBody>
      </p:sp>
      <p:pic>
        <p:nvPicPr>
          <p:cNvPr id="11" name="Imagen 10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FC794C6F-224E-4885-9975-87660BDA6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3540" y="2752169"/>
            <a:ext cx="2997966" cy="3594846"/>
          </a:xfrm>
          <a:prstGeom prst="rect">
            <a:avLst/>
          </a:prstGeom>
        </p:spPr>
      </p:pic>
      <p:sp>
        <p:nvSpPr>
          <p:cNvPr id="12" name="Cerrar llave 11">
            <a:extLst>
              <a:ext uri="{FF2B5EF4-FFF2-40B4-BE49-F238E27FC236}">
                <a16:creationId xmlns:a16="http://schemas.microsoft.com/office/drawing/2014/main" id="{2F4456EF-9627-4B16-8CCA-362B18145E0B}"/>
              </a:ext>
            </a:extLst>
          </p:cNvPr>
          <p:cNvSpPr/>
          <p:nvPr/>
        </p:nvSpPr>
        <p:spPr>
          <a:xfrm>
            <a:off x="5988508" y="2752169"/>
            <a:ext cx="232998" cy="3478305"/>
          </a:xfrm>
          <a:prstGeom prst="rightBrace">
            <a:avLst>
              <a:gd name="adj1" fmla="val 8333"/>
              <a:gd name="adj2" fmla="val 51289"/>
            </a:avLst>
          </a:prstGeom>
          <a:ln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03AB06-EF8E-4A9E-8EE7-FE895D9CFCF2}"/>
              </a:ext>
            </a:extLst>
          </p:cNvPr>
          <p:cNvSpPr/>
          <p:nvPr/>
        </p:nvSpPr>
        <p:spPr>
          <a:xfrm>
            <a:off x="692531" y="1640717"/>
            <a:ext cx="2743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rgbClr val="003300"/>
                </a:solidFill>
              </a:rPr>
              <a:t>QUEJAS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9218291-D1D4-4EC9-A205-557A7F3D0394}"/>
              </a:ext>
            </a:extLst>
          </p:cNvPr>
          <p:cNvSpPr/>
          <p:nvPr/>
        </p:nvSpPr>
        <p:spPr>
          <a:xfrm>
            <a:off x="692530" y="2383657"/>
            <a:ext cx="2743201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600" dirty="0">
                <a:solidFill>
                  <a:srgbClr val="003300"/>
                </a:solidFill>
              </a:rPr>
              <a:t>Año 2019: 752,987</a:t>
            </a:r>
          </a:p>
          <a:p>
            <a:pPr algn="just"/>
            <a:r>
              <a:rPr lang="es-CO" sz="1600" dirty="0">
                <a:solidFill>
                  <a:srgbClr val="003300"/>
                </a:solidFill>
              </a:rPr>
              <a:t>Año 2020: 564,675*</a:t>
            </a:r>
          </a:p>
          <a:p>
            <a:pPr algn="just"/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*Con corte Agosto 2020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201E0FE-1DF6-4E3B-8583-A47D7ACFDAA6}"/>
              </a:ext>
            </a:extLst>
          </p:cNvPr>
          <p:cNvCxnSpPr>
            <a:cxnSpLocks/>
          </p:cNvCxnSpPr>
          <p:nvPr/>
        </p:nvCxnSpPr>
        <p:spPr>
          <a:xfrm flipH="1" flipV="1">
            <a:off x="2717698" y="2726541"/>
            <a:ext cx="922058" cy="635230"/>
          </a:xfrm>
          <a:prstGeom prst="line">
            <a:avLst/>
          </a:prstGeom>
          <a:ln>
            <a:solidFill>
              <a:srgbClr val="0033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256A05E-23E2-4B92-BF3D-D0E955F4A229}"/>
              </a:ext>
            </a:extLst>
          </p:cNvPr>
          <p:cNvSpPr/>
          <p:nvPr/>
        </p:nvSpPr>
        <p:spPr>
          <a:xfrm>
            <a:off x="3066877" y="1760552"/>
            <a:ext cx="193637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000" b="1" dirty="0">
                <a:solidFill>
                  <a:srgbClr val="003300"/>
                </a:solidFill>
              </a:rPr>
              <a:t>1,317,662</a:t>
            </a:r>
            <a:endParaRPr lang="es-CO" sz="14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CO" sz="1600" dirty="0">
                <a:solidFill>
                  <a:srgbClr val="003300"/>
                </a:solidFill>
              </a:rPr>
              <a:t>TOTAL REGISTROS </a:t>
            </a:r>
          </a:p>
          <a:p>
            <a:pPr algn="ctr"/>
            <a:r>
              <a:rPr lang="es-CO" sz="1600" dirty="0" err="1">
                <a:solidFill>
                  <a:srgbClr val="003300"/>
                </a:solidFill>
              </a:rPr>
              <a:t>PowerBi</a:t>
            </a:r>
            <a:endParaRPr lang="es-CO" sz="1600" dirty="0">
              <a:solidFill>
                <a:srgbClr val="003300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14D6A80-5A26-4C66-A8B3-E537FBA6F312}"/>
              </a:ext>
            </a:extLst>
          </p:cNvPr>
          <p:cNvSpPr/>
          <p:nvPr/>
        </p:nvSpPr>
        <p:spPr>
          <a:xfrm>
            <a:off x="4892872" y="1520544"/>
            <a:ext cx="2657268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00" b="1" dirty="0">
                <a:solidFill>
                  <a:srgbClr val="003300"/>
                </a:solidFill>
              </a:rPr>
              <a:t>VENTAJAS DEL DASHBOARD</a:t>
            </a:r>
            <a:r>
              <a:rPr lang="es-CO" sz="1100" dirty="0">
                <a:solidFill>
                  <a:srgbClr val="003300"/>
                </a:solidFill>
              </a:rPr>
              <a:t> </a:t>
            </a:r>
          </a:p>
          <a:p>
            <a:endParaRPr lang="es-CO" sz="1100" dirty="0">
              <a:solidFill>
                <a:srgbClr val="003300"/>
              </a:solidFill>
            </a:endParaRPr>
          </a:p>
          <a:p>
            <a:r>
              <a:rPr lang="es-CO" sz="1100" dirty="0">
                <a:solidFill>
                  <a:srgbClr val="003300"/>
                </a:solidFill>
              </a:rPr>
              <a:t>1. Actualización dinámica de los datos</a:t>
            </a:r>
          </a:p>
          <a:p>
            <a:r>
              <a:rPr lang="es-CO" sz="1000" dirty="0">
                <a:solidFill>
                  <a:srgbClr val="003300"/>
                </a:solidFill>
              </a:rPr>
              <a:t>2. Facilidad de acceso directo a la información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1C07B31-B679-4421-9865-D227B2163D74}"/>
              </a:ext>
            </a:extLst>
          </p:cNvPr>
          <p:cNvSpPr/>
          <p:nvPr/>
        </p:nvSpPr>
        <p:spPr>
          <a:xfrm>
            <a:off x="688383" y="3480594"/>
            <a:ext cx="2997966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600" dirty="0">
                <a:solidFill>
                  <a:srgbClr val="003300"/>
                </a:solidFill>
              </a:rPr>
              <a:t>Principales </a:t>
            </a:r>
          </a:p>
          <a:p>
            <a:pPr algn="just"/>
            <a:r>
              <a:rPr lang="es-CO" sz="1600" b="1" dirty="0">
                <a:solidFill>
                  <a:srgbClr val="003300"/>
                </a:solidFill>
              </a:rPr>
              <a:t>canales de Radicación</a:t>
            </a:r>
          </a:p>
          <a:p>
            <a:pPr algn="just"/>
            <a:endParaRPr lang="es-CO" sz="1200" dirty="0">
              <a:solidFill>
                <a:srgbClr val="003300"/>
              </a:solidFill>
            </a:endParaRP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Web 41.73%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Telefónico 28.44%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Personalizado 18.05%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Otros 11.78%</a:t>
            </a:r>
          </a:p>
          <a:p>
            <a:pPr algn="just"/>
            <a:endParaRPr lang="es-CO" sz="900" dirty="0">
              <a:solidFill>
                <a:srgbClr val="003300"/>
              </a:solidFill>
            </a:endParaRPr>
          </a:p>
          <a:p>
            <a:pPr algn="just"/>
            <a:r>
              <a:rPr lang="es-CO" sz="900" dirty="0">
                <a:solidFill>
                  <a:srgbClr val="003300"/>
                </a:solidFill>
              </a:rPr>
              <a:t>Otros: Escrito, Chat, Redes Sociales, </a:t>
            </a:r>
          </a:p>
          <a:p>
            <a:pPr algn="just"/>
            <a:r>
              <a:rPr lang="es-CO" sz="900" dirty="0">
                <a:solidFill>
                  <a:srgbClr val="003300"/>
                </a:solidFill>
              </a:rPr>
              <a:t>Medios de Comunicación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178B734-4C21-4BD4-AA0F-01BAD3FB618E}"/>
              </a:ext>
            </a:extLst>
          </p:cNvPr>
          <p:cNvCxnSpPr>
            <a:cxnSpLocks/>
          </p:cNvCxnSpPr>
          <p:nvPr/>
        </p:nvCxnSpPr>
        <p:spPr>
          <a:xfrm flipH="1">
            <a:off x="2925806" y="4549592"/>
            <a:ext cx="597790" cy="0"/>
          </a:xfrm>
          <a:prstGeom prst="line">
            <a:avLst/>
          </a:prstGeom>
          <a:ln>
            <a:solidFill>
              <a:srgbClr val="0033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A0667EE-18BC-4D3F-9006-2BA18341491E}"/>
              </a:ext>
            </a:extLst>
          </p:cNvPr>
          <p:cNvCxnSpPr/>
          <p:nvPr/>
        </p:nvCxnSpPr>
        <p:spPr>
          <a:xfrm>
            <a:off x="736606" y="4963585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B718F619-31C5-4FF7-A597-64D88607C232}"/>
              </a:ext>
            </a:extLst>
          </p:cNvPr>
          <p:cNvCxnSpPr/>
          <p:nvPr/>
        </p:nvCxnSpPr>
        <p:spPr>
          <a:xfrm>
            <a:off x="736606" y="3302969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5A14A423-B36B-414F-8A24-71E866E66112}"/>
              </a:ext>
            </a:extLst>
          </p:cNvPr>
          <p:cNvCxnSpPr/>
          <p:nvPr/>
        </p:nvCxnSpPr>
        <p:spPr>
          <a:xfrm>
            <a:off x="6477754" y="4701992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F909517-72A2-4A04-8A44-5CA0C0540C39}"/>
              </a:ext>
            </a:extLst>
          </p:cNvPr>
          <p:cNvSpPr/>
          <p:nvPr/>
        </p:nvSpPr>
        <p:spPr>
          <a:xfrm>
            <a:off x="6433263" y="2912929"/>
            <a:ext cx="232339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600" b="1" dirty="0">
                <a:solidFill>
                  <a:srgbClr val="003300"/>
                </a:solidFill>
              </a:rPr>
              <a:t>TOP Cinco E.P.S </a:t>
            </a:r>
          </a:p>
          <a:p>
            <a:pPr algn="just"/>
            <a:r>
              <a:rPr lang="es-CO" sz="1200" dirty="0">
                <a:solidFill>
                  <a:srgbClr val="003300"/>
                </a:solidFill>
              </a:rPr>
              <a:t>Mayor Volumen de quejas 2020:</a:t>
            </a:r>
          </a:p>
          <a:p>
            <a:pPr algn="just"/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Nueva EPS     17%</a:t>
            </a:r>
          </a:p>
          <a:p>
            <a:pPr algn="just"/>
            <a:r>
              <a:rPr lang="es-CO" sz="1100" dirty="0" err="1">
                <a:solidFill>
                  <a:srgbClr val="003300"/>
                </a:solidFill>
              </a:rPr>
              <a:t>Medimas</a:t>
            </a:r>
            <a:r>
              <a:rPr lang="es-CO" sz="1100" dirty="0">
                <a:solidFill>
                  <a:srgbClr val="003300"/>
                </a:solidFill>
              </a:rPr>
              <a:t>       11.26%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Salud Total    8.62%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Coomeva       7.80%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Sanitas           6.70%</a:t>
            </a:r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C76C2506-32F1-4207-B874-B79B50248CD8}"/>
              </a:ext>
            </a:extLst>
          </p:cNvPr>
          <p:cNvCxnSpPr/>
          <p:nvPr/>
        </p:nvCxnSpPr>
        <p:spPr>
          <a:xfrm>
            <a:off x="6477754" y="2752169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5ED8F30-E63A-4E5E-B600-9A2B6B93AD02}"/>
              </a:ext>
            </a:extLst>
          </p:cNvPr>
          <p:cNvSpPr txBox="1"/>
          <p:nvPr/>
        </p:nvSpPr>
        <p:spPr>
          <a:xfrm>
            <a:off x="6401265" y="4857452"/>
            <a:ext cx="252283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400" b="1" dirty="0">
                <a:solidFill>
                  <a:srgbClr val="003300"/>
                </a:solidFill>
              </a:rPr>
              <a:t>TOP Quejas por Departamento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Mayor Volumen de quejas 2020:</a:t>
            </a:r>
          </a:p>
          <a:p>
            <a:pPr algn="just"/>
            <a:endParaRPr lang="es-CO" sz="1100" dirty="0">
              <a:solidFill>
                <a:srgbClr val="003300"/>
              </a:solidFill>
            </a:endParaRP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Bogotá 24.68% *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Antioquia 15.2%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Valle del Cauca 12.41%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Atlántico 5.58%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Santander 5.56%</a:t>
            </a:r>
          </a:p>
          <a:p>
            <a:pPr algn="just"/>
            <a:endParaRPr lang="es-CO" sz="1100" dirty="0">
              <a:solidFill>
                <a:srgbClr val="003300"/>
              </a:solidFill>
            </a:endParaRPr>
          </a:p>
          <a:p>
            <a:pPr algn="just"/>
            <a:r>
              <a:rPr lang="es-CO" sz="1000" dirty="0">
                <a:solidFill>
                  <a:schemeClr val="bg1">
                    <a:lumMod val="75000"/>
                  </a:schemeClr>
                </a:solidFill>
              </a:rPr>
              <a:t>* Bogota se contabiliza independiente a Cundinamarca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737D6BB8-9AF0-4404-BEDA-FB35604D5B0B}"/>
              </a:ext>
            </a:extLst>
          </p:cNvPr>
          <p:cNvCxnSpPr/>
          <p:nvPr/>
        </p:nvCxnSpPr>
        <p:spPr>
          <a:xfrm>
            <a:off x="6477754" y="6369431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3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467581" y="245328"/>
            <a:ext cx="56911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Modelo LDA </a:t>
            </a:r>
          </a:p>
          <a:p>
            <a:pPr algn="just"/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Principales Temas aplicando técnicas de NLP</a:t>
            </a:r>
          </a:p>
        </p:txBody>
      </p:sp>
    </p:spTree>
    <p:extLst>
      <p:ext uri="{BB962C8B-B14F-4D97-AF65-F5344CB8AC3E}">
        <p14:creationId xmlns:p14="http://schemas.microsoft.com/office/powerpoint/2010/main" val="408612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434964" y="224056"/>
            <a:ext cx="56911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Similitud de Documentos</a:t>
            </a:r>
          </a:p>
          <a:p>
            <a:r>
              <a:rPr lang="es-C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¿Cuáles EPS tienen radicaciones similares?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3F1FD2-3721-47A6-880C-E44DEEBBAAD9}"/>
              </a:ext>
            </a:extLst>
          </p:cNvPr>
          <p:cNvSpPr txBox="1"/>
          <p:nvPr/>
        </p:nvSpPr>
        <p:spPr>
          <a:xfrm>
            <a:off x="519953" y="1384863"/>
            <a:ext cx="8624047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Las EPS más parecidas en cuanto a las radicaciones que reciben </a:t>
            </a:r>
          </a:p>
          <a:p>
            <a:r>
              <a:rPr lang="es-CO" sz="1400" dirty="0">
                <a:solidFill>
                  <a:srgbClr val="BA1B76"/>
                </a:solidFill>
              </a:rPr>
              <a:t>(aplicando la distancia del coseno)</a:t>
            </a:r>
          </a:p>
          <a:p>
            <a:endParaRPr lang="es-CO" sz="1800" dirty="0"/>
          </a:p>
          <a:p>
            <a:endParaRPr lang="es-CO" sz="1800" dirty="0"/>
          </a:p>
          <a:p>
            <a:endParaRPr lang="es-CO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85410F-EC1E-4EEF-A5D0-1C0640D70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03" y="1956457"/>
            <a:ext cx="4203326" cy="9426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AFDE3E4-C8C2-4FE1-B282-EB369FB74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64" y="3393045"/>
            <a:ext cx="3938289" cy="194992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0AECBD-20B4-4F36-888B-1DC27874A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805" y="4373047"/>
            <a:ext cx="4142778" cy="210072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9BBCA7E-4DCA-4C12-8FA2-8AFA52371D5E}"/>
              </a:ext>
            </a:extLst>
          </p:cNvPr>
          <p:cNvSpPr txBox="1"/>
          <p:nvPr/>
        </p:nvSpPr>
        <p:spPr>
          <a:xfrm>
            <a:off x="368969" y="3059668"/>
            <a:ext cx="126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3300"/>
                </a:solidFill>
              </a:rPr>
              <a:t>NUEVA EPS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01FF94F-BBB1-451A-9A9B-D670FD8F8834}"/>
              </a:ext>
            </a:extLst>
          </p:cNvPr>
          <p:cNvSpPr txBox="1"/>
          <p:nvPr/>
        </p:nvSpPr>
        <p:spPr>
          <a:xfrm>
            <a:off x="4572000" y="399867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3300"/>
                </a:solidFill>
              </a:rPr>
              <a:t>MEDIMAS</a:t>
            </a:r>
          </a:p>
        </p:txBody>
      </p:sp>
    </p:spTree>
    <p:extLst>
      <p:ext uri="{BB962C8B-B14F-4D97-AF65-F5344CB8AC3E}">
        <p14:creationId xmlns:p14="http://schemas.microsoft.com/office/powerpoint/2010/main" val="347728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467581" y="228730"/>
            <a:ext cx="56911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Modelo Machine </a:t>
            </a:r>
            <a:r>
              <a:rPr lang="es-CO" sz="2400" dirty="0" err="1"/>
              <a:t>Learning</a:t>
            </a:r>
            <a:endParaRPr lang="es-CO" sz="2400" dirty="0"/>
          </a:p>
          <a:p>
            <a:pPr algn="just"/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Predictor: Tipología de queja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A0C2F02-24A4-47D5-8A08-10EE52A31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89" y="1864659"/>
            <a:ext cx="3281028" cy="469091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844A244-CF7B-452F-93AA-6C02DFEC9D8D}"/>
              </a:ext>
            </a:extLst>
          </p:cNvPr>
          <p:cNvSpPr/>
          <p:nvPr/>
        </p:nvSpPr>
        <p:spPr>
          <a:xfrm>
            <a:off x="339834" y="3539159"/>
            <a:ext cx="3476890" cy="59167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5B3AA1-B0F7-4428-AE01-1AEF2859ACA3}"/>
              </a:ext>
            </a:extLst>
          </p:cNvPr>
          <p:cNvSpPr/>
          <p:nvPr/>
        </p:nvSpPr>
        <p:spPr>
          <a:xfrm>
            <a:off x="339834" y="5898495"/>
            <a:ext cx="3476890" cy="59167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9E0D86-5FE0-4294-AF73-4C57814997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1" r="4502"/>
          <a:stretch/>
        </p:blipFill>
        <p:spPr>
          <a:xfrm>
            <a:off x="4058507" y="4791429"/>
            <a:ext cx="4814047" cy="15553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B1F21E-3FE8-475D-A971-CA36EA70F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8506" y="2453060"/>
            <a:ext cx="4814047" cy="140636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5FA2A0A-102A-430C-9E52-AAB230598111}"/>
              </a:ext>
            </a:extLst>
          </p:cNvPr>
          <p:cNvSpPr/>
          <p:nvPr/>
        </p:nvSpPr>
        <p:spPr>
          <a:xfrm>
            <a:off x="448288" y="1075154"/>
            <a:ext cx="8424265" cy="85502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600" dirty="0">
                <a:solidFill>
                  <a:srgbClr val="003300"/>
                </a:solidFill>
              </a:rPr>
              <a:t>Para predecir la Tipología de Queja se evaluaron varios modelos los de mejor resultado fueron: </a:t>
            </a:r>
            <a:r>
              <a:rPr lang="es-CO" sz="1600" b="1" dirty="0">
                <a:solidFill>
                  <a:srgbClr val="003300"/>
                </a:solidFill>
              </a:rPr>
              <a:t>Regresión Logística y Support Vector Machine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5842169A-AD5E-4C4A-8F8D-CBA5D0CBC397}"/>
              </a:ext>
            </a:extLst>
          </p:cNvPr>
          <p:cNvGrpSpPr/>
          <p:nvPr/>
        </p:nvGrpSpPr>
        <p:grpSpPr>
          <a:xfrm>
            <a:off x="0" y="2382741"/>
            <a:ext cx="1494548" cy="1130437"/>
            <a:chOff x="0" y="2382741"/>
            <a:chExt cx="1494548" cy="113043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A36A2DA-0E1F-4C31-9921-AF5DE8051911}"/>
                </a:ext>
              </a:extLst>
            </p:cNvPr>
            <p:cNvSpPr txBox="1"/>
            <p:nvPr/>
          </p:nvSpPr>
          <p:spPr>
            <a:xfrm>
              <a:off x="0" y="2382741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Demora Autorización Servicios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6D4348EF-7B4F-4499-9311-8250FBE11D91}"/>
                </a:ext>
              </a:extLst>
            </p:cNvPr>
            <p:cNvSpPr txBox="1"/>
            <p:nvPr/>
          </p:nvSpPr>
          <p:spPr>
            <a:xfrm>
              <a:off x="0" y="2535141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Medicamentos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1EAADC2-37AC-463A-B5BB-AFF32824FC30}"/>
                </a:ext>
              </a:extLst>
            </p:cNvPr>
            <p:cNvSpPr txBox="1"/>
            <p:nvPr/>
          </p:nvSpPr>
          <p:spPr>
            <a:xfrm>
              <a:off x="0" y="2687541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Negación Derechos de Usuario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77165AB-EEA2-4641-93BC-09379FA40976}"/>
                </a:ext>
              </a:extLst>
            </p:cNvPr>
            <p:cNvSpPr txBox="1"/>
            <p:nvPr/>
          </p:nvSpPr>
          <p:spPr>
            <a:xfrm>
              <a:off x="0" y="2845038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Fallas de información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F6E6352D-ECD7-48AC-84D4-EB759F438E81}"/>
                </a:ext>
              </a:extLst>
            </p:cNvPr>
            <p:cNvSpPr txBox="1"/>
            <p:nvPr/>
          </p:nvSpPr>
          <p:spPr>
            <a:xfrm>
              <a:off x="0" y="2986282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Fallas de servicios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136F7739-3924-4F2D-816A-CA9D6F6C2736}"/>
                </a:ext>
              </a:extLst>
            </p:cNvPr>
            <p:cNvSpPr txBox="1"/>
            <p:nvPr/>
          </p:nvSpPr>
          <p:spPr>
            <a:xfrm>
              <a:off x="0" y="3138682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Otros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241385F9-A4ED-4B29-A053-CCF5C2A23B53}"/>
                </a:ext>
              </a:extLst>
            </p:cNvPr>
            <p:cNvSpPr txBox="1"/>
            <p:nvPr/>
          </p:nvSpPr>
          <p:spPr>
            <a:xfrm>
              <a:off x="0" y="3297734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 err="1"/>
                <a:t>Covid</a:t>
              </a:r>
              <a:endParaRPr lang="es-CO" sz="800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430F3C3-2B18-43C5-8CD2-C79F33370572}"/>
              </a:ext>
            </a:extLst>
          </p:cNvPr>
          <p:cNvGrpSpPr/>
          <p:nvPr/>
        </p:nvGrpSpPr>
        <p:grpSpPr>
          <a:xfrm>
            <a:off x="0" y="4719257"/>
            <a:ext cx="1494548" cy="1130437"/>
            <a:chOff x="0" y="4719257"/>
            <a:chExt cx="1494548" cy="1130437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ECD3D96-CF6F-4EAE-AE25-B10D5CCD9C8F}"/>
                </a:ext>
              </a:extLst>
            </p:cNvPr>
            <p:cNvSpPr txBox="1"/>
            <p:nvPr/>
          </p:nvSpPr>
          <p:spPr>
            <a:xfrm>
              <a:off x="0" y="4719257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Demora Autorización Servicios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4358056-0E77-4F56-A651-A9F7D626DE31}"/>
                </a:ext>
              </a:extLst>
            </p:cNvPr>
            <p:cNvSpPr txBox="1"/>
            <p:nvPr/>
          </p:nvSpPr>
          <p:spPr>
            <a:xfrm>
              <a:off x="0" y="5024057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Negación Derechos de Usuario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444F4B5-B4B6-4F55-9739-0B5DC4B2C8B9}"/>
                </a:ext>
              </a:extLst>
            </p:cNvPr>
            <p:cNvSpPr txBox="1"/>
            <p:nvPr/>
          </p:nvSpPr>
          <p:spPr>
            <a:xfrm>
              <a:off x="0" y="5322798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Fallas de servicios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53C7B9EA-3361-4C5A-B41F-86E3ED7A3535}"/>
                </a:ext>
              </a:extLst>
            </p:cNvPr>
            <p:cNvSpPr txBox="1"/>
            <p:nvPr/>
          </p:nvSpPr>
          <p:spPr>
            <a:xfrm>
              <a:off x="0" y="5475198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Otros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3FBC7EE1-0FE9-4867-9998-808EFDC629DE}"/>
                </a:ext>
              </a:extLst>
            </p:cNvPr>
            <p:cNvSpPr txBox="1"/>
            <p:nvPr/>
          </p:nvSpPr>
          <p:spPr>
            <a:xfrm>
              <a:off x="0" y="5634250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 err="1"/>
                <a:t>Covid</a:t>
              </a:r>
              <a:endParaRPr lang="es-CO" sz="800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28247D08-A122-43B3-ABCE-1DAD53321E36}"/>
                </a:ext>
              </a:extLst>
            </p:cNvPr>
            <p:cNvSpPr txBox="1"/>
            <p:nvPr/>
          </p:nvSpPr>
          <p:spPr>
            <a:xfrm>
              <a:off x="0" y="4874687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Medicamentos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75181CBC-1C07-48DC-9FA3-AC2A956BEB65}"/>
                </a:ext>
              </a:extLst>
            </p:cNvPr>
            <p:cNvSpPr txBox="1"/>
            <p:nvPr/>
          </p:nvSpPr>
          <p:spPr>
            <a:xfrm>
              <a:off x="0" y="5185303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Fallas de información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152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B08A5938EB3F4295146262319087F1" ma:contentTypeVersion="23" ma:contentTypeDescription="Crear nuevo documento." ma:contentTypeScope="" ma:versionID="11c3a596ebdc745c22db093f67cf19ed">
  <xsd:schema xmlns:xsd="http://www.w3.org/2001/XMLSchema" xmlns:xs="http://www.w3.org/2001/XMLSchema" xmlns:p="http://schemas.microsoft.com/office/2006/metadata/properties" xmlns:ns2="550827fc-ac1d-4e85-b9a9-cbb2ba5a3058" targetNamespace="http://schemas.microsoft.com/office/2006/metadata/properties" ma:root="true" ma:fieldsID="1df8a6bed62567e151957ee84e55600f" ns2:_="">
    <xsd:import namespace="550827fc-ac1d-4e85-b9a9-cbb2ba5a30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827fc-ac1d-4e85-b9a9-cbb2ba5a30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Teams_Channel_Section_Location" ma:index="30" nillable="true" ma:displayName="Teams Channel Section Location" ma:internalName="Teams_Channel_Section_Loca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h_Settings xmlns="550827fc-ac1d-4e85-b9a9-cbb2ba5a3058" xsi:nil="true"/>
    <NotebookType xmlns="550827fc-ac1d-4e85-b9a9-cbb2ba5a3058" xsi:nil="true"/>
    <Distribution_Groups xmlns="550827fc-ac1d-4e85-b9a9-cbb2ba5a3058" xsi:nil="true"/>
    <LMS_Mappings xmlns="550827fc-ac1d-4e85-b9a9-cbb2ba5a3058" xsi:nil="true"/>
    <Teams_Channel_Section_Location xmlns="550827fc-ac1d-4e85-b9a9-cbb2ba5a3058" xsi:nil="true"/>
    <FolderType xmlns="550827fc-ac1d-4e85-b9a9-cbb2ba5a3058" xsi:nil="true"/>
    <Owner xmlns="550827fc-ac1d-4e85-b9a9-cbb2ba5a3058">
      <UserInfo>
        <DisplayName/>
        <AccountId xsi:nil="true"/>
        <AccountType/>
      </UserInfo>
    </Owner>
    <Student_Groups xmlns="550827fc-ac1d-4e85-b9a9-cbb2ba5a3058">
      <UserInfo>
        <DisplayName/>
        <AccountId xsi:nil="true"/>
        <AccountType/>
      </UserInfo>
    </Student_Groups>
    <Invited_Teachers xmlns="550827fc-ac1d-4e85-b9a9-cbb2ba5a3058" xsi:nil="true"/>
    <Invited_Students xmlns="550827fc-ac1d-4e85-b9a9-cbb2ba5a3058" xsi:nil="true"/>
    <DefaultSectionNames xmlns="550827fc-ac1d-4e85-b9a9-cbb2ba5a3058" xsi:nil="true"/>
    <Templates xmlns="550827fc-ac1d-4e85-b9a9-cbb2ba5a3058" xsi:nil="true"/>
    <Students xmlns="550827fc-ac1d-4e85-b9a9-cbb2ba5a3058">
      <UserInfo>
        <DisplayName/>
        <AccountId xsi:nil="true"/>
        <AccountType/>
      </UserInfo>
    </Students>
    <Is_Collaboration_Space_Locked xmlns="550827fc-ac1d-4e85-b9a9-cbb2ba5a3058" xsi:nil="true"/>
    <Self_Registration_Enabled xmlns="550827fc-ac1d-4e85-b9a9-cbb2ba5a3058" xsi:nil="true"/>
    <Has_Teacher_Only_SectionGroup xmlns="550827fc-ac1d-4e85-b9a9-cbb2ba5a3058" xsi:nil="true"/>
    <CultureName xmlns="550827fc-ac1d-4e85-b9a9-cbb2ba5a3058" xsi:nil="true"/>
    <TeamsChannelId xmlns="550827fc-ac1d-4e85-b9a9-cbb2ba5a3058" xsi:nil="true"/>
    <IsNotebookLocked xmlns="550827fc-ac1d-4e85-b9a9-cbb2ba5a3058" xsi:nil="true"/>
    <Teachers xmlns="550827fc-ac1d-4e85-b9a9-cbb2ba5a3058">
      <UserInfo>
        <DisplayName/>
        <AccountId xsi:nil="true"/>
        <AccountType/>
      </UserInfo>
    </Teachers>
    <AppVersion xmlns="550827fc-ac1d-4e85-b9a9-cbb2ba5a3058" xsi:nil="true"/>
  </documentManagement>
</p:properties>
</file>

<file path=customXml/itemProps1.xml><?xml version="1.0" encoding="utf-8"?>
<ds:datastoreItem xmlns:ds="http://schemas.openxmlformats.org/officeDocument/2006/customXml" ds:itemID="{87663619-5D37-49BB-8C6C-566AE1B258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0827fc-ac1d-4e85-b9a9-cbb2ba5a30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F45FCB-70B3-42CA-802B-E3CBE342C3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2398B3-879B-40FD-9840-E78AA3E19857}">
  <ds:schemaRefs>
    <ds:schemaRef ds:uri="http://schemas.microsoft.com/office/2006/metadata/properties"/>
    <ds:schemaRef ds:uri="http://schemas.microsoft.com/office/infopath/2007/PartnerControls"/>
    <ds:schemaRef ds:uri="550827fc-ac1d-4e85-b9a9-cbb2ba5a30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8360</TotalTime>
  <Words>534</Words>
  <Application>Microsoft Office PowerPoint</Application>
  <PresentationFormat>Presentación en pantalla (4:3)</PresentationFormat>
  <Paragraphs>129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Duque</dc:creator>
  <cp:lastModifiedBy>Arturo Hernandez Carvajal</cp:lastModifiedBy>
  <cp:revision>83</cp:revision>
  <dcterms:created xsi:type="dcterms:W3CDTF">2011-01-19T03:24:52Z</dcterms:created>
  <dcterms:modified xsi:type="dcterms:W3CDTF">2020-12-02T05:27:39Z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0x010100AEB08A5938EB3F4295146262319087F1</vt:lpwstr>
  </property>
</Properties>
</file>