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53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</p:sldMasterIdLst>
  <p:notesMasterIdLst>
    <p:notesMasterId r:id="rId23"/>
  </p:notesMasterIdLst>
  <p:sldIdLst>
    <p:sldId id="281" r:id="rId4"/>
    <p:sldId id="280" r:id="rId5"/>
    <p:sldId id="275" r:id="rId6"/>
    <p:sldId id="279" r:id="rId7"/>
    <p:sldId id="258" r:id="rId8"/>
    <p:sldId id="260" r:id="rId9"/>
    <p:sldId id="272" r:id="rId10"/>
    <p:sldId id="261" r:id="rId11"/>
    <p:sldId id="262" r:id="rId12"/>
    <p:sldId id="263" r:id="rId13"/>
    <p:sldId id="267" r:id="rId14"/>
    <p:sldId id="268" r:id="rId15"/>
    <p:sldId id="265" r:id="rId16"/>
    <p:sldId id="266" r:id="rId17"/>
    <p:sldId id="269" r:id="rId18"/>
    <p:sldId id="270" r:id="rId19"/>
    <p:sldId id="259" r:id="rId20"/>
    <p:sldId id="271" r:id="rId21"/>
    <p:sldId id="273" r:id="rId22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12979-6D0B-438C-B646-923F28D651DC}" type="datetimeFigureOut">
              <a:rPr lang="es-CO" smtClean="0"/>
              <a:t>26/11/2016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D6199-42E9-470C-B00F-599B8E8D35E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569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43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0186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298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51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544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773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9847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796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190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268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611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4286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114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953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133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D6199-42E9-470C-B00F-599B8E8D35ED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039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43314"/>
            <a:ext cx="9144000" cy="8131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640081"/>
            <a:ext cx="6858000" cy="1887537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Talk Title</a:t>
            </a:r>
            <a:endParaRPr lang="es-UY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3924933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 hasCustomPrompt="1"/>
          </p:nvPr>
        </p:nvSpPr>
        <p:spPr>
          <a:xfrm>
            <a:off x="5000625" y="4013200"/>
            <a:ext cx="3000375" cy="1790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Company Logo</a:t>
            </a:r>
            <a:endParaRPr lang="es-UY" dirty="0"/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143000" y="3335614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2746295"/>
            <a:ext cx="6858000" cy="444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529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1188720"/>
          </a:xfrm>
          <a:custGeom>
            <a:avLst/>
            <a:gdLst/>
            <a:ahLst/>
            <a:cxnLst/>
            <a:rect l="l" t="t" r="r" b="b"/>
            <a:pathLst>
              <a:path w="12192000" h="1188720">
                <a:moveTo>
                  <a:pt x="0" y="0"/>
                </a:moveTo>
                <a:lnTo>
                  <a:pt x="0" y="1188720"/>
                </a:lnTo>
                <a:lnTo>
                  <a:pt x="12191999" y="118872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5C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286" y="294894"/>
            <a:ext cx="8539429" cy="542456"/>
          </a:xfrm>
        </p:spPr>
        <p:txBody>
          <a:bodyPr lIns="0" tIns="0" rIns="0" bIns="0"/>
          <a:lstStyle>
            <a:lvl1pPr>
              <a:defRPr sz="3525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286" y="1889633"/>
            <a:ext cx="8539429" cy="300082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66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50642" y="3832288"/>
            <a:ext cx="653891" cy="0"/>
          </a:xfrm>
          <a:custGeom>
            <a:avLst/>
            <a:gdLst/>
            <a:ahLst/>
            <a:cxnLst/>
            <a:rect l="l" t="t" r="r" b="b"/>
            <a:pathLst>
              <a:path w="871854">
                <a:moveTo>
                  <a:pt x="0" y="0"/>
                </a:moveTo>
                <a:lnTo>
                  <a:pt x="871728" y="0"/>
                </a:lnTo>
              </a:path>
            </a:pathLst>
          </a:custGeom>
          <a:ln w="76200">
            <a:solidFill>
              <a:srgbClr val="00126B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k object 17"/>
          <p:cNvSpPr/>
          <p:nvPr/>
        </p:nvSpPr>
        <p:spPr>
          <a:xfrm>
            <a:off x="233172" y="2010155"/>
            <a:ext cx="2098834" cy="3959860"/>
          </a:xfrm>
          <a:custGeom>
            <a:avLst/>
            <a:gdLst/>
            <a:ahLst/>
            <a:cxnLst/>
            <a:rect l="l" t="t" r="r" b="b"/>
            <a:pathLst>
              <a:path w="2798445" h="3959860">
                <a:moveTo>
                  <a:pt x="0" y="3959352"/>
                </a:moveTo>
                <a:lnTo>
                  <a:pt x="2798064" y="3959352"/>
                </a:lnTo>
                <a:lnTo>
                  <a:pt x="2798064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bk object 18"/>
          <p:cNvSpPr/>
          <p:nvPr/>
        </p:nvSpPr>
        <p:spPr>
          <a:xfrm>
            <a:off x="2392299" y="2010155"/>
            <a:ext cx="537210" cy="3959860"/>
          </a:xfrm>
          <a:custGeom>
            <a:avLst/>
            <a:gdLst/>
            <a:ahLst/>
            <a:cxnLst/>
            <a:rect l="l" t="t" r="r" b="b"/>
            <a:pathLst>
              <a:path w="716279" h="3959860">
                <a:moveTo>
                  <a:pt x="0" y="3959352"/>
                </a:moveTo>
                <a:lnTo>
                  <a:pt x="716280" y="3959352"/>
                </a:lnTo>
                <a:lnTo>
                  <a:pt x="716280" y="0"/>
                </a:lnTo>
                <a:lnTo>
                  <a:pt x="0" y="0"/>
                </a:lnTo>
                <a:lnTo>
                  <a:pt x="0" y="3959352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286" y="294894"/>
            <a:ext cx="8539429" cy="542456"/>
          </a:xfrm>
        </p:spPr>
        <p:txBody>
          <a:bodyPr lIns="0" tIns="0" rIns="0" bIns="0"/>
          <a:lstStyle>
            <a:lvl1pPr>
              <a:defRPr sz="3525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3172" y="2010155"/>
            <a:ext cx="2098834" cy="2251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63" b="0" i="0">
                <a:solidFill>
                  <a:srgbClr val="FF8B00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350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286" y="294894"/>
            <a:ext cx="8539429" cy="542456"/>
          </a:xfrm>
        </p:spPr>
        <p:txBody>
          <a:bodyPr lIns="0" tIns="0" rIns="0" bIns="0"/>
          <a:lstStyle>
            <a:lvl1pPr>
              <a:defRPr sz="3525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10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0717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01929" y="2077801"/>
            <a:ext cx="4706231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53" y="6119147"/>
            <a:ext cx="940033" cy="268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1169" y="481159"/>
            <a:ext cx="1056059" cy="300619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1571662" y="2425050"/>
            <a:ext cx="6000677" cy="2007903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/>
          </a:p>
        </p:txBody>
      </p:sp>
    </p:spTree>
    <p:extLst>
      <p:ext uri="{BB962C8B-B14F-4D97-AF65-F5344CB8AC3E}">
        <p14:creationId xmlns:p14="http://schemas.microsoft.com/office/powerpoint/2010/main" val="491122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7653" y="6119147"/>
            <a:ext cx="940033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2084187"/>
            <a:ext cx="7395458" cy="1793090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7" y="3878574"/>
            <a:ext cx="7395458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336160" y="481159"/>
            <a:ext cx="1066077" cy="300619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52798" y="301618"/>
            <a:ext cx="2688107" cy="499176"/>
          </a:xfrm>
        </p:spPr>
        <p:txBody>
          <a:bodyPr lIns="182880" tIns="146304" rIns="182880" bIns="146304"/>
          <a:lstStyle>
            <a:lvl1pPr marL="0" indent="0" algn="r">
              <a:buNone/>
              <a:defRPr sz="1471">
                <a:latin typeface="+mn-lt"/>
              </a:defRPr>
            </a:lvl1pPr>
            <a:lvl2pPr marL="252109" indent="0">
              <a:buNone/>
              <a:defRPr sz="1471"/>
            </a:lvl2pPr>
            <a:lvl3pPr marL="420181" indent="0">
              <a:buNone/>
              <a:defRPr sz="1471"/>
            </a:lvl3pPr>
            <a:lvl4pPr marL="588254" indent="0">
              <a:buNone/>
              <a:defRPr sz="1471"/>
            </a:lvl4pPr>
            <a:lvl5pPr marL="756326" indent="0">
              <a:buNone/>
              <a:defRPr sz="147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12482" y="5954048"/>
            <a:ext cx="1392054" cy="461669"/>
          </a:xfrm>
          <a:prstGeom prst="rect">
            <a:avLst/>
          </a:prstGeom>
          <a:noFill/>
        </p:spPr>
        <p:txBody>
          <a:bodyPr wrap="non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70266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337653" y="6119147"/>
            <a:ext cx="940033" cy="268786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01976" y="2084187"/>
            <a:ext cx="7395458" cy="1793090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77" y="3878574"/>
            <a:ext cx="7395458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252798" y="301618"/>
            <a:ext cx="2688107" cy="499176"/>
          </a:xfrm>
        </p:spPr>
        <p:txBody>
          <a:bodyPr lIns="182880" tIns="146304" rIns="182880" bIns="146304"/>
          <a:lstStyle>
            <a:lvl1pPr marL="0" indent="0" algn="r">
              <a:buNone/>
              <a:defRPr sz="1471">
                <a:latin typeface="+mn-lt"/>
              </a:defRPr>
            </a:lvl1pPr>
            <a:lvl2pPr marL="252109" indent="0">
              <a:buNone/>
              <a:defRPr sz="1471"/>
            </a:lvl2pPr>
            <a:lvl3pPr marL="420181" indent="0">
              <a:buNone/>
              <a:defRPr sz="1471"/>
            </a:lvl3pPr>
            <a:lvl4pPr marL="588254" indent="0">
              <a:buNone/>
              <a:defRPr sz="1471"/>
            </a:lvl4pPr>
            <a:lvl5pPr marL="756326" indent="0">
              <a:buNone/>
              <a:defRPr sz="147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336159" y="481157"/>
            <a:ext cx="910988" cy="30482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endParaRPr lang="en-US" sz="1324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2482" y="5954048"/>
            <a:ext cx="1392054" cy="461669"/>
          </a:xfrm>
          <a:prstGeom prst="rect">
            <a:avLst/>
          </a:prstGeom>
          <a:noFill/>
        </p:spPr>
        <p:txBody>
          <a:bodyPr wrap="none" lIns="134464" tIns="107571" rIns="134464" bIns="107571" rtlCol="0">
            <a:spAutoFit/>
          </a:bodyPr>
          <a:lstStyle/>
          <a:p>
            <a:pPr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2791063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58799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765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6288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7"/>
            <a:ext cx="8740142" cy="1587999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41543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7"/>
            <a:ext cx="4033911" cy="1506566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765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7"/>
            <a:ext cx="4033911" cy="1506566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353"/>
            </a:lvl1pPr>
            <a:lvl2pPr marL="0" indent="0">
              <a:buNone/>
              <a:defRPr sz="1765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68328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7108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6"/>
            <a:ext cx="4033911" cy="1832425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27" indent="-171451">
              <a:defRPr sz="1765"/>
            </a:lvl2pPr>
            <a:lvl3pPr marL="514352" indent="-123826">
              <a:tabLst/>
              <a:defRPr sz="1471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1832425"/>
          </a:xfrm>
        </p:spPr>
        <p:txBody>
          <a:bodyPr wrap="square">
            <a:spAutoFit/>
          </a:bodyPr>
          <a:lstStyle>
            <a:lvl1pPr marL="211258" indent="-211258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27" indent="-171451">
              <a:defRPr sz="1765"/>
            </a:lvl2pPr>
            <a:lvl3pPr marL="514352" indent="-123826">
              <a:tabLst/>
              <a:defRPr sz="1471"/>
            </a:lvl3pPr>
            <a:lvl4pPr marL="647702" indent="-133351">
              <a:defRPr/>
            </a:lvl4pPr>
            <a:lvl5pPr marL="771528" indent="-123826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67029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25193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9838" y="2906012"/>
            <a:ext cx="7526061" cy="89966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468566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186357"/>
            <a:ext cx="6723186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3877277"/>
            <a:ext cx="6723185" cy="62132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585437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186357"/>
            <a:ext cx="6723185" cy="917880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04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6348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2084173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08778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217195"/>
            <a:ext cx="4033911" cy="1528880"/>
          </a:xfrm>
        </p:spPr>
        <p:txBody>
          <a:bodyPr>
            <a:spAutoFit/>
          </a:bodyPr>
          <a:lstStyle>
            <a:lvl1pPr>
              <a:defRPr sz="4853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7" y="0"/>
            <a:ext cx="4570833" cy="68561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705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94011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2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0746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13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32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29" y="1197323"/>
            <a:ext cx="8740142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1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1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41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29" y="6171616"/>
            <a:ext cx="8740142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defTabSz="685443" eaLnBrk="0" hangingPunct="0"/>
            <a:r>
              <a:rPr lang="en-US" sz="515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336160" y="470068"/>
            <a:ext cx="1066077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3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1845826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53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6341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4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23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&amp;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768134"/>
            <a:ext cx="6858000" cy="513843"/>
          </a:xfrm>
        </p:spPr>
        <p:txBody>
          <a:bodyPr/>
          <a:lstStyle>
            <a:lvl1pPr marL="86360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68" y="4262538"/>
            <a:ext cx="263655" cy="285800"/>
          </a:xfrm>
          <a:prstGeom prst="rect">
            <a:avLst/>
          </a:prstGeom>
        </p:spPr>
      </p:pic>
      <p:pic>
        <p:nvPicPr>
          <p:cNvPr id="3076" name="Picture 4" descr="http://www.iconsdb.com/icons/preview/white/email-12-xxl.pn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968" y="3544604"/>
            <a:ext cx="263655" cy="35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ssets.toptal.io/uploads/blog/category/logo/77/web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71" y="4930530"/>
            <a:ext cx="24765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1838325" y="3458326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38325" y="4148518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Twitter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838325" y="4838710"/>
            <a:ext cx="6162675" cy="5138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 Note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1483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31721" y="2440469"/>
            <a:ext cx="5210351" cy="795731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4412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Announcing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746894" y="3694461"/>
            <a:ext cx="5211174" cy="580672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05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Content placeholder</a:t>
            </a:r>
          </a:p>
        </p:txBody>
      </p:sp>
    </p:spTree>
    <p:extLst>
      <p:ext uri="{BB962C8B-B14F-4D97-AF65-F5344CB8AC3E}">
        <p14:creationId xmlns:p14="http://schemas.microsoft.com/office/powerpoint/2010/main" val="23081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5508" y="449326"/>
            <a:ext cx="2660104" cy="5824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8518" y="1684655"/>
            <a:ext cx="696696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179B3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693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s-U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261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286" y="294894"/>
            <a:ext cx="8539429" cy="72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286" y="1889633"/>
            <a:ext cx="8539429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45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2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9"/>
            <a:ext cx="8740141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252109" marR="0" lvl="0" indent="-252109" algn="l" defTabSz="6857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29518" marR="0" lvl="1" indent="-177410" algn="l" defTabSz="68577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278179" y="8221"/>
            <a:ext cx="724699" cy="5646180"/>
            <a:chOff x="12618967" y="8385"/>
            <a:chExt cx="985640" cy="5758580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8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68557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3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68557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8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3070376" y="226929"/>
              <a:ext cx="678817" cy="38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67229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3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2055689" y="4197341"/>
              <a:ext cx="2029255" cy="38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67229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35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146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transition>
    <p:fade/>
  </p:transition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9" marR="0" indent="-252109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941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18" marR="0" indent="-177410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1765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588254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756326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92439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functions-overview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zure/azure-webjobs-sdk-script" TargetMode="External"/><Relationship Id="rId5" Type="http://schemas.openxmlformats.org/officeDocument/2006/relationships/hyperlink" Target="https://channel9.msdn.com/Series/Windows-Azure-Web-Sites-Tutorials/Create-an-event-processing-Azure-Function" TargetMode="External"/><Relationship Id="rId4" Type="http://schemas.openxmlformats.org/officeDocument/2006/relationships/hyperlink" Target="https://channel9.msdn.com/Events/Build/2016/B85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jp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634" y="1353428"/>
            <a:ext cx="8740142" cy="2384307"/>
          </a:xfrm>
        </p:spPr>
        <p:txBody>
          <a:bodyPr/>
          <a:lstStyle/>
          <a:p>
            <a:r>
              <a:rPr lang="es-CO" dirty="0" err="1"/>
              <a:t>Xamarin</a:t>
            </a:r>
            <a:r>
              <a:rPr lang="es-CO" dirty="0"/>
              <a:t> + </a:t>
            </a:r>
            <a:r>
              <a:rPr lang="es-CO" dirty="0" err="1"/>
              <a:t>Azure</a:t>
            </a:r>
            <a:r>
              <a:rPr lang="es-CO" dirty="0"/>
              <a:t> </a:t>
            </a:r>
            <a:r>
              <a:rPr lang="es-CO" dirty="0" err="1"/>
              <a:t>Functions</a:t>
            </a:r>
            <a:br>
              <a:rPr lang="es-CO" dirty="0"/>
            </a:br>
            <a:br>
              <a:rPr lang="es-CO" dirty="0"/>
            </a:br>
            <a:r>
              <a:rPr lang="es-CO" dirty="0" err="1"/>
              <a:t>Serverless</a:t>
            </a:r>
            <a:r>
              <a:rPr lang="es-CO" dirty="0"/>
              <a:t> </a:t>
            </a:r>
            <a:r>
              <a:rPr lang="es-CO" dirty="0" err="1"/>
              <a:t>backend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313983" y="4269399"/>
            <a:ext cx="7115372" cy="33669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buNone/>
            </a:pPr>
            <a:r>
              <a:rPr lang="en-US" sz="1912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Hernán</a:t>
            </a:r>
            <a:r>
              <a:rPr lang="en-US" sz="1912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1912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Guzmán</a:t>
            </a:r>
            <a:r>
              <a:rPr lang="en-US" sz="1912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sz="1912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Rendón</a:t>
            </a:r>
            <a:endParaRPr lang="en-US" sz="1912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pic>
        <p:nvPicPr>
          <p:cNvPr id="7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339828" y="5482046"/>
            <a:ext cx="204479" cy="17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313983" y="4636933"/>
            <a:ext cx="7115372" cy="671735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buNone/>
            </a:pPr>
            <a:r>
              <a:rPr lang="es-CO" sz="147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.NET </a:t>
            </a:r>
            <a:r>
              <a:rPr lang="es-CO" sz="147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Developer</a:t>
            </a:r>
            <a:endParaRPr lang="en-US" sz="147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  <a:p>
            <a:pPr marL="0" indent="0" defTabSz="685775">
              <a:buNone/>
            </a:pPr>
            <a:r>
              <a:rPr lang="en-US" sz="147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Microsoft MVP – Visual Studio and Development Technologies</a:t>
            </a:r>
          </a:p>
          <a:p>
            <a:pPr marL="252109" indent="-252109" defTabSz="685775"/>
            <a:endParaRPr lang="en-US" sz="147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544305" y="5445956"/>
            <a:ext cx="1377259" cy="345243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75">
              <a:buNone/>
            </a:pPr>
            <a:r>
              <a:rPr lang="es-CO" sz="1471" dirty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@</a:t>
            </a:r>
            <a:r>
              <a:rPr lang="es-CO" sz="1471" dirty="0" err="1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hernandgr</a:t>
            </a:r>
            <a:endParaRPr lang="en-US" sz="147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  <a:p>
            <a:pPr marL="252109" indent="-252109" defTabSz="685775"/>
            <a:endParaRPr lang="en-US" sz="1471" dirty="0">
              <a:gradFill>
                <a:gsLst>
                  <a:gs pos="125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140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135" y="0"/>
            <a:ext cx="8104533" cy="1325563"/>
          </a:xfrm>
        </p:spPr>
        <p:txBody>
          <a:bodyPr/>
          <a:lstStyle/>
          <a:p>
            <a:r>
              <a:rPr lang="es-UY" dirty="0" err="1"/>
              <a:t>Serverless</a:t>
            </a:r>
            <a:r>
              <a:rPr lang="es-UY" dirty="0">
                <a:solidFill>
                  <a:srgbClr val="FF0000"/>
                </a:solidFill>
              </a:rPr>
              <a:t> </a:t>
            </a:r>
            <a:r>
              <a:rPr lang="es-UY" dirty="0" err="1">
                <a:solidFill>
                  <a:srgbClr val="FF0000"/>
                </a:solidFill>
              </a:rPr>
              <a:t>patterns</a:t>
            </a:r>
            <a:endParaRPr lang="es-C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761" y="1449563"/>
            <a:ext cx="6640397" cy="14349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75681" y="6488668"/>
            <a:ext cx="5378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http://www.martinfowler.com/articles/serverless.html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594788" y="2802116"/>
            <a:ext cx="1716341" cy="330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sz="1400" dirty="0"/>
              <a:t>Modelo tradicional</a:t>
            </a:r>
            <a:endParaRPr lang="es-CO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9859"/>
            <a:ext cx="9144000" cy="196288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594788" y="5337460"/>
            <a:ext cx="1716341" cy="330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sz="1400" dirty="0"/>
              <a:t>Modelo </a:t>
            </a:r>
            <a:r>
              <a:rPr lang="es-UY" sz="1400" dirty="0" err="1"/>
              <a:t>serverless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48837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05837" y="2054244"/>
            <a:ext cx="5014994" cy="2353308"/>
            <a:chOff x="5081829" y="1458800"/>
            <a:chExt cx="6687607" cy="3138188"/>
          </a:xfrm>
        </p:grpSpPr>
        <p:sp>
          <p:nvSpPr>
            <p:cNvPr id="37" name="Text Placeholder 5"/>
            <p:cNvSpPr txBox="1">
              <a:spLocks/>
            </p:cNvSpPr>
            <p:nvPr/>
          </p:nvSpPr>
          <p:spPr>
            <a:xfrm>
              <a:off x="5081829" y="1509002"/>
              <a:ext cx="6687605" cy="659040"/>
            </a:xfrm>
            <a:prstGeom prst="rect">
              <a:avLst/>
            </a:prstGeom>
            <a:noFill/>
          </p:spPr>
          <p:txBody>
            <a:bodyPr vert="horz" wrap="square" lIns="134444" tIns="107555" rIns="134444" bIns="107555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800" kern="1200" spc="0" baseline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644">
                <a:lnSpc>
                  <a:spcPct val="100000"/>
                </a:lnSpc>
                <a:spcAft>
                  <a:spcPts val="881"/>
                </a:spcAft>
                <a:defRPr/>
              </a:pPr>
              <a:r>
                <a:rPr lang="en-US" sz="1800" dirty="0">
                  <a:solidFill>
                    <a:srgbClr val="50505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Process events with Serverless code.  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271655" y="1458800"/>
              <a:ext cx="64977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271654" y="2268697"/>
              <a:ext cx="649778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Placeholder 5"/>
            <p:cNvSpPr txBox="1">
              <a:spLocks/>
            </p:cNvSpPr>
            <p:nvPr/>
          </p:nvSpPr>
          <p:spPr>
            <a:xfrm>
              <a:off x="5081829" y="2460412"/>
              <a:ext cx="6687606" cy="2136576"/>
            </a:xfrm>
            <a:prstGeom prst="rect">
              <a:avLst/>
            </a:prstGeom>
            <a:noFill/>
          </p:spPr>
          <p:txBody>
            <a:bodyPr vert="horz" wrap="square" lIns="134444" tIns="107555" rIns="134444" bIns="107555" rtlCol="0">
              <a:spAutoFit/>
            </a:bodyPr>
            <a:lstStyle>
              <a:lvl1pPr marL="0" marR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None/>
                <a:tabLst/>
                <a:defRPr sz="2800" kern="1200" spc="0" baseline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644">
                <a:lnSpc>
                  <a:spcPct val="100000"/>
                </a:lnSpc>
                <a:spcAft>
                  <a:spcPts val="881"/>
                </a:spcAft>
                <a:defRPr/>
              </a:pP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Construye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Cloud Apps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muy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fácil</a:t>
              </a:r>
              <a:endParaRPr lang="en-US" sz="1200" dirty="0">
                <a:solidFill>
                  <a:srgbClr val="505050"/>
                </a:solidFill>
                <a:latin typeface="Segoe UI"/>
                <a:cs typeface="Segoe UI Semibold" panose="020B0702040204020203" pitchFamily="34" charset="0"/>
              </a:endParaRPr>
            </a:p>
            <a:p>
              <a:pPr defTabSz="685644">
                <a:lnSpc>
                  <a:spcPct val="100000"/>
                </a:lnSpc>
                <a:spcAft>
                  <a:spcPts val="881"/>
                </a:spcAft>
                <a:defRPr/>
              </a:pP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Desarrolla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funciones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en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C#, Node.js, F#, Python, PHP, Batch y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más</a:t>
              </a:r>
              <a:endParaRPr lang="en-US" sz="1200" dirty="0">
                <a:solidFill>
                  <a:srgbClr val="505050"/>
                </a:solidFill>
                <a:latin typeface="Segoe UI"/>
                <a:cs typeface="Segoe UI Semibold" panose="020B0702040204020203" pitchFamily="34" charset="0"/>
              </a:endParaRPr>
            </a:p>
            <a:p>
              <a:pPr defTabSz="685644">
                <a:lnSpc>
                  <a:spcPct val="100000"/>
                </a:lnSpc>
                <a:spcAft>
                  <a:spcPts val="881"/>
                </a:spcAft>
                <a:defRPr/>
              </a:pP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Agenda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tareas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</a:t>
              </a:r>
              <a:r>
                <a:rPr lang="en-US" sz="120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transvsersales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a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servicios</a:t>
              </a:r>
              <a:endParaRPr lang="en-US" sz="1200" dirty="0">
                <a:solidFill>
                  <a:srgbClr val="505050"/>
                </a:solidFill>
                <a:latin typeface="Segoe UI"/>
                <a:cs typeface="Segoe UI Semibold" panose="020B0702040204020203" pitchFamily="34" charset="0"/>
              </a:endParaRPr>
            </a:p>
            <a:p>
              <a:pPr defTabSz="685644">
                <a:lnSpc>
                  <a:spcPct val="100000"/>
                </a:lnSpc>
                <a:spcAft>
                  <a:spcPts val="881"/>
                </a:spcAft>
                <a:defRPr/>
              </a:pP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Expone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funciones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como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endpoints HTTP</a:t>
              </a:r>
            </a:p>
            <a:p>
              <a:pPr defTabSz="685644">
                <a:lnSpc>
                  <a:spcPct val="100000"/>
                </a:lnSpc>
                <a:spcAft>
                  <a:spcPts val="881"/>
                </a:spcAft>
                <a:defRPr/>
              </a:pP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Escala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funciones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fácilmente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de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acuerdo</a:t>
              </a:r>
              <a:r>
                <a:rPr lang="en-US" sz="1200" dirty="0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 a la </a:t>
              </a:r>
              <a:r>
                <a:rPr lang="en-US" sz="1200" dirty="0" err="1">
                  <a:solidFill>
                    <a:srgbClr val="505050"/>
                  </a:solidFill>
                  <a:latin typeface="Segoe UI"/>
                  <a:cs typeface="Segoe UI Semibold" panose="020B0702040204020203" pitchFamily="34" charset="0"/>
                </a:rPr>
                <a:t>demanda</a:t>
              </a:r>
              <a:endParaRPr lang="en-US" sz="1200" dirty="0">
                <a:solidFill>
                  <a:srgbClr val="505050"/>
                </a:solidFill>
                <a:latin typeface="Segoe UI"/>
                <a:cs typeface="Segoe UI Semibold" panose="020B0702040204020203" pitchFamily="34" charset="0"/>
              </a:endParaRPr>
            </a:p>
          </p:txBody>
        </p:sp>
      </p:grpSp>
      <p:sp>
        <p:nvSpPr>
          <p:cNvPr id="18" name="Plus 17"/>
          <p:cNvSpPr/>
          <p:nvPr/>
        </p:nvSpPr>
        <p:spPr bwMode="auto">
          <a:xfrm>
            <a:off x="2117996" y="3230898"/>
            <a:ext cx="370028" cy="321515"/>
          </a:xfrm>
          <a:prstGeom prst="mathPlus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8" y="2662149"/>
            <a:ext cx="1531019" cy="14590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1520" y="2424599"/>
            <a:ext cx="1400414" cy="408543"/>
          </a:xfrm>
          <a:prstGeom prst="rect">
            <a:avLst/>
          </a:prstGeom>
          <a:noFill/>
        </p:spPr>
        <p:txBody>
          <a:bodyPr wrap="square" lIns="137141" tIns="109713" rIns="137141" bIns="109713" rtlCol="0">
            <a:spAutoFit/>
          </a:bodyPr>
          <a:lstStyle/>
          <a:p>
            <a:pPr algn="ctr" defTabSz="685669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1350" kern="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9460" y="2435520"/>
            <a:ext cx="1400414" cy="408543"/>
          </a:xfrm>
          <a:prstGeom prst="rect">
            <a:avLst/>
          </a:prstGeom>
          <a:noFill/>
        </p:spPr>
        <p:txBody>
          <a:bodyPr wrap="square" lIns="137141" tIns="109713" rIns="137141" bIns="109713" rtlCol="0">
            <a:spAutoFit/>
          </a:bodyPr>
          <a:lstStyle/>
          <a:p>
            <a:pPr algn="ctr" defTabSz="685669">
              <a:lnSpc>
                <a:spcPct val="90000"/>
              </a:lnSpc>
              <a:spcAft>
                <a:spcPts val="450"/>
              </a:spcAft>
              <a:defRPr/>
            </a:pPr>
            <a:r>
              <a:rPr lang="en-US" sz="1350" kern="0" dirty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</a:rPr>
              <a:t>Events + data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23" y="2713458"/>
            <a:ext cx="1576889" cy="1391557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77281" y="2361014"/>
            <a:ext cx="1660566" cy="1796546"/>
            <a:chOff x="1702418" y="2004815"/>
            <a:chExt cx="2214402" cy="2395735"/>
          </a:xfrm>
        </p:grpSpPr>
        <p:pic>
          <p:nvPicPr>
            <p:cNvPr id="24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02418" y="2446408"/>
              <a:ext cx="2214402" cy="195414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710765" y="2004815"/>
              <a:ext cx="2197709" cy="544801"/>
            </a:xfrm>
            <a:prstGeom prst="rect">
              <a:avLst/>
            </a:prstGeom>
            <a:noFill/>
          </p:spPr>
          <p:txBody>
            <a:bodyPr wrap="square" lIns="137141" tIns="109713" rIns="137141" bIns="109713" rtlCol="0">
              <a:spAutoFit/>
            </a:bodyPr>
            <a:lstStyle/>
            <a:p>
              <a:pPr algn="ctr" defTabSz="685669">
                <a:lnSpc>
                  <a:spcPct val="90000"/>
                </a:lnSpc>
                <a:spcAft>
                  <a:spcPts val="450"/>
                </a:spcAft>
                <a:defRPr/>
              </a:pPr>
              <a:r>
                <a:rPr lang="en-US" sz="1350" kern="0" dirty="0"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</a:rPr>
                <a:t>Azure Functions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86650" y="2236291"/>
            <a:ext cx="1846964" cy="2204885"/>
            <a:chOff x="1581558" y="1838495"/>
            <a:chExt cx="2462969" cy="2940263"/>
          </a:xfrm>
        </p:grpSpPr>
        <p:sp>
          <p:nvSpPr>
            <p:cNvPr id="6" name="Explosion 1 5"/>
            <p:cNvSpPr/>
            <p:nvPr/>
          </p:nvSpPr>
          <p:spPr bwMode="auto">
            <a:xfrm>
              <a:off x="1602533" y="1838495"/>
              <a:ext cx="2441994" cy="2940263"/>
            </a:xfrm>
            <a:prstGeom prst="irregularSeal1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2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rot="21035138">
              <a:off x="1581558" y="2773624"/>
              <a:ext cx="2456122" cy="923330"/>
            </a:xfrm>
            <a:prstGeom prst="rect">
              <a:avLst/>
            </a:prstGeom>
            <a:noFill/>
          </p:spPr>
          <p:txBody>
            <a:bodyPr wrap="none" lIns="68570" tIns="34285" rIns="68570" bIns="34285" numCol="1">
              <a:prstTxWarp prst="textInflate">
                <a:avLst/>
              </a:prstTxWarp>
              <a:spAutoFit/>
            </a:bodyPr>
            <a:lstStyle/>
            <a:p>
              <a:pPr algn="ctr" defTabSz="685669"/>
              <a:r>
                <a:rPr lang="en-US" sz="4049" b="1" kern="0" dirty="0">
                  <a:ln w="12700">
                    <a:solidFill>
                      <a:srgbClr val="0078D7">
                        <a:lumMod val="75000"/>
                      </a:srgbClr>
                    </a:solidFill>
                    <a:prstDash val="solid"/>
                  </a:ln>
                  <a:gradFill flip="none" rotWithShape="1">
                    <a:gsLst>
                      <a:gs pos="0">
                        <a:srgbClr val="FFFF00"/>
                      </a:gs>
                      <a:gs pos="100000">
                        <a:srgbClr val="D83B0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effectLst>
                    <a:outerShdw dist="38100" dir="2640000" algn="bl" rotWithShape="0">
                      <a:srgbClr val="0078D7">
                        <a:lumMod val="75000"/>
                      </a:srgbClr>
                    </a:outerShdw>
                  </a:effectLst>
                  <a:latin typeface="Comic Sans MS" panose="030F0702030302020204" pitchFamily="66" charset="0"/>
                </a:rPr>
                <a:t>BAM!!!</a:t>
              </a:r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CO" dirty="0" err="1"/>
              <a:t>Azure</a:t>
            </a:r>
            <a:r>
              <a:rPr lang="es-CO" dirty="0"/>
              <a:t> </a:t>
            </a:r>
            <a:r>
              <a:rPr lang="es-CO" dirty="0" err="1"/>
              <a:t>Functions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80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L 0.11237 0.008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44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13242 -0.000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Segoe UI Light" panose="020B0502040204020203" pitchFamily="34" charset="0"/>
              </a:rPr>
              <a:t>Arquitectura</a:t>
            </a:r>
            <a:r>
              <a:rPr lang="en-US" dirty="0">
                <a:cs typeface="Segoe UI Light" panose="020B0502040204020203" pitchFamily="34" charset="0"/>
              </a:rPr>
              <a:t> de Azure Functions</a:t>
            </a:r>
            <a:br>
              <a:rPr lang="en-US" dirty="0">
                <a:cs typeface="Segoe UI Light" panose="020B0502040204020203" pitchFamily="34" charset="0"/>
              </a:rPr>
            </a:br>
            <a:br>
              <a:rPr lang="en-US" sz="1500" dirty="0"/>
            </a:br>
            <a:r>
              <a:rPr lang="en-US" sz="1500" dirty="0"/>
              <a:t>Built on top of App Service and </a:t>
            </a:r>
            <a:r>
              <a:rPr lang="en-US" sz="1500" dirty="0" err="1"/>
              <a:t>WebJobs</a:t>
            </a:r>
            <a:r>
              <a:rPr lang="en-US" sz="1500" dirty="0"/>
              <a:t> SDK</a:t>
            </a:r>
            <a:endParaRPr lang="en-IN" sz="1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29210" y="2352677"/>
            <a:ext cx="8126532" cy="3211626"/>
            <a:chOff x="753110" y="1993700"/>
            <a:chExt cx="10836913" cy="4282775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41" tIns="109713" rIns="137141" bIns="109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2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App Service Dynamic Runtime</a:t>
              </a:r>
              <a:br>
                <a:rPr lang="en-US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lang="en-US" sz="135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Hosting, CI</a:t>
              </a:r>
              <a:r>
                <a:rPr lang="en-US" sz="135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, Deployment Slots, Remote Debugging, etc.</a:t>
              </a: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41" tIns="109713" rIns="137141" bIns="109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2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 Core</a:t>
              </a:r>
            </a:p>
            <a:p>
              <a:pPr algn="ctr" defTabSz="69922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5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7153912" y="4609920"/>
              <a:ext cx="4410079" cy="76073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41" tIns="109713" rIns="137141" bIns="109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2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 Extensions</a:t>
              </a:r>
            </a:p>
            <a:p>
              <a:pPr algn="ctr" defTabSz="69922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5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41" tIns="109713" rIns="137141" bIns="109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2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lang="en-US" sz="135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41" tIns="109713" rIns="137141" bIns="109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2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41" tIns="109713" rIns="137141" bIns="1097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2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Config</a:t>
              </a:r>
              <a:endPara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0" name="Content Placeholder 19"/>
          <p:cNvSpPr>
            <a:spLocks noGrp="1"/>
          </p:cNvSpPr>
          <p:nvPr>
            <p:ph idx="1"/>
          </p:nvPr>
        </p:nvSpPr>
        <p:spPr bwMode="auto">
          <a:xfrm>
            <a:off x="529210" y="3000433"/>
            <a:ext cx="8107011" cy="57856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41" tIns="109713" rIns="137141" bIns="109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spcBef>
                <a:spcPct val="0"/>
              </a:spcBef>
              <a:spcAft>
                <a:spcPct val="0"/>
              </a:spcAft>
            </a:pPr>
            <a:r>
              <a:rPr lang="en-US" sz="1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18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18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43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Azure</a:t>
            </a:r>
            <a:r>
              <a:rPr lang="es-CO" dirty="0"/>
              <a:t> </a:t>
            </a:r>
            <a:r>
              <a:rPr lang="es-CO" dirty="0" err="1"/>
              <a:t>Functions</a:t>
            </a:r>
            <a:endParaRPr lang="es-CO" dirty="0"/>
          </a:p>
        </p:txBody>
      </p:sp>
      <p:grpSp>
        <p:nvGrpSpPr>
          <p:cNvPr id="4" name="Group 3"/>
          <p:cNvGrpSpPr/>
          <p:nvPr/>
        </p:nvGrpSpPr>
        <p:grpSpPr>
          <a:xfrm>
            <a:off x="1543878" y="2486783"/>
            <a:ext cx="6056244" cy="2032208"/>
            <a:chOff x="1341437" y="2049462"/>
            <a:chExt cx="8985465" cy="27403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6637" y="2884854"/>
              <a:ext cx="1905000" cy="1905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41437" y="3447209"/>
              <a:ext cx="780290" cy="78029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76547" y="3447209"/>
              <a:ext cx="780290" cy="780290"/>
            </a:xfrm>
            <a:prstGeom prst="rect">
              <a:avLst/>
            </a:prstGeom>
          </p:spPr>
        </p:pic>
        <p:sp>
          <p:nvSpPr>
            <p:cNvPr id="8" name="Right Arrow 2"/>
            <p:cNvSpPr/>
            <p:nvPr/>
          </p:nvSpPr>
          <p:spPr bwMode="auto">
            <a:xfrm>
              <a:off x="2515935" y="3684954"/>
              <a:ext cx="1905000" cy="304800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ight Arrow 7"/>
            <p:cNvSpPr/>
            <p:nvPr/>
          </p:nvSpPr>
          <p:spPr bwMode="auto">
            <a:xfrm>
              <a:off x="7177339" y="3684954"/>
              <a:ext cx="1905000" cy="304800"/>
            </a:xfrm>
            <a:prstGeom prst="right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30578" y="2049462"/>
              <a:ext cx="737119" cy="4647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06481" y="2049462"/>
              <a:ext cx="920421" cy="4647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55014" y="2049462"/>
              <a:ext cx="753137" cy="4647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30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Azure</a:t>
            </a:r>
            <a:r>
              <a:rPr lang="es-CO" dirty="0"/>
              <a:t> </a:t>
            </a:r>
            <a:r>
              <a:rPr lang="es-CO" dirty="0" err="1"/>
              <a:t>Functions</a:t>
            </a:r>
            <a:endParaRPr lang="es-CO" dirty="0"/>
          </a:p>
        </p:txBody>
      </p:sp>
      <p:grpSp>
        <p:nvGrpSpPr>
          <p:cNvPr id="13" name="Group 12"/>
          <p:cNvGrpSpPr/>
          <p:nvPr/>
        </p:nvGrpSpPr>
        <p:grpSpPr>
          <a:xfrm>
            <a:off x="2787108" y="1690689"/>
            <a:ext cx="3657600" cy="3657600"/>
            <a:chOff x="4389437" y="1513114"/>
            <a:chExt cx="3657600" cy="36576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4389437" y="2296352"/>
              <a:ext cx="3657600" cy="287436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4389437" y="1513114"/>
              <a:ext cx="3054182" cy="780290"/>
              <a:chOff x="3932237" y="1516062"/>
              <a:chExt cx="3054182" cy="78029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2237" y="1516062"/>
                <a:ext cx="780290" cy="780290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4712527" y="1592275"/>
                <a:ext cx="2273892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solidFill>
                      <a:schemeClr val="bg1"/>
                    </a:solidFill>
                  </a:rPr>
                  <a:t>“Function App”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365393" y="2588679"/>
              <a:ext cx="1705688" cy="57246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foo()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5393" y="3426295"/>
              <a:ext cx="1705688" cy="57246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bar()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65393" y="4278972"/>
              <a:ext cx="1705688" cy="57246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dirty="0" err="1">
                  <a:solidFill>
                    <a:schemeClr val="bg1"/>
                  </a:solidFill>
                </a:rPr>
                <a:t>baz</a:t>
              </a:r>
              <a:r>
                <a:rPr lang="en-US" sz="2000" dirty="0">
                  <a:solidFill>
                    <a:schemeClr val="bg1"/>
                  </a:solidFill>
                </a:rPr>
                <a:t>()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5724" y="2823886"/>
            <a:ext cx="457200" cy="457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5724" y="4514179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8892" y="2823886"/>
            <a:ext cx="457200" cy="45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88892" y="4514179"/>
            <a:ext cx="457200" cy="45720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1" idx="3"/>
            <a:endCxn id="16" idx="1"/>
          </p:cNvCxnSpPr>
          <p:nvPr/>
        </p:nvCxnSpPr>
        <p:spPr>
          <a:xfrm>
            <a:off x="1642924" y="3052486"/>
            <a:ext cx="212014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23" idx="1"/>
          </p:cNvCxnSpPr>
          <p:nvPr/>
        </p:nvCxnSpPr>
        <p:spPr>
          <a:xfrm>
            <a:off x="5468752" y="3052486"/>
            <a:ext cx="212014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  <a:endCxn id="18" idx="1"/>
          </p:cNvCxnSpPr>
          <p:nvPr/>
        </p:nvCxnSpPr>
        <p:spPr>
          <a:xfrm>
            <a:off x="1642924" y="4742779"/>
            <a:ext cx="212014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4" idx="1"/>
          </p:cNvCxnSpPr>
          <p:nvPr/>
        </p:nvCxnSpPr>
        <p:spPr>
          <a:xfrm>
            <a:off x="5468752" y="4742779"/>
            <a:ext cx="212014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3"/>
            <a:endCxn id="23" idx="1"/>
          </p:cNvCxnSpPr>
          <p:nvPr/>
        </p:nvCxnSpPr>
        <p:spPr>
          <a:xfrm flipV="1">
            <a:off x="5468752" y="3052486"/>
            <a:ext cx="2120140" cy="837616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2" idx="3"/>
            <a:endCxn id="17" idx="1"/>
          </p:cNvCxnSpPr>
          <p:nvPr/>
        </p:nvCxnSpPr>
        <p:spPr>
          <a:xfrm flipV="1">
            <a:off x="1642924" y="3890102"/>
            <a:ext cx="2120140" cy="852677"/>
          </a:xfrm>
          <a:prstGeom prst="straightConnector1">
            <a:avLst/>
          </a:prstGeom>
          <a:ln w="381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17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Componentes de una función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46" y="3308090"/>
            <a:ext cx="6974411" cy="1155474"/>
          </a:xfrm>
          <a:prstGeom prst="rect">
            <a:avLst/>
          </a:prstGeom>
        </p:spPr>
      </p:pic>
      <p:sp>
        <p:nvSpPr>
          <p:cNvPr id="16" name="Line Callout 1 2"/>
          <p:cNvSpPr/>
          <p:nvPr/>
        </p:nvSpPr>
        <p:spPr bwMode="auto">
          <a:xfrm>
            <a:off x="1830366" y="1690689"/>
            <a:ext cx="1928441" cy="779515"/>
          </a:xfrm>
          <a:prstGeom prst="borderCallout1">
            <a:avLst>
              <a:gd name="adj1" fmla="val 97995"/>
              <a:gd name="adj2" fmla="val 52073"/>
              <a:gd name="adj3" fmla="val 156840"/>
              <a:gd name="adj4" fmla="val 18552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Trigger</a:t>
            </a:r>
          </a:p>
        </p:txBody>
      </p:sp>
      <p:sp>
        <p:nvSpPr>
          <p:cNvPr id="17" name="Line Callout 1 5"/>
          <p:cNvSpPr/>
          <p:nvPr/>
        </p:nvSpPr>
        <p:spPr bwMode="auto">
          <a:xfrm>
            <a:off x="5605122" y="1696626"/>
            <a:ext cx="1928441" cy="779515"/>
          </a:xfrm>
          <a:prstGeom prst="borderCallout1">
            <a:avLst>
              <a:gd name="adj1" fmla="val 97995"/>
              <a:gd name="adj2" fmla="val 52073"/>
              <a:gd name="adj3" fmla="val 163513"/>
              <a:gd name="adj4" fmla="val 58783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Input</a:t>
            </a:r>
          </a:p>
        </p:txBody>
      </p:sp>
      <p:sp>
        <p:nvSpPr>
          <p:cNvPr id="18" name="Line Callout 1 6"/>
          <p:cNvSpPr/>
          <p:nvPr/>
        </p:nvSpPr>
        <p:spPr bwMode="auto">
          <a:xfrm>
            <a:off x="5692681" y="5295513"/>
            <a:ext cx="1928441" cy="779515"/>
          </a:xfrm>
          <a:prstGeom prst="borderCallout1">
            <a:avLst>
              <a:gd name="adj1" fmla="val -90684"/>
              <a:gd name="adj2" fmla="val -20515"/>
              <a:gd name="adj3" fmla="val -2594"/>
              <a:gd name="adj4" fmla="val 44408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Output</a:t>
            </a:r>
          </a:p>
        </p:txBody>
      </p:sp>
      <p:sp>
        <p:nvSpPr>
          <p:cNvPr id="19" name="Line Callout 1 7"/>
          <p:cNvSpPr/>
          <p:nvPr/>
        </p:nvSpPr>
        <p:spPr bwMode="auto">
          <a:xfrm>
            <a:off x="1917925" y="5295513"/>
            <a:ext cx="1928441" cy="779515"/>
          </a:xfrm>
          <a:prstGeom prst="borderCallout1">
            <a:avLst>
              <a:gd name="adj1" fmla="val 1769"/>
              <a:gd name="adj2" fmla="val 40398"/>
              <a:gd name="adj3" fmla="val -109198"/>
              <a:gd name="adj4" fmla="val 4187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Code</a:t>
            </a:r>
          </a:p>
        </p:txBody>
      </p:sp>
      <p:cxnSp>
        <p:nvCxnSpPr>
          <p:cNvPr id="20" name="Straight Arrow Connector 19"/>
          <p:cNvCxnSpPr>
            <a:stCxn id="16" idx="1"/>
          </p:cNvCxnSpPr>
          <p:nvPr/>
        </p:nvCxnSpPr>
        <p:spPr>
          <a:xfrm>
            <a:off x="2794587" y="2470204"/>
            <a:ext cx="2487097" cy="852087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</p:cNvCxnSpPr>
          <p:nvPr/>
        </p:nvCxnSpPr>
        <p:spPr>
          <a:xfrm>
            <a:off x="6569343" y="2476141"/>
            <a:ext cx="0" cy="837886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</p:cNvCxnSpPr>
          <p:nvPr/>
        </p:nvCxnSpPr>
        <p:spPr>
          <a:xfrm flipH="1" flipV="1">
            <a:off x="2688609" y="4087605"/>
            <a:ext cx="193537" cy="1207908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3"/>
          </p:cNvCxnSpPr>
          <p:nvPr/>
        </p:nvCxnSpPr>
        <p:spPr>
          <a:xfrm flipH="1" flipV="1">
            <a:off x="4974177" y="4148303"/>
            <a:ext cx="1682725" cy="1147210"/>
          </a:xfrm>
          <a:prstGeom prst="straightConnector1">
            <a:avLst/>
          </a:prstGeom>
          <a:ln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7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151" y="2639476"/>
            <a:ext cx="2346562" cy="1325563"/>
          </a:xfrm>
        </p:spPr>
        <p:txBody>
          <a:bodyPr/>
          <a:lstStyle/>
          <a:p>
            <a:r>
              <a:rPr lang="es-CO" dirty="0"/>
              <a:t>Demo!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097" y="2101888"/>
            <a:ext cx="2355649" cy="259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43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hernandgr@gmail.com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/>
              <a:t>@</a:t>
            </a:r>
            <a:r>
              <a:rPr lang="es-UY" dirty="0" err="1"/>
              <a:t>hernandgr</a:t>
            </a:r>
            <a:r>
              <a:rPr lang="es-UY" dirty="0"/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UY" dirty="0"/>
              <a:t>http://hernandgr.wordpress.com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¿Preguntas?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73" y="5272549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9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Y" dirty="0"/>
              <a:t>hernandgr@gmail.com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UY" dirty="0"/>
              <a:t>@</a:t>
            </a:r>
            <a:r>
              <a:rPr lang="es-UY" dirty="0" err="1"/>
              <a:t>hernandgr</a:t>
            </a:r>
            <a:r>
              <a:rPr lang="es-UY" dirty="0"/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UY" dirty="0"/>
              <a:t>http://hernandgr.wordpress.com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¡Gracias!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73" y="5278033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5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>
                <a:hlinkClick r:id="rId3"/>
              </a:rPr>
              <a:t>http://functions.azure.com </a:t>
            </a:r>
          </a:p>
          <a:p>
            <a:r>
              <a:rPr lang="es-CO" dirty="0">
                <a:hlinkClick r:id="rId3"/>
              </a:rPr>
              <a:t>https://azure.microsoft.com/en-us/documentation/articles/functions-overview/</a:t>
            </a:r>
            <a:endParaRPr lang="es-CO" dirty="0"/>
          </a:p>
          <a:p>
            <a:r>
              <a:rPr lang="es-CO" dirty="0">
                <a:hlinkClick r:id="rId4"/>
              </a:rPr>
              <a:t>https://channel9.msdn.com/Events/Build/2016/B858</a:t>
            </a:r>
            <a:endParaRPr lang="es-CO" dirty="0"/>
          </a:p>
          <a:p>
            <a:r>
              <a:rPr lang="es-CO" dirty="0">
                <a:hlinkClick r:id="rId5"/>
              </a:rPr>
              <a:t>https://channel9.msdn.com/Series/Windows-Azure-Web-Sites-Tutorials/Create-an-event-processing-Azure-Function</a:t>
            </a:r>
            <a:endParaRPr lang="es-CO" dirty="0"/>
          </a:p>
          <a:p>
            <a:r>
              <a:rPr lang="es-CO" dirty="0">
                <a:hlinkClick r:id="rId6"/>
              </a:rPr>
              <a:t>https://github.com/Azure/azure-webjobs-sdk-script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182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1052720" y="2752698"/>
            <a:ext cx="81840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>
                <a:solidFill>
                  <a:srgbClr val="FF0000"/>
                </a:solidFill>
              </a:rPr>
              <a:t>¿Necesita </a:t>
            </a:r>
            <a:r>
              <a:rPr lang="es-UY" dirty="0">
                <a:solidFill>
                  <a:schemeClr val="tx1"/>
                </a:solidFill>
              </a:rPr>
              <a:t>mi app un </a:t>
            </a:r>
            <a:r>
              <a:rPr lang="es-UY" dirty="0" err="1">
                <a:solidFill>
                  <a:srgbClr val="FF0000"/>
                </a:solidFill>
              </a:rPr>
              <a:t>backend</a:t>
            </a:r>
            <a:r>
              <a:rPr lang="es-UY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1007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04112" y="2812923"/>
            <a:ext cx="762381" cy="761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4112" y="1781937"/>
            <a:ext cx="7620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6898" y="1749933"/>
            <a:ext cx="7620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4112" y="4839461"/>
            <a:ext cx="7620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4983" y="3865625"/>
            <a:ext cx="542925" cy="542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33771" y="4902327"/>
            <a:ext cx="542925" cy="542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1762" y="2718054"/>
            <a:ext cx="762000" cy="762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54828" y="3060097"/>
            <a:ext cx="2221230" cy="1719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4828" y="2046732"/>
            <a:ext cx="1910334" cy="2218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89320" y="2010823"/>
            <a:ext cx="355187" cy="1601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8806" y="2001679"/>
            <a:ext cx="1099852" cy="1719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62830" y="5124545"/>
            <a:ext cx="2046446" cy="1718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81796" y="2966181"/>
            <a:ext cx="1100233" cy="22174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30444" y="4074034"/>
            <a:ext cx="1084040" cy="1719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51219" y="4040028"/>
            <a:ext cx="581597" cy="1719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3696" y="5126670"/>
            <a:ext cx="628364" cy="18864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97777" y="5222884"/>
            <a:ext cx="60944" cy="1439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91693" y="5145643"/>
            <a:ext cx="302228" cy="150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61762" y="3766185"/>
            <a:ext cx="724662" cy="7235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668407" y="89011"/>
            <a:ext cx="81840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>
                <a:solidFill>
                  <a:srgbClr val="FF0000"/>
                </a:solidFill>
              </a:rPr>
              <a:t>Opciones</a:t>
            </a:r>
          </a:p>
        </p:txBody>
      </p:sp>
    </p:spTree>
    <p:extLst>
      <p:ext uri="{BB962C8B-B14F-4D97-AF65-F5344CB8AC3E}">
        <p14:creationId xmlns:p14="http://schemas.microsoft.com/office/powerpoint/2010/main" val="149484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0185" y="3269906"/>
            <a:ext cx="307777" cy="116062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 defTabSz="685800">
              <a:lnSpc>
                <a:spcPts val="2400"/>
              </a:lnSpc>
            </a:pPr>
            <a:r>
              <a:rPr sz="2288" spc="-4" dirty="0">
                <a:solidFill>
                  <a:srgbClr val="FFFFFF"/>
                </a:solidFill>
                <a:latin typeface="Segoe UI"/>
                <a:cs typeface="Segoe UI"/>
              </a:rPr>
              <a:t>RES</a:t>
            </a:r>
            <a:r>
              <a:rPr sz="2288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2288" spc="-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288" dirty="0">
                <a:solidFill>
                  <a:srgbClr val="FFFFFF"/>
                </a:solidFill>
                <a:latin typeface="Segoe UI"/>
                <a:cs typeface="Segoe UI"/>
              </a:rPr>
              <a:t>API</a:t>
            </a:r>
            <a:endParaRPr sz="228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187" y="2478024"/>
            <a:ext cx="1874520" cy="2742247"/>
          </a:xfrm>
          <a:custGeom>
            <a:avLst/>
            <a:gdLst/>
            <a:ahLst/>
            <a:cxnLst/>
            <a:rect l="l" t="t" r="r" b="b"/>
            <a:pathLst>
              <a:path w="2499360" h="3656329">
                <a:moveTo>
                  <a:pt x="0" y="3656076"/>
                </a:moveTo>
                <a:lnTo>
                  <a:pt x="2499360" y="3656076"/>
                </a:lnTo>
                <a:lnTo>
                  <a:pt x="2499360" y="0"/>
                </a:lnTo>
                <a:lnTo>
                  <a:pt x="0" y="0"/>
                </a:lnTo>
                <a:lnTo>
                  <a:pt x="0" y="3656076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9586" y="2638044"/>
            <a:ext cx="564642" cy="499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808" y="2648331"/>
            <a:ext cx="309753" cy="4377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174879" y="2364867"/>
            <a:ext cx="1574126" cy="2757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25">
              <a:latin typeface="Times New Roman"/>
              <a:cs typeface="Times New Roman"/>
            </a:endParaRPr>
          </a:p>
          <a:p>
            <a:pPr marL="412909">
              <a:lnSpc>
                <a:spcPts val="1673"/>
              </a:lnSpc>
              <a:spcBef>
                <a:spcPts val="956"/>
              </a:spcBef>
            </a:pPr>
            <a:r>
              <a:rPr dirty="0"/>
              <a:t>Offline</a:t>
            </a:r>
          </a:p>
          <a:p>
            <a:pPr marL="412909">
              <a:lnSpc>
                <a:spcPts val="1673"/>
              </a:lnSpc>
            </a:pPr>
            <a:r>
              <a:rPr dirty="0"/>
              <a:t>sync</a:t>
            </a:r>
          </a:p>
        </p:txBody>
      </p:sp>
      <p:sp>
        <p:nvSpPr>
          <p:cNvPr id="7" name="object 7"/>
          <p:cNvSpPr/>
          <p:nvPr/>
        </p:nvSpPr>
        <p:spPr>
          <a:xfrm>
            <a:off x="1393316" y="4525137"/>
            <a:ext cx="430911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04438" y="1896237"/>
            <a:ext cx="5434013" cy="3902393"/>
          </a:xfrm>
          <a:custGeom>
            <a:avLst/>
            <a:gdLst/>
            <a:ahLst/>
            <a:cxnLst/>
            <a:rect l="l" t="t" r="r" b="b"/>
            <a:pathLst>
              <a:path w="7245350" h="5203190">
                <a:moveTo>
                  <a:pt x="0" y="5202936"/>
                </a:moveTo>
                <a:lnTo>
                  <a:pt x="7245096" y="5202936"/>
                </a:lnTo>
                <a:lnTo>
                  <a:pt x="7245096" y="0"/>
                </a:lnTo>
                <a:lnTo>
                  <a:pt x="0" y="0"/>
                </a:lnTo>
                <a:lnTo>
                  <a:pt x="0" y="5202936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19881" y="4547997"/>
            <a:ext cx="3949065" cy="1192530"/>
          </a:xfrm>
          <a:custGeom>
            <a:avLst/>
            <a:gdLst/>
            <a:ahLst/>
            <a:cxnLst/>
            <a:rect l="l" t="t" r="r" b="b"/>
            <a:pathLst>
              <a:path w="5265420" h="1590040">
                <a:moveTo>
                  <a:pt x="0" y="1589531"/>
                </a:moveTo>
                <a:lnTo>
                  <a:pt x="5265420" y="1589531"/>
                </a:lnTo>
                <a:lnTo>
                  <a:pt x="5265420" y="0"/>
                </a:lnTo>
                <a:lnTo>
                  <a:pt x="0" y="0"/>
                </a:lnTo>
                <a:lnTo>
                  <a:pt x="0" y="1589531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71900" y="4676585"/>
            <a:ext cx="1638585" cy="1703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00066" y="1978533"/>
            <a:ext cx="2468880" cy="1192530"/>
          </a:xfrm>
          <a:custGeom>
            <a:avLst/>
            <a:gdLst/>
            <a:ahLst/>
            <a:cxnLst/>
            <a:rect l="l" t="t" r="r" b="b"/>
            <a:pathLst>
              <a:path w="3291840" h="1590039">
                <a:moveTo>
                  <a:pt x="0" y="1589531"/>
                </a:moveTo>
                <a:lnTo>
                  <a:pt x="3291840" y="1589531"/>
                </a:lnTo>
                <a:lnTo>
                  <a:pt x="3291840" y="0"/>
                </a:lnTo>
                <a:lnTo>
                  <a:pt x="0" y="0"/>
                </a:lnTo>
                <a:lnTo>
                  <a:pt x="0" y="1589531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51990" y="2117312"/>
            <a:ext cx="1591723" cy="1595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19881" y="3265550"/>
            <a:ext cx="3949065" cy="1193483"/>
          </a:xfrm>
          <a:custGeom>
            <a:avLst/>
            <a:gdLst/>
            <a:ahLst/>
            <a:cxnLst/>
            <a:rect l="l" t="t" r="r" b="b"/>
            <a:pathLst>
              <a:path w="5265420" h="1591310">
                <a:moveTo>
                  <a:pt x="0" y="1591055"/>
                </a:moveTo>
                <a:lnTo>
                  <a:pt x="5265420" y="1591055"/>
                </a:lnTo>
                <a:lnTo>
                  <a:pt x="5265420" y="0"/>
                </a:lnTo>
                <a:lnTo>
                  <a:pt x="0" y="0"/>
                </a:lnTo>
                <a:lnTo>
                  <a:pt x="0" y="1591055"/>
                </a:lnTo>
                <a:close/>
              </a:path>
            </a:pathLst>
          </a:custGeom>
          <a:solidFill>
            <a:srgbClr val="00178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69900" y="3396044"/>
            <a:ext cx="1806225" cy="1685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00391" y="1977390"/>
            <a:ext cx="1119188" cy="3739991"/>
          </a:xfrm>
          <a:custGeom>
            <a:avLst/>
            <a:gdLst/>
            <a:ahLst/>
            <a:cxnLst/>
            <a:rect l="l" t="t" r="r" b="b"/>
            <a:pathLst>
              <a:path w="1492250" h="4986655">
                <a:moveTo>
                  <a:pt x="0" y="4986528"/>
                </a:moveTo>
                <a:lnTo>
                  <a:pt x="1491996" y="4986528"/>
                </a:lnTo>
                <a:lnTo>
                  <a:pt x="1491996" y="0"/>
                </a:lnTo>
                <a:lnTo>
                  <a:pt x="0" y="0"/>
                </a:lnTo>
                <a:lnTo>
                  <a:pt x="0" y="4986528"/>
                </a:lnTo>
                <a:close/>
              </a:path>
            </a:pathLst>
          </a:custGeom>
          <a:solidFill>
            <a:srgbClr val="005E79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37960" y="3695846"/>
            <a:ext cx="230505" cy="349091"/>
          </a:xfrm>
          <a:custGeom>
            <a:avLst/>
            <a:gdLst/>
            <a:ahLst/>
            <a:cxnLst/>
            <a:rect l="l" t="t" r="r" b="b"/>
            <a:pathLst>
              <a:path w="307340" h="465454">
                <a:moveTo>
                  <a:pt x="207509" y="209580"/>
                </a:moveTo>
                <a:lnTo>
                  <a:pt x="152538" y="209580"/>
                </a:lnTo>
                <a:lnTo>
                  <a:pt x="150051" y="217004"/>
                </a:lnTo>
                <a:lnTo>
                  <a:pt x="146735" y="223606"/>
                </a:lnTo>
                <a:lnTo>
                  <a:pt x="146735" y="233506"/>
                </a:lnTo>
                <a:lnTo>
                  <a:pt x="148420" y="246463"/>
                </a:lnTo>
                <a:lnTo>
                  <a:pt x="152747" y="257331"/>
                </a:lnTo>
                <a:lnTo>
                  <a:pt x="158628" y="266806"/>
                </a:lnTo>
                <a:lnTo>
                  <a:pt x="164975" y="275585"/>
                </a:lnTo>
                <a:lnTo>
                  <a:pt x="140532" y="277416"/>
                </a:lnTo>
                <a:lnTo>
                  <a:pt x="78588" y="289741"/>
                </a:lnTo>
                <a:lnTo>
                  <a:pt x="25181" y="321275"/>
                </a:lnTo>
                <a:lnTo>
                  <a:pt x="2383" y="360260"/>
                </a:lnTo>
                <a:lnTo>
                  <a:pt x="0" y="377897"/>
                </a:lnTo>
                <a:lnTo>
                  <a:pt x="8134" y="410707"/>
                </a:lnTo>
                <a:lnTo>
                  <a:pt x="32746" y="438644"/>
                </a:lnTo>
                <a:lnTo>
                  <a:pt x="74145" y="458073"/>
                </a:lnTo>
                <a:lnTo>
                  <a:pt x="132642" y="465357"/>
                </a:lnTo>
                <a:lnTo>
                  <a:pt x="189886" y="458888"/>
                </a:lnTo>
                <a:lnTo>
                  <a:pt x="235034" y="441330"/>
                </a:lnTo>
                <a:lnTo>
                  <a:pt x="236995" y="439778"/>
                </a:lnTo>
                <a:lnTo>
                  <a:pt x="162488" y="439778"/>
                </a:lnTo>
                <a:lnTo>
                  <a:pt x="118018" y="434209"/>
                </a:lnTo>
                <a:lnTo>
                  <a:pt x="84041" y="418739"/>
                </a:lnTo>
                <a:lnTo>
                  <a:pt x="62344" y="395224"/>
                </a:lnTo>
                <a:lnTo>
                  <a:pt x="54714" y="365522"/>
                </a:lnTo>
                <a:lnTo>
                  <a:pt x="61010" y="337842"/>
                </a:lnTo>
                <a:lnTo>
                  <a:pt x="93186" y="307856"/>
                </a:lnTo>
                <a:lnTo>
                  <a:pt x="147357" y="294358"/>
                </a:lnTo>
                <a:lnTo>
                  <a:pt x="171606" y="292914"/>
                </a:lnTo>
                <a:lnTo>
                  <a:pt x="272241" y="292914"/>
                </a:lnTo>
                <a:lnTo>
                  <a:pt x="261777" y="281272"/>
                </a:lnTo>
                <a:lnTo>
                  <a:pt x="242072" y="264034"/>
                </a:lnTo>
                <a:lnTo>
                  <a:pt x="220517" y="247532"/>
                </a:lnTo>
                <a:lnTo>
                  <a:pt x="215259" y="242827"/>
                </a:lnTo>
                <a:lnTo>
                  <a:pt x="210156" y="237117"/>
                </a:lnTo>
                <a:lnTo>
                  <a:pt x="206296" y="230013"/>
                </a:lnTo>
                <a:lnTo>
                  <a:pt x="204767" y="221131"/>
                </a:lnTo>
                <a:lnTo>
                  <a:pt x="206309" y="211964"/>
                </a:lnTo>
                <a:lnTo>
                  <a:pt x="207509" y="209580"/>
                </a:lnTo>
                <a:close/>
              </a:path>
              <a:path w="307340" h="465454">
                <a:moveTo>
                  <a:pt x="272241" y="292914"/>
                </a:moveTo>
                <a:lnTo>
                  <a:pt x="185700" y="292914"/>
                </a:lnTo>
                <a:lnTo>
                  <a:pt x="216127" y="315061"/>
                </a:lnTo>
                <a:lnTo>
                  <a:pt x="236995" y="333961"/>
                </a:lnTo>
                <a:lnTo>
                  <a:pt x="249003" y="352551"/>
                </a:lnTo>
                <a:lnTo>
                  <a:pt x="252850" y="373773"/>
                </a:lnTo>
                <a:lnTo>
                  <a:pt x="247008" y="400097"/>
                </a:lnTo>
                <a:lnTo>
                  <a:pt x="229741" y="421008"/>
                </a:lnTo>
                <a:lnTo>
                  <a:pt x="201439" y="434802"/>
                </a:lnTo>
                <a:lnTo>
                  <a:pt x="162488" y="439778"/>
                </a:lnTo>
                <a:lnTo>
                  <a:pt x="236995" y="439778"/>
                </a:lnTo>
                <a:lnTo>
                  <a:pt x="267727" y="415456"/>
                </a:lnTo>
                <a:lnTo>
                  <a:pt x="287606" y="384036"/>
                </a:lnTo>
                <a:lnTo>
                  <a:pt x="294313" y="349844"/>
                </a:lnTo>
                <a:lnTo>
                  <a:pt x="289997" y="321933"/>
                </a:lnTo>
                <a:lnTo>
                  <a:pt x="278452" y="299824"/>
                </a:lnTo>
                <a:lnTo>
                  <a:pt x="272241" y="292914"/>
                </a:lnTo>
                <a:close/>
              </a:path>
              <a:path w="307340" h="465454">
                <a:moveTo>
                  <a:pt x="306735" y="0"/>
                </a:moveTo>
                <a:lnTo>
                  <a:pt x="180725" y="0"/>
                </a:lnTo>
                <a:lnTo>
                  <a:pt x="154403" y="1095"/>
                </a:lnTo>
                <a:lnTo>
                  <a:pt x="97720" y="15659"/>
                </a:lnTo>
                <a:lnTo>
                  <a:pt x="53186" y="51697"/>
                </a:lnTo>
                <a:lnTo>
                  <a:pt x="33860" y="94036"/>
                </a:lnTo>
                <a:lnTo>
                  <a:pt x="31503" y="115508"/>
                </a:lnTo>
                <a:lnTo>
                  <a:pt x="38225" y="150306"/>
                </a:lnTo>
                <a:lnTo>
                  <a:pt x="57927" y="181006"/>
                </a:lnTo>
                <a:lnTo>
                  <a:pt x="89909" y="202886"/>
                </a:lnTo>
                <a:lnTo>
                  <a:pt x="133470" y="211228"/>
                </a:lnTo>
                <a:lnTo>
                  <a:pt x="139273" y="211228"/>
                </a:lnTo>
                <a:lnTo>
                  <a:pt x="152538" y="209580"/>
                </a:lnTo>
                <a:lnTo>
                  <a:pt x="207509" y="209580"/>
                </a:lnTo>
                <a:lnTo>
                  <a:pt x="210259" y="204113"/>
                </a:lnTo>
                <a:lnTo>
                  <a:pt x="215609" y="197344"/>
                </a:lnTo>
                <a:lnTo>
                  <a:pt x="218947" y="193902"/>
                </a:lnTo>
                <a:lnTo>
                  <a:pt x="161657" y="193902"/>
                </a:lnTo>
                <a:lnTo>
                  <a:pt x="127707" y="182688"/>
                </a:lnTo>
                <a:lnTo>
                  <a:pt x="103938" y="154921"/>
                </a:lnTo>
                <a:lnTo>
                  <a:pt x="89961" y="119416"/>
                </a:lnTo>
                <a:lnTo>
                  <a:pt x="85388" y="84988"/>
                </a:lnTo>
                <a:lnTo>
                  <a:pt x="85945" y="73142"/>
                </a:lnTo>
                <a:lnTo>
                  <a:pt x="107370" y="31640"/>
                </a:lnTo>
                <a:lnTo>
                  <a:pt x="141761" y="19799"/>
                </a:lnTo>
                <a:lnTo>
                  <a:pt x="270804" y="19799"/>
                </a:lnTo>
                <a:lnTo>
                  <a:pt x="306735" y="0"/>
                </a:lnTo>
                <a:close/>
              </a:path>
              <a:path w="307340" h="465454">
                <a:moveTo>
                  <a:pt x="270804" y="19799"/>
                </a:moveTo>
                <a:lnTo>
                  <a:pt x="141761" y="19799"/>
                </a:lnTo>
                <a:lnTo>
                  <a:pt x="175142" y="31185"/>
                </a:lnTo>
                <a:lnTo>
                  <a:pt x="199274" y="59515"/>
                </a:lnTo>
                <a:lnTo>
                  <a:pt x="213925" y="96042"/>
                </a:lnTo>
                <a:lnTo>
                  <a:pt x="218861" y="132021"/>
                </a:lnTo>
                <a:lnTo>
                  <a:pt x="218511" y="141884"/>
                </a:lnTo>
                <a:lnTo>
                  <a:pt x="195349" y="183465"/>
                </a:lnTo>
                <a:lnTo>
                  <a:pt x="161657" y="193902"/>
                </a:lnTo>
                <a:lnTo>
                  <a:pt x="218947" y="193902"/>
                </a:lnTo>
                <a:lnTo>
                  <a:pt x="221348" y="191427"/>
                </a:lnTo>
                <a:lnTo>
                  <a:pt x="240350" y="175445"/>
                </a:lnTo>
                <a:lnTo>
                  <a:pt x="257098" y="156983"/>
                </a:lnTo>
                <a:lnTo>
                  <a:pt x="269028" y="133881"/>
                </a:lnTo>
                <a:lnTo>
                  <a:pt x="273574" y="103979"/>
                </a:lnTo>
                <a:lnTo>
                  <a:pt x="268691" y="73207"/>
                </a:lnTo>
                <a:lnTo>
                  <a:pt x="256891" y="49713"/>
                </a:lnTo>
                <a:lnTo>
                  <a:pt x="242449" y="32725"/>
                </a:lnTo>
                <a:lnTo>
                  <a:pt x="229638" y="21469"/>
                </a:lnTo>
                <a:lnTo>
                  <a:pt x="267771" y="21469"/>
                </a:lnTo>
                <a:lnTo>
                  <a:pt x="270804" y="19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4785" y="3706749"/>
            <a:ext cx="352043" cy="3509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57934" y="3814872"/>
            <a:ext cx="50483" cy="107156"/>
          </a:xfrm>
          <a:custGeom>
            <a:avLst/>
            <a:gdLst/>
            <a:ahLst/>
            <a:cxnLst/>
            <a:rect l="l" t="t" r="r" b="b"/>
            <a:pathLst>
              <a:path w="67309" h="142875">
                <a:moveTo>
                  <a:pt x="58727" y="0"/>
                </a:moveTo>
                <a:lnTo>
                  <a:pt x="57506" y="0"/>
                </a:lnTo>
                <a:lnTo>
                  <a:pt x="0" y="68235"/>
                </a:lnTo>
                <a:lnTo>
                  <a:pt x="3678" y="74435"/>
                </a:lnTo>
                <a:lnTo>
                  <a:pt x="4899" y="80635"/>
                </a:lnTo>
                <a:lnTo>
                  <a:pt x="4899" y="93052"/>
                </a:lnTo>
                <a:lnTo>
                  <a:pt x="3678" y="96772"/>
                </a:lnTo>
                <a:lnTo>
                  <a:pt x="67305" y="142670"/>
                </a:lnTo>
                <a:lnTo>
                  <a:pt x="67305" y="8680"/>
                </a:lnTo>
                <a:lnTo>
                  <a:pt x="66068" y="8680"/>
                </a:lnTo>
                <a:lnTo>
                  <a:pt x="587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22171" y="3813942"/>
            <a:ext cx="55245" cy="110014"/>
          </a:xfrm>
          <a:custGeom>
            <a:avLst/>
            <a:gdLst/>
            <a:ahLst/>
            <a:cxnLst/>
            <a:rect l="l" t="t" r="r" b="b"/>
            <a:pathLst>
              <a:path w="73659" h="146685">
                <a:moveTo>
                  <a:pt x="9798" y="0"/>
                </a:moveTo>
                <a:lnTo>
                  <a:pt x="8561" y="0"/>
                </a:lnTo>
                <a:lnTo>
                  <a:pt x="1220" y="12416"/>
                </a:lnTo>
                <a:lnTo>
                  <a:pt x="0" y="13656"/>
                </a:lnTo>
                <a:lnTo>
                  <a:pt x="0" y="146390"/>
                </a:lnTo>
                <a:lnTo>
                  <a:pt x="70967" y="95532"/>
                </a:lnTo>
                <a:lnTo>
                  <a:pt x="70967" y="79395"/>
                </a:lnTo>
                <a:lnTo>
                  <a:pt x="73425" y="75675"/>
                </a:lnTo>
                <a:lnTo>
                  <a:pt x="9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20281" y="3642741"/>
            <a:ext cx="397669" cy="420053"/>
          </a:xfrm>
          <a:custGeom>
            <a:avLst/>
            <a:gdLst/>
            <a:ahLst/>
            <a:cxnLst/>
            <a:rect l="l" t="t" r="r" b="b"/>
            <a:pathLst>
              <a:path w="530225" h="560070">
                <a:moveTo>
                  <a:pt x="260626" y="0"/>
                </a:moveTo>
                <a:lnTo>
                  <a:pt x="260626" y="4960"/>
                </a:lnTo>
                <a:lnTo>
                  <a:pt x="0" y="331239"/>
                </a:lnTo>
                <a:lnTo>
                  <a:pt x="263067" y="555785"/>
                </a:lnTo>
                <a:lnTo>
                  <a:pt x="263067" y="559507"/>
                </a:lnTo>
                <a:lnTo>
                  <a:pt x="401543" y="441650"/>
                </a:lnTo>
                <a:lnTo>
                  <a:pt x="258184" y="441650"/>
                </a:lnTo>
                <a:lnTo>
                  <a:pt x="244379" y="438820"/>
                </a:lnTo>
                <a:lnTo>
                  <a:pt x="233100" y="431106"/>
                </a:lnTo>
                <a:lnTo>
                  <a:pt x="225491" y="419669"/>
                </a:lnTo>
                <a:lnTo>
                  <a:pt x="222701" y="405674"/>
                </a:lnTo>
                <a:lnTo>
                  <a:pt x="222701" y="396989"/>
                </a:lnTo>
                <a:lnTo>
                  <a:pt x="226363" y="388314"/>
                </a:lnTo>
                <a:lnTo>
                  <a:pt x="231262" y="382097"/>
                </a:lnTo>
                <a:lnTo>
                  <a:pt x="190896" y="352336"/>
                </a:lnTo>
                <a:lnTo>
                  <a:pt x="152951" y="352336"/>
                </a:lnTo>
                <a:lnTo>
                  <a:pt x="139147" y="349505"/>
                </a:lnTo>
                <a:lnTo>
                  <a:pt x="127866" y="341787"/>
                </a:lnTo>
                <a:lnTo>
                  <a:pt x="120257" y="330350"/>
                </a:lnTo>
                <a:lnTo>
                  <a:pt x="117465" y="316358"/>
                </a:lnTo>
                <a:lnTo>
                  <a:pt x="120257" y="302360"/>
                </a:lnTo>
                <a:lnTo>
                  <a:pt x="127866" y="290923"/>
                </a:lnTo>
                <a:lnTo>
                  <a:pt x="139147" y="283210"/>
                </a:lnTo>
                <a:lnTo>
                  <a:pt x="152951" y="280381"/>
                </a:lnTo>
                <a:lnTo>
                  <a:pt x="173212" y="280381"/>
                </a:lnTo>
                <a:lnTo>
                  <a:pt x="227584" y="215866"/>
                </a:lnTo>
                <a:lnTo>
                  <a:pt x="222701" y="208425"/>
                </a:lnTo>
                <a:lnTo>
                  <a:pt x="219022" y="200969"/>
                </a:lnTo>
                <a:lnTo>
                  <a:pt x="219022" y="192288"/>
                </a:lnTo>
                <a:lnTo>
                  <a:pt x="222216" y="176475"/>
                </a:lnTo>
                <a:lnTo>
                  <a:pt x="230802" y="163449"/>
                </a:lnTo>
                <a:lnTo>
                  <a:pt x="243289" y="154608"/>
                </a:lnTo>
                <a:lnTo>
                  <a:pt x="258184" y="151350"/>
                </a:lnTo>
                <a:lnTo>
                  <a:pt x="384205" y="151350"/>
                </a:lnTo>
                <a:lnTo>
                  <a:pt x="265525" y="3720"/>
                </a:lnTo>
                <a:lnTo>
                  <a:pt x="265525" y="1240"/>
                </a:lnTo>
                <a:lnTo>
                  <a:pt x="263067" y="1240"/>
                </a:lnTo>
                <a:lnTo>
                  <a:pt x="260626" y="0"/>
                </a:lnTo>
                <a:close/>
              </a:path>
              <a:path w="530225" h="560070">
                <a:moveTo>
                  <a:pt x="349954" y="341159"/>
                </a:moveTo>
                <a:lnTo>
                  <a:pt x="288769" y="385817"/>
                </a:lnTo>
                <a:lnTo>
                  <a:pt x="292447" y="392034"/>
                </a:lnTo>
                <a:lnTo>
                  <a:pt x="294889" y="398231"/>
                </a:lnTo>
                <a:lnTo>
                  <a:pt x="294889" y="405674"/>
                </a:lnTo>
                <a:lnTo>
                  <a:pt x="291905" y="419669"/>
                </a:lnTo>
                <a:lnTo>
                  <a:pt x="283873" y="431106"/>
                </a:lnTo>
                <a:lnTo>
                  <a:pt x="272173" y="438820"/>
                </a:lnTo>
                <a:lnTo>
                  <a:pt x="258184" y="441650"/>
                </a:lnTo>
                <a:lnTo>
                  <a:pt x="401543" y="441650"/>
                </a:lnTo>
                <a:lnTo>
                  <a:pt x="506483" y="352336"/>
                </a:lnTo>
                <a:lnTo>
                  <a:pt x="375639" y="352336"/>
                </a:lnTo>
                <a:lnTo>
                  <a:pt x="368359" y="351636"/>
                </a:lnTo>
                <a:lnTo>
                  <a:pt x="361364" y="349505"/>
                </a:lnTo>
                <a:lnTo>
                  <a:pt x="355173" y="346044"/>
                </a:lnTo>
                <a:lnTo>
                  <a:pt x="349954" y="341159"/>
                </a:lnTo>
                <a:close/>
              </a:path>
              <a:path w="530225" h="560070">
                <a:moveTo>
                  <a:pt x="177418" y="342399"/>
                </a:moveTo>
                <a:lnTo>
                  <a:pt x="172390" y="346567"/>
                </a:lnTo>
                <a:lnTo>
                  <a:pt x="166560" y="349693"/>
                </a:lnTo>
                <a:lnTo>
                  <a:pt x="160042" y="351655"/>
                </a:lnTo>
                <a:lnTo>
                  <a:pt x="152951" y="352336"/>
                </a:lnTo>
                <a:lnTo>
                  <a:pt x="190896" y="352336"/>
                </a:lnTo>
                <a:lnTo>
                  <a:pt x="177418" y="342399"/>
                </a:lnTo>
                <a:close/>
              </a:path>
              <a:path w="530225" h="560070">
                <a:moveTo>
                  <a:pt x="487932" y="280381"/>
                </a:moveTo>
                <a:lnTo>
                  <a:pt x="375639" y="280381"/>
                </a:lnTo>
                <a:lnTo>
                  <a:pt x="389444" y="283210"/>
                </a:lnTo>
                <a:lnTo>
                  <a:pt x="400724" y="290923"/>
                </a:lnTo>
                <a:lnTo>
                  <a:pt x="408332" y="302360"/>
                </a:lnTo>
                <a:lnTo>
                  <a:pt x="411123" y="316358"/>
                </a:lnTo>
                <a:lnTo>
                  <a:pt x="408332" y="330350"/>
                </a:lnTo>
                <a:lnTo>
                  <a:pt x="400724" y="341787"/>
                </a:lnTo>
                <a:lnTo>
                  <a:pt x="389444" y="349505"/>
                </a:lnTo>
                <a:lnTo>
                  <a:pt x="375639" y="352336"/>
                </a:lnTo>
                <a:lnTo>
                  <a:pt x="506483" y="352336"/>
                </a:lnTo>
                <a:lnTo>
                  <a:pt x="529814" y="332479"/>
                </a:lnTo>
                <a:lnTo>
                  <a:pt x="487932" y="280381"/>
                </a:lnTo>
                <a:close/>
              </a:path>
              <a:path w="530225" h="560070">
                <a:moveTo>
                  <a:pt x="384205" y="151350"/>
                </a:moveTo>
                <a:lnTo>
                  <a:pt x="258184" y="151350"/>
                </a:lnTo>
                <a:lnTo>
                  <a:pt x="273592" y="154608"/>
                </a:lnTo>
                <a:lnTo>
                  <a:pt x="286016" y="163449"/>
                </a:lnTo>
                <a:lnTo>
                  <a:pt x="294311" y="176475"/>
                </a:lnTo>
                <a:lnTo>
                  <a:pt x="297330" y="192288"/>
                </a:lnTo>
                <a:lnTo>
                  <a:pt x="297330" y="199728"/>
                </a:lnTo>
                <a:lnTo>
                  <a:pt x="296110" y="205945"/>
                </a:lnTo>
                <a:lnTo>
                  <a:pt x="291210" y="213385"/>
                </a:lnTo>
                <a:lnTo>
                  <a:pt x="353616" y="287821"/>
                </a:lnTo>
                <a:lnTo>
                  <a:pt x="359736" y="282861"/>
                </a:lnTo>
                <a:lnTo>
                  <a:pt x="367077" y="280381"/>
                </a:lnTo>
                <a:lnTo>
                  <a:pt x="487932" y="280381"/>
                </a:lnTo>
                <a:lnTo>
                  <a:pt x="384205" y="151350"/>
                </a:lnTo>
                <a:close/>
              </a:path>
              <a:path w="530225" h="560070">
                <a:moveTo>
                  <a:pt x="173212" y="280381"/>
                </a:moveTo>
                <a:lnTo>
                  <a:pt x="159068" y="280381"/>
                </a:lnTo>
                <a:lnTo>
                  <a:pt x="165178" y="281621"/>
                </a:lnTo>
                <a:lnTo>
                  <a:pt x="170077" y="284101"/>
                </a:lnTo>
                <a:lnTo>
                  <a:pt x="173212" y="280381"/>
                </a:lnTo>
                <a:close/>
              </a:path>
              <a:path w="530225" h="560070">
                <a:moveTo>
                  <a:pt x="265525" y="0"/>
                </a:moveTo>
                <a:lnTo>
                  <a:pt x="263067" y="1240"/>
                </a:lnTo>
                <a:lnTo>
                  <a:pt x="265525" y="1240"/>
                </a:lnTo>
                <a:lnTo>
                  <a:pt x="2655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0494" y="4149185"/>
            <a:ext cx="447199" cy="121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88" dirty="0">
                <a:solidFill>
                  <a:srgbClr val="FFFFFF"/>
                </a:solidFill>
                <a:latin typeface="Segoe UI"/>
                <a:cs typeface="Segoe UI"/>
              </a:rPr>
              <a:t>Facebook</a:t>
            </a:r>
            <a:endParaRPr sz="78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39449" y="4148518"/>
            <a:ext cx="324803" cy="121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88" dirty="0">
                <a:solidFill>
                  <a:srgbClr val="FFFFFF"/>
                </a:solidFill>
                <a:latin typeface="Segoe UI"/>
                <a:cs typeface="Segoe UI"/>
              </a:rPr>
              <a:t>Tw</a:t>
            </a:r>
            <a:r>
              <a:rPr sz="788" spc="-4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788" dirty="0">
                <a:solidFill>
                  <a:srgbClr val="FFFFFF"/>
                </a:solidFill>
                <a:latin typeface="Segoe UI"/>
                <a:cs typeface="Segoe UI"/>
              </a:rPr>
              <a:t>tter</a:t>
            </a:r>
            <a:endParaRPr sz="78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6587" y="4157471"/>
            <a:ext cx="442913" cy="121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88" dirty="0">
                <a:solidFill>
                  <a:srgbClr val="FFFFFF"/>
                </a:solidFill>
                <a:latin typeface="Segoe UI"/>
                <a:cs typeface="Segoe UI"/>
              </a:rPr>
              <a:t>Microsoft</a:t>
            </a:r>
            <a:endParaRPr sz="78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5439" y="4152137"/>
            <a:ext cx="342900" cy="121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88" spc="-4" dirty="0">
                <a:solidFill>
                  <a:srgbClr val="FFFFFF"/>
                </a:solidFill>
                <a:latin typeface="Segoe UI"/>
                <a:cs typeface="Segoe UI"/>
              </a:rPr>
              <a:t>G</a:t>
            </a:r>
            <a:r>
              <a:rPr sz="788" dirty="0">
                <a:solidFill>
                  <a:srgbClr val="FFFFFF"/>
                </a:solidFill>
                <a:latin typeface="Segoe UI"/>
                <a:cs typeface="Segoe UI"/>
              </a:rPr>
              <a:t>oogle</a:t>
            </a:r>
            <a:endParaRPr sz="78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7604" y="4167377"/>
            <a:ext cx="57102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439" marR="3810" indent="-72390" defTabSz="685800">
              <a:lnSpc>
                <a:spcPts val="855"/>
              </a:lnSpc>
            </a:pPr>
            <a:r>
              <a:rPr sz="788" dirty="0">
                <a:solidFill>
                  <a:srgbClr val="FFFFFF"/>
                </a:solidFill>
                <a:latin typeface="Segoe UI"/>
                <a:cs typeface="Segoe UI"/>
              </a:rPr>
              <a:t>Azure</a:t>
            </a:r>
            <a:r>
              <a:rPr sz="788" spc="-64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788" dirty="0">
                <a:solidFill>
                  <a:srgbClr val="FFFFFF"/>
                </a:solidFill>
                <a:latin typeface="Segoe UI"/>
                <a:cs typeface="Segoe UI"/>
              </a:rPr>
              <a:t>Active  Directory</a:t>
            </a:r>
            <a:endParaRPr sz="788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04589" y="3712464"/>
            <a:ext cx="401192" cy="324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71" dirty="0">
                <a:solidFill>
                  <a:srgbClr val="404040"/>
                </a:solidFill>
              </a:rPr>
              <a:t>Azure </a:t>
            </a:r>
            <a:r>
              <a:rPr spc="-60" dirty="0">
                <a:solidFill>
                  <a:srgbClr val="404040"/>
                </a:solidFill>
              </a:rPr>
              <a:t>Mobile</a:t>
            </a:r>
            <a:r>
              <a:rPr spc="-304" dirty="0">
                <a:solidFill>
                  <a:srgbClr val="404040"/>
                </a:solidFill>
              </a:rPr>
              <a:t> </a:t>
            </a:r>
            <a:r>
              <a:rPr spc="-53" dirty="0">
                <a:solidFill>
                  <a:srgbClr val="404040"/>
                </a:solidFill>
              </a:rPr>
              <a:t>Apps</a:t>
            </a:r>
          </a:p>
        </p:txBody>
      </p:sp>
      <p:sp>
        <p:nvSpPr>
          <p:cNvPr id="28" name="object 28"/>
          <p:cNvSpPr/>
          <p:nvPr/>
        </p:nvSpPr>
        <p:spPr>
          <a:xfrm>
            <a:off x="5260086" y="4769739"/>
            <a:ext cx="645794" cy="75209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33632" y="5440299"/>
            <a:ext cx="418624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50" spc="8" dirty="0">
                <a:solidFill>
                  <a:srgbClr val="FFFFFF"/>
                </a:solidFill>
                <a:latin typeface="Segoe UI"/>
                <a:cs typeface="Segoe UI"/>
              </a:rPr>
              <a:t>Wi</a:t>
            </a:r>
            <a:r>
              <a:rPr sz="750" spc="1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750" spc="11" dirty="0">
                <a:solidFill>
                  <a:srgbClr val="FFFFFF"/>
                </a:solidFill>
                <a:latin typeface="Segoe UI"/>
                <a:cs typeface="Segoe UI"/>
              </a:rPr>
              <a:t>d</a:t>
            </a:r>
            <a:r>
              <a:rPr sz="750" spc="8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750" spc="11" dirty="0">
                <a:solidFill>
                  <a:srgbClr val="FFFFFF"/>
                </a:solidFill>
                <a:latin typeface="Segoe UI"/>
                <a:cs typeface="Segoe UI"/>
              </a:rPr>
              <a:t>ws</a:t>
            </a:r>
            <a:endParaRPr sz="750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91048" y="4926729"/>
            <a:ext cx="277654" cy="422910"/>
          </a:xfrm>
          <a:custGeom>
            <a:avLst/>
            <a:gdLst/>
            <a:ahLst/>
            <a:cxnLst/>
            <a:rect l="l" t="t" r="r" b="b"/>
            <a:pathLst>
              <a:path w="370204" h="563879">
                <a:moveTo>
                  <a:pt x="250231" y="253952"/>
                </a:moveTo>
                <a:lnTo>
                  <a:pt x="183943" y="253952"/>
                </a:lnTo>
                <a:lnTo>
                  <a:pt x="181585" y="260590"/>
                </a:lnTo>
                <a:lnTo>
                  <a:pt x="179320" y="267323"/>
                </a:lnTo>
                <a:lnTo>
                  <a:pt x="177617" y="274618"/>
                </a:lnTo>
                <a:lnTo>
                  <a:pt x="176946" y="282943"/>
                </a:lnTo>
                <a:lnTo>
                  <a:pt x="178977" y="298643"/>
                </a:lnTo>
                <a:lnTo>
                  <a:pt x="184194" y="311812"/>
                </a:lnTo>
                <a:lnTo>
                  <a:pt x="191287" y="323294"/>
                </a:lnTo>
                <a:lnTo>
                  <a:pt x="198941" y="333932"/>
                </a:lnTo>
                <a:lnTo>
                  <a:pt x="169465" y="336151"/>
                </a:lnTo>
                <a:lnTo>
                  <a:pt x="94768" y="351084"/>
                </a:lnTo>
                <a:lnTo>
                  <a:pt x="57983" y="367924"/>
                </a:lnTo>
                <a:lnTo>
                  <a:pt x="12496" y="412914"/>
                </a:lnTo>
                <a:lnTo>
                  <a:pt x="0" y="457905"/>
                </a:lnTo>
                <a:lnTo>
                  <a:pt x="6270" y="490041"/>
                </a:lnTo>
                <a:lnTo>
                  <a:pt x="25208" y="518963"/>
                </a:lnTo>
                <a:lnTo>
                  <a:pt x="57006" y="542414"/>
                </a:lnTo>
                <a:lnTo>
                  <a:pt x="101857" y="558139"/>
                </a:lnTo>
                <a:lnTo>
                  <a:pt x="159951" y="563882"/>
                </a:lnTo>
                <a:lnTo>
                  <a:pt x="218477" y="558374"/>
                </a:lnTo>
                <a:lnTo>
                  <a:pt x="266923" y="543146"/>
                </a:lnTo>
                <a:lnTo>
                  <a:pt x="283921" y="532887"/>
                </a:lnTo>
                <a:lnTo>
                  <a:pt x="195941" y="532887"/>
                </a:lnTo>
                <a:lnTo>
                  <a:pt x="142316" y="526139"/>
                </a:lnTo>
                <a:lnTo>
                  <a:pt x="101343" y="507394"/>
                </a:lnTo>
                <a:lnTo>
                  <a:pt x="75179" y="478901"/>
                </a:lnTo>
                <a:lnTo>
                  <a:pt x="65979" y="442910"/>
                </a:lnTo>
                <a:lnTo>
                  <a:pt x="73571" y="409370"/>
                </a:lnTo>
                <a:lnTo>
                  <a:pt x="112372" y="373034"/>
                </a:lnTo>
                <a:lnTo>
                  <a:pt x="153796" y="359990"/>
                </a:lnTo>
                <a:lnTo>
                  <a:pt x="196721" y="355242"/>
                </a:lnTo>
                <a:lnTo>
                  <a:pt x="206937" y="354930"/>
                </a:lnTo>
                <a:lnTo>
                  <a:pt x="328291" y="354930"/>
                </a:lnTo>
                <a:lnTo>
                  <a:pt x="315672" y="340822"/>
                </a:lnTo>
                <a:lnTo>
                  <a:pt x="291911" y="319935"/>
                </a:lnTo>
                <a:lnTo>
                  <a:pt x="265918" y="299940"/>
                </a:lnTo>
                <a:lnTo>
                  <a:pt x="259577" y="294238"/>
                </a:lnTo>
                <a:lnTo>
                  <a:pt x="253423" y="287319"/>
                </a:lnTo>
                <a:lnTo>
                  <a:pt x="248769" y="278712"/>
                </a:lnTo>
                <a:lnTo>
                  <a:pt x="246926" y="267948"/>
                </a:lnTo>
                <a:lnTo>
                  <a:pt x="248784" y="256841"/>
                </a:lnTo>
                <a:lnTo>
                  <a:pt x="250231" y="253952"/>
                </a:lnTo>
                <a:close/>
              </a:path>
              <a:path w="370204" h="563879">
                <a:moveTo>
                  <a:pt x="328291" y="354930"/>
                </a:moveTo>
                <a:lnTo>
                  <a:pt x="223932" y="354930"/>
                </a:lnTo>
                <a:lnTo>
                  <a:pt x="260624" y="381766"/>
                </a:lnTo>
                <a:lnTo>
                  <a:pt x="285788" y="404666"/>
                </a:lnTo>
                <a:lnTo>
                  <a:pt x="300268" y="427193"/>
                </a:lnTo>
                <a:lnTo>
                  <a:pt x="304907" y="452908"/>
                </a:lnTo>
                <a:lnTo>
                  <a:pt x="297863" y="484805"/>
                </a:lnTo>
                <a:lnTo>
                  <a:pt x="277041" y="510143"/>
                </a:lnTo>
                <a:lnTo>
                  <a:pt x="242911" y="526857"/>
                </a:lnTo>
                <a:lnTo>
                  <a:pt x="195941" y="532887"/>
                </a:lnTo>
                <a:lnTo>
                  <a:pt x="283921" y="532887"/>
                </a:lnTo>
                <a:lnTo>
                  <a:pt x="305040" y="520142"/>
                </a:lnTo>
                <a:lnTo>
                  <a:pt x="332576" y="491305"/>
                </a:lnTo>
                <a:lnTo>
                  <a:pt x="349282" y="458581"/>
                </a:lnTo>
                <a:lnTo>
                  <a:pt x="354906" y="423913"/>
                </a:lnTo>
                <a:lnTo>
                  <a:pt x="349703" y="390093"/>
                </a:lnTo>
                <a:lnTo>
                  <a:pt x="335780" y="363302"/>
                </a:lnTo>
                <a:lnTo>
                  <a:pt x="328291" y="354930"/>
                </a:lnTo>
                <a:close/>
              </a:path>
              <a:path w="370204" h="563879">
                <a:moveTo>
                  <a:pt x="369887" y="0"/>
                </a:moveTo>
                <a:lnTo>
                  <a:pt x="217933" y="0"/>
                </a:lnTo>
                <a:lnTo>
                  <a:pt x="186192" y="1327"/>
                </a:lnTo>
                <a:lnTo>
                  <a:pt x="117839" y="18975"/>
                </a:lnTo>
                <a:lnTo>
                  <a:pt x="84975" y="39984"/>
                </a:lnTo>
                <a:lnTo>
                  <a:pt x="49484" y="87734"/>
                </a:lnTo>
                <a:lnTo>
                  <a:pt x="37988" y="139963"/>
                </a:lnTo>
                <a:lnTo>
                  <a:pt x="46095" y="182129"/>
                </a:lnTo>
                <a:lnTo>
                  <a:pt x="69854" y="219328"/>
                </a:lnTo>
                <a:lnTo>
                  <a:pt x="108420" y="245841"/>
                </a:lnTo>
                <a:lnTo>
                  <a:pt x="160950" y="255949"/>
                </a:lnTo>
                <a:lnTo>
                  <a:pt x="167947" y="255949"/>
                </a:lnTo>
                <a:lnTo>
                  <a:pt x="183943" y="253952"/>
                </a:lnTo>
                <a:lnTo>
                  <a:pt x="250231" y="253952"/>
                </a:lnTo>
                <a:lnTo>
                  <a:pt x="253548" y="247327"/>
                </a:lnTo>
                <a:lnTo>
                  <a:pt x="259999" y="239126"/>
                </a:lnTo>
                <a:lnTo>
                  <a:pt x="264025" y="234955"/>
                </a:lnTo>
                <a:lnTo>
                  <a:pt x="194939" y="234955"/>
                </a:lnTo>
                <a:lnTo>
                  <a:pt x="154000" y="221366"/>
                </a:lnTo>
                <a:lnTo>
                  <a:pt x="125337" y="187721"/>
                </a:lnTo>
                <a:lnTo>
                  <a:pt x="108482" y="144699"/>
                </a:lnTo>
                <a:lnTo>
                  <a:pt x="102968" y="102981"/>
                </a:lnTo>
                <a:lnTo>
                  <a:pt x="103640" y="88627"/>
                </a:lnTo>
                <a:lnTo>
                  <a:pt x="118964" y="47981"/>
                </a:lnTo>
                <a:lnTo>
                  <a:pt x="156499" y="25775"/>
                </a:lnTo>
                <a:lnTo>
                  <a:pt x="170947" y="23990"/>
                </a:lnTo>
                <a:lnTo>
                  <a:pt x="326557" y="23990"/>
                </a:lnTo>
                <a:lnTo>
                  <a:pt x="369887" y="0"/>
                </a:lnTo>
                <a:close/>
              </a:path>
              <a:path w="370204" h="563879">
                <a:moveTo>
                  <a:pt x="326557" y="23990"/>
                </a:moveTo>
                <a:lnTo>
                  <a:pt x="170947" y="23990"/>
                </a:lnTo>
                <a:lnTo>
                  <a:pt x="211200" y="37788"/>
                </a:lnTo>
                <a:lnTo>
                  <a:pt x="240302" y="72116"/>
                </a:lnTo>
                <a:lnTo>
                  <a:pt x="257969" y="116376"/>
                </a:lnTo>
                <a:lnTo>
                  <a:pt x="263920" y="159972"/>
                </a:lnTo>
                <a:lnTo>
                  <a:pt x="263499" y="171924"/>
                </a:lnTo>
                <a:lnTo>
                  <a:pt x="245923" y="213960"/>
                </a:lnTo>
                <a:lnTo>
                  <a:pt x="209233" y="233364"/>
                </a:lnTo>
                <a:lnTo>
                  <a:pt x="194939" y="234955"/>
                </a:lnTo>
                <a:lnTo>
                  <a:pt x="264025" y="234955"/>
                </a:lnTo>
                <a:lnTo>
                  <a:pt x="266920" y="231955"/>
                </a:lnTo>
                <a:lnTo>
                  <a:pt x="289834" y="212590"/>
                </a:lnTo>
                <a:lnTo>
                  <a:pt x="310030" y="190220"/>
                </a:lnTo>
                <a:lnTo>
                  <a:pt x="324416" y="162227"/>
                </a:lnTo>
                <a:lnTo>
                  <a:pt x="329898" y="125994"/>
                </a:lnTo>
                <a:lnTo>
                  <a:pt x="324010" y="88706"/>
                </a:lnTo>
                <a:lnTo>
                  <a:pt x="309781" y="60238"/>
                </a:lnTo>
                <a:lnTo>
                  <a:pt x="292365" y="39653"/>
                </a:lnTo>
                <a:lnTo>
                  <a:pt x="276917" y="26015"/>
                </a:lnTo>
                <a:lnTo>
                  <a:pt x="322901" y="26015"/>
                </a:lnTo>
                <a:lnTo>
                  <a:pt x="326557" y="239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36878" y="5438089"/>
            <a:ext cx="36956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59" marR="3810" indent="-3810" defTabSz="685800">
              <a:lnSpc>
                <a:spcPts val="840"/>
              </a:lnSpc>
            </a:pPr>
            <a:r>
              <a:rPr sz="750" spc="8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750" spc="11" dirty="0">
                <a:solidFill>
                  <a:srgbClr val="FFFFFF"/>
                </a:solidFill>
                <a:latin typeface="Segoe UI"/>
                <a:cs typeface="Segoe UI"/>
              </a:rPr>
              <a:t>ndr</a:t>
            </a:r>
            <a:r>
              <a:rPr sz="750" spc="8" dirty="0">
                <a:solidFill>
                  <a:srgbClr val="FFFFFF"/>
                </a:solidFill>
                <a:latin typeface="Segoe UI"/>
                <a:cs typeface="Segoe UI"/>
              </a:rPr>
              <a:t>oid  Chrom</a:t>
            </a:r>
            <a:r>
              <a:rPr sz="750" spc="11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endParaRPr sz="750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84225" y="5428945"/>
            <a:ext cx="20383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7145" defTabSz="685800">
              <a:lnSpc>
                <a:spcPts val="840"/>
              </a:lnSpc>
            </a:pPr>
            <a:r>
              <a:rPr sz="750" spc="8" dirty="0">
                <a:solidFill>
                  <a:srgbClr val="FFFFFF"/>
                </a:solidFill>
                <a:latin typeface="Segoe UI"/>
                <a:cs typeface="Segoe UI"/>
              </a:rPr>
              <a:t>iOS  </a:t>
            </a:r>
            <a:r>
              <a:rPr sz="750" spc="15" dirty="0">
                <a:solidFill>
                  <a:srgbClr val="FFFFFF"/>
                </a:solidFill>
                <a:latin typeface="Segoe UI"/>
                <a:cs typeface="Segoe UI"/>
              </a:rPr>
              <a:t>OS</a:t>
            </a:r>
            <a:r>
              <a:rPr sz="750" spc="11" dirty="0">
                <a:solidFill>
                  <a:srgbClr val="FFFFFF"/>
                </a:solidFill>
                <a:latin typeface="Segoe UI"/>
                <a:cs typeface="Segoe UI"/>
              </a:rPr>
              <a:t>X</a:t>
            </a:r>
            <a:endParaRPr sz="750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68698" y="4931877"/>
            <a:ext cx="88583" cy="94773"/>
          </a:xfrm>
          <a:custGeom>
            <a:avLst/>
            <a:gdLst/>
            <a:ahLst/>
            <a:cxnLst/>
            <a:rect l="l" t="t" r="r" b="b"/>
            <a:pathLst>
              <a:path w="118110" h="126364">
                <a:moveTo>
                  <a:pt x="113851" y="0"/>
                </a:moveTo>
                <a:lnTo>
                  <a:pt x="56647" y="20185"/>
                </a:lnTo>
                <a:lnTo>
                  <a:pt x="28097" y="47619"/>
                </a:lnTo>
                <a:lnTo>
                  <a:pt x="1045" y="88862"/>
                </a:lnTo>
                <a:lnTo>
                  <a:pt x="0" y="104123"/>
                </a:lnTo>
                <a:lnTo>
                  <a:pt x="4299" y="125551"/>
                </a:lnTo>
                <a:lnTo>
                  <a:pt x="11630" y="126029"/>
                </a:lnTo>
                <a:lnTo>
                  <a:pt x="30621" y="123644"/>
                </a:lnTo>
                <a:lnTo>
                  <a:pt x="85567" y="87369"/>
                </a:lnTo>
                <a:lnTo>
                  <a:pt x="115873" y="44276"/>
                </a:lnTo>
                <a:lnTo>
                  <a:pt x="117577" y="26381"/>
                </a:lnTo>
                <a:lnTo>
                  <a:pt x="113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05235" y="5030424"/>
            <a:ext cx="334328" cy="311944"/>
          </a:xfrm>
          <a:custGeom>
            <a:avLst/>
            <a:gdLst/>
            <a:ahLst/>
            <a:cxnLst/>
            <a:rect l="l" t="t" r="r" b="b"/>
            <a:pathLst>
              <a:path w="445770" h="415925">
                <a:moveTo>
                  <a:pt x="131777" y="1569"/>
                </a:moveTo>
                <a:lnTo>
                  <a:pt x="93590" y="8371"/>
                </a:lnTo>
                <a:lnTo>
                  <a:pt x="57849" y="28607"/>
                </a:lnTo>
                <a:lnTo>
                  <a:pt x="28024" y="62017"/>
                </a:lnTo>
                <a:lnTo>
                  <a:pt x="7584" y="108343"/>
                </a:lnTo>
                <a:lnTo>
                  <a:pt x="0" y="167326"/>
                </a:lnTo>
                <a:lnTo>
                  <a:pt x="4637" y="215868"/>
                </a:lnTo>
                <a:lnTo>
                  <a:pt x="17414" y="264854"/>
                </a:lnTo>
                <a:lnTo>
                  <a:pt x="36633" y="311400"/>
                </a:lnTo>
                <a:lnTo>
                  <a:pt x="60591" y="352622"/>
                </a:lnTo>
                <a:lnTo>
                  <a:pt x="87588" y="385636"/>
                </a:lnTo>
                <a:lnTo>
                  <a:pt x="143899" y="415508"/>
                </a:lnTo>
                <a:lnTo>
                  <a:pt x="162489" y="411999"/>
                </a:lnTo>
                <a:lnTo>
                  <a:pt x="184508" y="404278"/>
                </a:lnTo>
                <a:lnTo>
                  <a:pt x="208841" y="396557"/>
                </a:lnTo>
                <a:lnTo>
                  <a:pt x="234373" y="393048"/>
                </a:lnTo>
                <a:lnTo>
                  <a:pt x="393776" y="393048"/>
                </a:lnTo>
                <a:lnTo>
                  <a:pt x="414812" y="353494"/>
                </a:lnTo>
                <a:lnTo>
                  <a:pt x="445620" y="269743"/>
                </a:lnTo>
                <a:lnTo>
                  <a:pt x="434115" y="263991"/>
                </a:lnTo>
                <a:lnTo>
                  <a:pt x="408805" y="245121"/>
                </a:lnTo>
                <a:lnTo>
                  <a:pt x="383494" y="210712"/>
                </a:lnTo>
                <a:lnTo>
                  <a:pt x="371989" y="158343"/>
                </a:lnTo>
                <a:lnTo>
                  <a:pt x="372915" y="115413"/>
                </a:lnTo>
                <a:lnTo>
                  <a:pt x="379397" y="90316"/>
                </a:lnTo>
                <a:lnTo>
                  <a:pt x="396992" y="73347"/>
                </a:lnTo>
                <a:lnTo>
                  <a:pt x="431254" y="54797"/>
                </a:lnTo>
                <a:lnTo>
                  <a:pt x="425319" y="46235"/>
                </a:lnTo>
                <a:lnTo>
                  <a:pt x="406504" y="27398"/>
                </a:lnTo>
                <a:lnTo>
                  <a:pt x="402942" y="25378"/>
                </a:lnTo>
                <a:lnTo>
                  <a:pt x="226743" y="25378"/>
                </a:lnTo>
                <a:lnTo>
                  <a:pt x="208620" y="21658"/>
                </a:lnTo>
                <a:lnTo>
                  <a:pt x="186667" y="13473"/>
                </a:lnTo>
                <a:lnTo>
                  <a:pt x="161011" y="5289"/>
                </a:lnTo>
                <a:lnTo>
                  <a:pt x="131777" y="1569"/>
                </a:lnTo>
                <a:close/>
              </a:path>
              <a:path w="445770" h="415925">
                <a:moveTo>
                  <a:pt x="393776" y="393048"/>
                </a:moveTo>
                <a:lnTo>
                  <a:pt x="234373" y="393048"/>
                </a:lnTo>
                <a:lnTo>
                  <a:pt x="258104" y="396417"/>
                </a:lnTo>
                <a:lnTo>
                  <a:pt x="301775" y="411240"/>
                </a:lnTo>
                <a:lnTo>
                  <a:pt x="324619" y="414610"/>
                </a:lnTo>
                <a:lnTo>
                  <a:pt x="365656" y="412346"/>
                </a:lnTo>
                <a:lnTo>
                  <a:pt x="391939" y="396501"/>
                </a:lnTo>
                <a:lnTo>
                  <a:pt x="393776" y="393048"/>
                </a:lnTo>
                <a:close/>
              </a:path>
              <a:path w="445770" h="415925">
                <a:moveTo>
                  <a:pt x="324172" y="0"/>
                </a:moveTo>
                <a:lnTo>
                  <a:pt x="292691" y="3965"/>
                </a:lnTo>
                <a:lnTo>
                  <a:pt x="265607" y="12689"/>
                </a:lnTo>
                <a:lnTo>
                  <a:pt x="243449" y="21413"/>
                </a:lnTo>
                <a:lnTo>
                  <a:pt x="226743" y="25378"/>
                </a:lnTo>
                <a:lnTo>
                  <a:pt x="402942" y="25378"/>
                </a:lnTo>
                <a:lnTo>
                  <a:pt x="373293" y="8562"/>
                </a:lnTo>
                <a:lnTo>
                  <a:pt x="3241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66001" y="4926331"/>
            <a:ext cx="190024" cy="419576"/>
          </a:xfrm>
          <a:custGeom>
            <a:avLst/>
            <a:gdLst/>
            <a:ahLst/>
            <a:cxnLst/>
            <a:rect l="l" t="t" r="r" b="b"/>
            <a:pathLst>
              <a:path w="253365" h="559435">
                <a:moveTo>
                  <a:pt x="99186" y="0"/>
                </a:moveTo>
                <a:lnTo>
                  <a:pt x="0" y="100711"/>
                </a:lnTo>
                <a:lnTo>
                  <a:pt x="89026" y="217043"/>
                </a:lnTo>
                <a:lnTo>
                  <a:pt x="58800" y="251294"/>
                </a:lnTo>
                <a:lnTo>
                  <a:pt x="143128" y="362178"/>
                </a:lnTo>
                <a:lnTo>
                  <a:pt x="117221" y="386207"/>
                </a:lnTo>
                <a:lnTo>
                  <a:pt x="252983" y="559308"/>
                </a:lnTo>
                <a:lnTo>
                  <a:pt x="172974" y="333438"/>
                </a:lnTo>
                <a:lnTo>
                  <a:pt x="194182" y="310908"/>
                </a:lnTo>
                <a:lnTo>
                  <a:pt x="129412" y="175996"/>
                </a:lnTo>
                <a:lnTo>
                  <a:pt x="150622" y="157480"/>
                </a:lnTo>
                <a:lnTo>
                  <a:pt x="991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46856" y="5434127"/>
            <a:ext cx="319563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50" spc="8" dirty="0">
                <a:solidFill>
                  <a:srgbClr val="FFFFFF"/>
                </a:solidFill>
                <a:latin typeface="Segoe UI"/>
                <a:cs typeface="Segoe UI"/>
              </a:rPr>
              <a:t>In-App</a:t>
            </a:r>
            <a:endParaRPr sz="750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093332" y="4919472"/>
            <a:ext cx="491490" cy="4914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82582" y="5440299"/>
            <a:ext cx="289560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50" spc="11" dirty="0">
                <a:solidFill>
                  <a:srgbClr val="FFFFFF"/>
                </a:solidFill>
                <a:latin typeface="Segoe UI"/>
                <a:cs typeface="Segoe UI"/>
              </a:rPr>
              <a:t>Kind</a:t>
            </a:r>
            <a:r>
              <a:rPr sz="750" spc="4" dirty="0">
                <a:solidFill>
                  <a:srgbClr val="FFFFFF"/>
                </a:solidFill>
                <a:latin typeface="Segoe UI"/>
                <a:cs typeface="Segoe UI"/>
              </a:rPr>
              <a:t>le</a:t>
            </a:r>
            <a:endParaRPr sz="750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00116" y="3794760"/>
            <a:ext cx="421005" cy="213836"/>
          </a:xfrm>
          <a:custGeom>
            <a:avLst/>
            <a:gdLst/>
            <a:ahLst/>
            <a:cxnLst/>
            <a:rect l="l" t="t" r="r" b="b"/>
            <a:pathLst>
              <a:path w="561340" h="285114">
                <a:moveTo>
                  <a:pt x="190225" y="130571"/>
                </a:moveTo>
                <a:lnTo>
                  <a:pt x="39292" y="130571"/>
                </a:lnTo>
                <a:lnTo>
                  <a:pt x="53212" y="131064"/>
                </a:lnTo>
                <a:lnTo>
                  <a:pt x="103199" y="138936"/>
                </a:lnTo>
                <a:lnTo>
                  <a:pt x="151352" y="154701"/>
                </a:lnTo>
                <a:lnTo>
                  <a:pt x="197266" y="175730"/>
                </a:lnTo>
                <a:lnTo>
                  <a:pt x="283920" y="223242"/>
                </a:lnTo>
                <a:lnTo>
                  <a:pt x="332422" y="246856"/>
                </a:lnTo>
                <a:lnTo>
                  <a:pt x="386163" y="267469"/>
                </a:lnTo>
                <a:lnTo>
                  <a:pt x="445261" y="282321"/>
                </a:lnTo>
                <a:lnTo>
                  <a:pt x="481075" y="284988"/>
                </a:lnTo>
                <a:lnTo>
                  <a:pt x="481075" y="226060"/>
                </a:lnTo>
                <a:lnTo>
                  <a:pt x="520985" y="211391"/>
                </a:lnTo>
                <a:lnTo>
                  <a:pt x="525504" y="207391"/>
                </a:lnTo>
                <a:lnTo>
                  <a:pt x="481075" y="207391"/>
                </a:lnTo>
                <a:lnTo>
                  <a:pt x="481529" y="140462"/>
                </a:lnTo>
                <a:lnTo>
                  <a:pt x="217931" y="140462"/>
                </a:lnTo>
                <a:lnTo>
                  <a:pt x="208702" y="139523"/>
                </a:lnTo>
                <a:lnTo>
                  <a:pt x="200675" y="136953"/>
                </a:lnTo>
                <a:lnTo>
                  <a:pt x="193625" y="133121"/>
                </a:lnTo>
                <a:lnTo>
                  <a:pt x="190225" y="130571"/>
                </a:lnTo>
                <a:close/>
              </a:path>
              <a:path w="561340" h="285114">
                <a:moveTo>
                  <a:pt x="560831" y="148463"/>
                </a:moveTo>
                <a:lnTo>
                  <a:pt x="555497" y="148463"/>
                </a:lnTo>
                <a:lnTo>
                  <a:pt x="555497" y="153924"/>
                </a:lnTo>
                <a:lnTo>
                  <a:pt x="551906" y="164867"/>
                </a:lnTo>
                <a:lnTo>
                  <a:pt x="541718" y="180609"/>
                </a:lnTo>
                <a:lnTo>
                  <a:pt x="519814" y="196375"/>
                </a:lnTo>
                <a:lnTo>
                  <a:pt x="481075" y="207391"/>
                </a:lnTo>
                <a:lnTo>
                  <a:pt x="525504" y="207391"/>
                </a:lnTo>
                <a:lnTo>
                  <a:pt x="544226" y="190817"/>
                </a:lnTo>
                <a:lnTo>
                  <a:pt x="555513" y="169481"/>
                </a:lnTo>
                <a:lnTo>
                  <a:pt x="559561" y="152527"/>
                </a:lnTo>
                <a:lnTo>
                  <a:pt x="559561" y="151130"/>
                </a:lnTo>
                <a:lnTo>
                  <a:pt x="560831" y="148463"/>
                </a:lnTo>
                <a:close/>
              </a:path>
              <a:path w="561340" h="285114">
                <a:moveTo>
                  <a:pt x="459866" y="0"/>
                </a:moveTo>
                <a:lnTo>
                  <a:pt x="241524" y="133711"/>
                </a:lnTo>
                <a:lnTo>
                  <a:pt x="234902" y="136810"/>
                </a:lnTo>
                <a:lnTo>
                  <a:pt x="226780" y="139386"/>
                </a:lnTo>
                <a:lnTo>
                  <a:pt x="217931" y="140462"/>
                </a:lnTo>
                <a:lnTo>
                  <a:pt x="481529" y="140462"/>
                </a:lnTo>
                <a:lnTo>
                  <a:pt x="482472" y="1397"/>
                </a:lnTo>
                <a:lnTo>
                  <a:pt x="459866" y="0"/>
                </a:lnTo>
                <a:close/>
              </a:path>
              <a:path w="561340" h="285114">
                <a:moveTo>
                  <a:pt x="0" y="1397"/>
                </a:moveTo>
                <a:lnTo>
                  <a:pt x="55" y="39082"/>
                </a:lnTo>
                <a:lnTo>
                  <a:pt x="158" y="63579"/>
                </a:lnTo>
                <a:lnTo>
                  <a:pt x="535" y="98462"/>
                </a:lnTo>
                <a:lnTo>
                  <a:pt x="1269" y="133858"/>
                </a:lnTo>
                <a:lnTo>
                  <a:pt x="12975" y="132064"/>
                </a:lnTo>
                <a:lnTo>
                  <a:pt x="25765" y="130937"/>
                </a:lnTo>
                <a:lnTo>
                  <a:pt x="39292" y="130571"/>
                </a:lnTo>
                <a:lnTo>
                  <a:pt x="190225" y="130571"/>
                </a:lnTo>
                <a:lnTo>
                  <a:pt x="187325" y="128397"/>
                </a:lnTo>
                <a:lnTo>
                  <a:pt x="161006" y="109341"/>
                </a:lnTo>
                <a:lnTo>
                  <a:pt x="18541" y="2667"/>
                </a:lnTo>
                <a:lnTo>
                  <a:pt x="0" y="1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54396" y="3906520"/>
            <a:ext cx="478155" cy="143351"/>
          </a:xfrm>
          <a:custGeom>
            <a:avLst/>
            <a:gdLst/>
            <a:ahLst/>
            <a:cxnLst/>
            <a:rect l="l" t="t" r="r" b="b"/>
            <a:pathLst>
              <a:path w="637540" h="191135">
                <a:moveTo>
                  <a:pt x="413822" y="119719"/>
                </a:moveTo>
                <a:lnTo>
                  <a:pt x="62356" y="119719"/>
                </a:lnTo>
                <a:lnTo>
                  <a:pt x="62405" y="136241"/>
                </a:lnTo>
                <a:lnTo>
                  <a:pt x="99586" y="157415"/>
                </a:lnTo>
                <a:lnTo>
                  <a:pt x="497713" y="190839"/>
                </a:lnTo>
                <a:lnTo>
                  <a:pt x="536003" y="178250"/>
                </a:lnTo>
                <a:lnTo>
                  <a:pt x="541527" y="164042"/>
                </a:lnTo>
                <a:lnTo>
                  <a:pt x="541527" y="153247"/>
                </a:lnTo>
                <a:lnTo>
                  <a:pt x="558107" y="152286"/>
                </a:lnTo>
                <a:lnTo>
                  <a:pt x="573960" y="149564"/>
                </a:lnTo>
                <a:lnTo>
                  <a:pt x="588837" y="145317"/>
                </a:lnTo>
                <a:lnTo>
                  <a:pt x="593714" y="143341"/>
                </a:lnTo>
                <a:lnTo>
                  <a:pt x="548116" y="143341"/>
                </a:lnTo>
                <a:lnTo>
                  <a:pt x="534088" y="143218"/>
                </a:lnTo>
                <a:lnTo>
                  <a:pt x="517525" y="142452"/>
                </a:lnTo>
                <a:lnTo>
                  <a:pt x="475452" y="136241"/>
                </a:lnTo>
                <a:lnTo>
                  <a:pt x="428783" y="124862"/>
                </a:lnTo>
                <a:lnTo>
                  <a:pt x="413822" y="119719"/>
                </a:lnTo>
                <a:close/>
              </a:path>
              <a:path w="637540" h="191135">
                <a:moveTo>
                  <a:pt x="635762" y="106257"/>
                </a:moveTo>
                <a:lnTo>
                  <a:pt x="601487" y="130927"/>
                </a:lnTo>
                <a:lnTo>
                  <a:pt x="560119" y="142702"/>
                </a:lnTo>
                <a:lnTo>
                  <a:pt x="548116" y="143341"/>
                </a:lnTo>
                <a:lnTo>
                  <a:pt x="593714" y="143341"/>
                </a:lnTo>
                <a:lnTo>
                  <a:pt x="629598" y="118479"/>
                </a:lnTo>
                <a:lnTo>
                  <a:pt x="637031" y="108924"/>
                </a:lnTo>
                <a:lnTo>
                  <a:pt x="637031" y="107527"/>
                </a:lnTo>
                <a:lnTo>
                  <a:pt x="635762" y="106257"/>
                </a:lnTo>
                <a:close/>
              </a:path>
              <a:path w="637540" h="191135">
                <a:moveTo>
                  <a:pt x="76719" y="0"/>
                </a:moveTo>
                <a:lnTo>
                  <a:pt x="32341" y="10195"/>
                </a:lnTo>
                <a:lnTo>
                  <a:pt x="3301" y="44614"/>
                </a:lnTo>
                <a:lnTo>
                  <a:pt x="0" y="69935"/>
                </a:lnTo>
                <a:lnTo>
                  <a:pt x="5526" y="92622"/>
                </a:lnTo>
                <a:lnTo>
                  <a:pt x="17541" y="107225"/>
                </a:lnTo>
                <a:lnTo>
                  <a:pt x="32057" y="115280"/>
                </a:lnTo>
                <a:lnTo>
                  <a:pt x="45085" y="118322"/>
                </a:lnTo>
                <a:lnTo>
                  <a:pt x="50419" y="119719"/>
                </a:lnTo>
                <a:lnTo>
                  <a:pt x="57023" y="120989"/>
                </a:lnTo>
                <a:lnTo>
                  <a:pt x="62356" y="119719"/>
                </a:lnTo>
                <a:lnTo>
                  <a:pt x="413822" y="119719"/>
                </a:lnTo>
                <a:lnTo>
                  <a:pt x="377400" y="107197"/>
                </a:lnTo>
                <a:lnTo>
                  <a:pt x="354217" y="96859"/>
                </a:lnTo>
                <a:lnTo>
                  <a:pt x="62356" y="96859"/>
                </a:lnTo>
                <a:lnTo>
                  <a:pt x="19619" y="82125"/>
                </a:lnTo>
                <a:lnTo>
                  <a:pt x="14597" y="57725"/>
                </a:lnTo>
                <a:lnTo>
                  <a:pt x="16732" y="49027"/>
                </a:lnTo>
                <a:lnTo>
                  <a:pt x="52887" y="24078"/>
                </a:lnTo>
                <a:lnTo>
                  <a:pt x="62356" y="22945"/>
                </a:lnTo>
                <a:lnTo>
                  <a:pt x="193041" y="22945"/>
                </a:lnTo>
                <a:lnTo>
                  <a:pt x="174604" y="15860"/>
                </a:lnTo>
                <a:lnTo>
                  <a:pt x="135031" y="4976"/>
                </a:lnTo>
                <a:lnTo>
                  <a:pt x="98171" y="212"/>
                </a:lnTo>
                <a:lnTo>
                  <a:pt x="76719" y="0"/>
                </a:lnTo>
                <a:close/>
              </a:path>
              <a:path w="637540" h="191135">
                <a:moveTo>
                  <a:pt x="193041" y="22945"/>
                </a:moveTo>
                <a:lnTo>
                  <a:pt x="62356" y="22945"/>
                </a:lnTo>
                <a:lnTo>
                  <a:pt x="62356" y="96859"/>
                </a:lnTo>
                <a:lnTo>
                  <a:pt x="354217" y="96859"/>
                </a:lnTo>
                <a:lnTo>
                  <a:pt x="321179" y="82125"/>
                </a:lnTo>
                <a:lnTo>
                  <a:pt x="266522" y="54747"/>
                </a:lnTo>
                <a:lnTo>
                  <a:pt x="218048" y="32554"/>
                </a:lnTo>
                <a:lnTo>
                  <a:pt x="193041" y="229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00116" y="3730751"/>
            <a:ext cx="361474" cy="148590"/>
          </a:xfrm>
          <a:custGeom>
            <a:avLst/>
            <a:gdLst/>
            <a:ahLst/>
            <a:cxnLst/>
            <a:rect l="l" t="t" r="r" b="b"/>
            <a:pathLst>
              <a:path w="481965" h="198120">
                <a:moveTo>
                  <a:pt x="444500" y="0"/>
                </a:moveTo>
                <a:lnTo>
                  <a:pt x="437768" y="0"/>
                </a:lnTo>
                <a:lnTo>
                  <a:pt x="17271" y="18795"/>
                </a:lnTo>
                <a:lnTo>
                  <a:pt x="5333" y="18795"/>
                </a:lnTo>
                <a:lnTo>
                  <a:pt x="0" y="24130"/>
                </a:lnTo>
                <a:lnTo>
                  <a:pt x="0" y="50926"/>
                </a:lnTo>
                <a:lnTo>
                  <a:pt x="48738" y="86129"/>
                </a:lnTo>
                <a:lnTo>
                  <a:pt x="181736" y="184784"/>
                </a:lnTo>
                <a:lnTo>
                  <a:pt x="190492" y="190779"/>
                </a:lnTo>
                <a:lnTo>
                  <a:pt x="199008" y="194929"/>
                </a:lnTo>
                <a:lnTo>
                  <a:pt x="207525" y="197340"/>
                </a:lnTo>
                <a:lnTo>
                  <a:pt x="216280" y="198119"/>
                </a:lnTo>
                <a:lnTo>
                  <a:pt x="225212" y="197381"/>
                </a:lnTo>
                <a:lnTo>
                  <a:pt x="234013" y="195262"/>
                </a:lnTo>
                <a:lnTo>
                  <a:pt x="242552" y="191904"/>
                </a:lnTo>
                <a:lnTo>
                  <a:pt x="250697" y="187451"/>
                </a:lnTo>
                <a:lnTo>
                  <a:pt x="481583" y="42799"/>
                </a:lnTo>
                <a:lnTo>
                  <a:pt x="481583" y="25400"/>
                </a:lnTo>
                <a:lnTo>
                  <a:pt x="479772" y="16815"/>
                </a:lnTo>
                <a:lnTo>
                  <a:pt x="475091" y="10731"/>
                </a:lnTo>
                <a:lnTo>
                  <a:pt x="468671" y="6647"/>
                </a:lnTo>
                <a:lnTo>
                  <a:pt x="461644" y="4063"/>
                </a:lnTo>
                <a:lnTo>
                  <a:pt x="456437" y="1396"/>
                </a:lnTo>
                <a:lnTo>
                  <a:pt x="449706" y="1396"/>
                </a:lnTo>
                <a:lnTo>
                  <a:pt x="444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5450" y="3301459"/>
            <a:ext cx="633660" cy="13077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7259" y="3543967"/>
            <a:ext cx="1364894" cy="1143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6013" y="3767137"/>
            <a:ext cx="213674" cy="1128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6954" y="3987451"/>
            <a:ext cx="524808" cy="1143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32298" y="4209193"/>
            <a:ext cx="542134" cy="114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00391" y="1977390"/>
            <a:ext cx="1119188" cy="403060"/>
          </a:xfrm>
          <a:prstGeom prst="rect">
            <a:avLst/>
          </a:prstGeom>
        </p:spPr>
        <p:txBody>
          <a:bodyPr vert="horz" wrap="square" lIns="0" tIns="4763" rIns="0" bIns="0" rtlCol="0">
            <a:spAutoFit/>
          </a:bodyPr>
          <a:lstStyle/>
          <a:p>
            <a:pPr defTabSz="685800">
              <a:spcBef>
                <a:spcPts val="38"/>
              </a:spcBef>
            </a:pPr>
            <a:endParaRPr sz="142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4776" defTabSz="685800"/>
            <a:r>
              <a:rPr sz="1163" spc="4" dirty="0">
                <a:solidFill>
                  <a:srgbClr val="FFFFFF"/>
                </a:solidFill>
                <a:latin typeface="Segoe UI Light"/>
                <a:cs typeface="Segoe UI Light"/>
              </a:rPr>
              <a:t>Backend</a:t>
            </a:r>
            <a:r>
              <a:rPr sz="1163" spc="-53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163" spc="4" dirty="0">
                <a:solidFill>
                  <a:srgbClr val="FFFFFF"/>
                </a:solidFill>
                <a:latin typeface="Segoe UI Light"/>
                <a:cs typeface="Segoe UI Light"/>
              </a:rPr>
              <a:t>code</a:t>
            </a:r>
            <a:endParaRPr sz="1163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10704" y="2968370"/>
            <a:ext cx="706373" cy="7063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86117" y="4331969"/>
            <a:ext cx="251459" cy="2514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17586" y="4327399"/>
            <a:ext cx="254888" cy="2560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451343" y="4323969"/>
            <a:ext cx="256031" cy="2560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786116" y="4724018"/>
            <a:ext cx="257175" cy="2571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26731" y="4704589"/>
            <a:ext cx="254888" cy="25488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458201" y="4724019"/>
            <a:ext cx="254888" cy="2560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786117" y="5108066"/>
            <a:ext cx="254888" cy="25488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124445" y="5108067"/>
            <a:ext cx="252602" cy="25260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458201" y="5102351"/>
            <a:ext cx="254888" cy="25488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114926" y="2479166"/>
            <a:ext cx="501776" cy="37719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74088" y="2924556"/>
            <a:ext cx="184309" cy="10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13" spc="11" dirty="0">
                <a:solidFill>
                  <a:srgbClr val="FFFFFF"/>
                </a:solidFill>
                <a:latin typeface="Segoe UI"/>
                <a:cs typeface="Segoe UI"/>
              </a:rPr>
              <a:t>SQL</a:t>
            </a:r>
            <a:endParaRPr sz="7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09094" y="2924746"/>
            <a:ext cx="282893" cy="10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13" spc="11" dirty="0">
                <a:solidFill>
                  <a:srgbClr val="FFFFFF"/>
                </a:solidFill>
                <a:latin typeface="Segoe UI"/>
                <a:cs typeface="Segoe UI"/>
              </a:rPr>
              <a:t>Tables</a:t>
            </a:r>
            <a:endParaRPr sz="7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32703" y="2483738"/>
            <a:ext cx="434340" cy="37604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153912" y="2427732"/>
            <a:ext cx="400050" cy="49034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233350" y="2924556"/>
            <a:ext cx="241459" cy="10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713" spc="15" dirty="0">
                <a:solidFill>
                  <a:srgbClr val="FFFFFF"/>
                </a:solidFill>
                <a:latin typeface="Segoe UI"/>
                <a:cs typeface="Segoe UI"/>
              </a:rPr>
              <a:t>O365</a:t>
            </a:r>
            <a:endParaRPr sz="713">
              <a:solidFill>
                <a:prstClr val="black"/>
              </a:solidFill>
              <a:latin typeface="Segoe UI"/>
              <a:cs typeface="Segoe U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104513" y="2431161"/>
            <a:ext cx="490538" cy="222885"/>
          </a:xfrm>
          <a:custGeom>
            <a:avLst/>
            <a:gdLst/>
            <a:ahLst/>
            <a:cxnLst/>
            <a:rect l="l" t="t" r="r" b="b"/>
            <a:pathLst>
              <a:path w="654050" h="297180">
                <a:moveTo>
                  <a:pt x="505205" y="0"/>
                </a:moveTo>
                <a:lnTo>
                  <a:pt x="505205" y="74294"/>
                </a:lnTo>
                <a:lnTo>
                  <a:pt x="0" y="74294"/>
                </a:lnTo>
                <a:lnTo>
                  <a:pt x="0" y="222885"/>
                </a:lnTo>
                <a:lnTo>
                  <a:pt x="505205" y="222885"/>
                </a:lnTo>
                <a:lnTo>
                  <a:pt x="505205" y="297179"/>
                </a:lnTo>
                <a:lnTo>
                  <a:pt x="653795" y="148589"/>
                </a:lnTo>
                <a:lnTo>
                  <a:pt x="505205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075938" y="2664333"/>
            <a:ext cx="490538" cy="222885"/>
          </a:xfrm>
          <a:custGeom>
            <a:avLst/>
            <a:gdLst/>
            <a:ahLst/>
            <a:cxnLst/>
            <a:rect l="l" t="t" r="r" b="b"/>
            <a:pathLst>
              <a:path w="654050" h="297180">
                <a:moveTo>
                  <a:pt x="148589" y="0"/>
                </a:moveTo>
                <a:lnTo>
                  <a:pt x="0" y="148589"/>
                </a:lnTo>
                <a:lnTo>
                  <a:pt x="148589" y="297179"/>
                </a:lnTo>
                <a:lnTo>
                  <a:pt x="148589" y="222884"/>
                </a:lnTo>
                <a:lnTo>
                  <a:pt x="653795" y="222884"/>
                </a:lnTo>
                <a:lnTo>
                  <a:pt x="653795" y="74294"/>
                </a:lnTo>
                <a:lnTo>
                  <a:pt x="148589" y="74294"/>
                </a:lnTo>
                <a:lnTo>
                  <a:pt x="148589" y="0"/>
                </a:lnTo>
                <a:close/>
              </a:path>
            </a:pathLst>
          </a:custGeom>
          <a:solidFill>
            <a:srgbClr val="FF8B00"/>
          </a:solidFill>
        </p:spPr>
        <p:txBody>
          <a:bodyPr wrap="square" lIns="0" tIns="0" rIns="0" bIns="0" rtlCol="0"/>
          <a:lstStyle/>
          <a:p>
            <a:pPr defTabSz="685800"/>
            <a:endParaRPr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50279" y="2065591"/>
            <a:ext cx="1132046" cy="271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defTabSz="685800"/>
            <a:r>
              <a:rPr sz="1763" spc="-4" dirty="0">
                <a:solidFill>
                  <a:srgbClr val="FFFFFF"/>
                </a:solidFill>
                <a:latin typeface="Segoe UI Light"/>
                <a:cs typeface="Segoe UI Light"/>
              </a:rPr>
              <a:t>Offline</a:t>
            </a:r>
            <a:r>
              <a:rPr sz="1763" spc="-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763" spc="-4" dirty="0">
                <a:solidFill>
                  <a:srgbClr val="FFFFFF"/>
                </a:solidFill>
                <a:latin typeface="Segoe UI Light"/>
                <a:cs typeface="Segoe UI Light"/>
              </a:rPr>
              <a:t>Sync</a:t>
            </a:r>
            <a:endParaRPr sz="1763">
              <a:solidFill>
                <a:prstClr val="black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574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84046" cy="1325563"/>
          </a:xfrm>
        </p:spPr>
        <p:txBody>
          <a:bodyPr/>
          <a:lstStyle/>
          <a:p>
            <a:r>
              <a:rPr lang="es-UY" dirty="0"/>
              <a:t>¿Qué es </a:t>
            </a:r>
            <a:r>
              <a:rPr lang="es-UY" dirty="0" err="1">
                <a:solidFill>
                  <a:srgbClr val="FF0000"/>
                </a:solidFill>
              </a:rPr>
              <a:t>Serverless</a:t>
            </a:r>
            <a:r>
              <a:rPr lang="es-UY" dirty="0"/>
              <a:t> </a:t>
            </a:r>
            <a:r>
              <a:rPr lang="es-UY" dirty="0" err="1"/>
              <a:t>computing</a:t>
            </a:r>
            <a:r>
              <a:rPr lang="es-UY" dirty="0"/>
              <a:t>?</a:t>
            </a:r>
          </a:p>
        </p:txBody>
      </p:sp>
      <p:pic>
        <p:nvPicPr>
          <p:cNvPr id="2" name="Picture 1" descr="Passé composé ou imparfait là est la question - Intermédiaire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644650"/>
            <a:ext cx="5435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8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04533" cy="1325563"/>
          </a:xfrm>
        </p:spPr>
        <p:txBody>
          <a:bodyPr/>
          <a:lstStyle/>
          <a:p>
            <a:r>
              <a:rPr lang="es-UY" dirty="0"/>
              <a:t>¿Qué es </a:t>
            </a:r>
            <a:r>
              <a:rPr lang="es-UY" dirty="0" err="1">
                <a:solidFill>
                  <a:srgbClr val="FF0000"/>
                </a:solidFill>
              </a:rPr>
              <a:t>Serverless</a:t>
            </a:r>
            <a:r>
              <a:rPr lang="es-UY" dirty="0"/>
              <a:t> </a:t>
            </a:r>
            <a:r>
              <a:rPr lang="es-UY" dirty="0" err="1"/>
              <a:t>computing</a:t>
            </a:r>
            <a:r>
              <a:rPr lang="es-UY" dirty="0"/>
              <a:t>?</a:t>
            </a:r>
            <a:endParaRPr lang="es-CO" dirty="0"/>
          </a:p>
        </p:txBody>
      </p:sp>
      <p:pic>
        <p:nvPicPr>
          <p:cNvPr id="1026" name="Picture 2" descr="Resultado de imagen para serverless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37" y="1690689"/>
            <a:ext cx="5279955" cy="429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0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04533" cy="1325563"/>
          </a:xfrm>
        </p:spPr>
        <p:txBody>
          <a:bodyPr/>
          <a:lstStyle/>
          <a:p>
            <a:r>
              <a:rPr lang="es-UY" dirty="0"/>
              <a:t>¿Qué es </a:t>
            </a:r>
            <a:r>
              <a:rPr lang="es-UY" dirty="0" err="1">
                <a:solidFill>
                  <a:srgbClr val="FF0000"/>
                </a:solidFill>
              </a:rPr>
              <a:t>Serverless</a:t>
            </a:r>
            <a:r>
              <a:rPr lang="es-UY" dirty="0"/>
              <a:t> </a:t>
            </a:r>
            <a:r>
              <a:rPr lang="es-UY" dirty="0" err="1"/>
              <a:t>computing</a:t>
            </a:r>
            <a:r>
              <a:rPr lang="es-UY" dirty="0"/>
              <a:t>?</a:t>
            </a:r>
            <a:endParaRPr lang="es-CO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6365" y="2810153"/>
            <a:ext cx="61890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/>
              <a:t>“</a:t>
            </a:r>
            <a:r>
              <a:rPr lang="es-UY" dirty="0" err="1"/>
              <a:t>Think</a:t>
            </a:r>
            <a:r>
              <a:rPr lang="es-UY" dirty="0"/>
              <a:t> </a:t>
            </a:r>
            <a:r>
              <a:rPr lang="es-UY" dirty="0" err="1">
                <a:solidFill>
                  <a:srgbClr val="FF0000"/>
                </a:solidFill>
              </a:rPr>
              <a:t>less</a:t>
            </a:r>
            <a:r>
              <a:rPr lang="es-UY" dirty="0"/>
              <a:t> </a:t>
            </a:r>
            <a:r>
              <a:rPr lang="es-UY" dirty="0" err="1"/>
              <a:t>on</a:t>
            </a:r>
            <a:r>
              <a:rPr lang="es-UY" dirty="0"/>
              <a:t> </a:t>
            </a:r>
            <a:r>
              <a:rPr lang="es-UY" dirty="0">
                <a:solidFill>
                  <a:srgbClr val="FF0000"/>
                </a:solidFill>
              </a:rPr>
              <a:t>servers</a:t>
            </a:r>
            <a:r>
              <a:rPr lang="es-UY" dirty="0"/>
              <a:t>”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97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04533" cy="1325563"/>
          </a:xfrm>
        </p:spPr>
        <p:txBody>
          <a:bodyPr/>
          <a:lstStyle/>
          <a:p>
            <a:r>
              <a:rPr lang="es-UY" dirty="0"/>
              <a:t>¿Qué es </a:t>
            </a:r>
            <a:r>
              <a:rPr lang="es-UY" dirty="0" err="1">
                <a:solidFill>
                  <a:srgbClr val="FF0000"/>
                </a:solidFill>
              </a:rPr>
              <a:t>Serverless</a:t>
            </a:r>
            <a:r>
              <a:rPr lang="es-UY" dirty="0"/>
              <a:t> </a:t>
            </a:r>
            <a:r>
              <a:rPr lang="es-UY" dirty="0" err="1"/>
              <a:t>computing</a:t>
            </a:r>
            <a:r>
              <a:rPr lang="es-UY" dirty="0"/>
              <a:t>?</a:t>
            </a:r>
            <a:endParaRPr lang="es-CO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50742" y="1920725"/>
            <a:ext cx="71099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UY" dirty="0" err="1"/>
              <a:t>Function</a:t>
            </a:r>
            <a:r>
              <a:rPr lang="es-UY" dirty="0"/>
              <a:t> as a </a:t>
            </a:r>
            <a:r>
              <a:rPr lang="es-UY" dirty="0" err="1"/>
              <a:t>service</a:t>
            </a:r>
            <a:r>
              <a:rPr lang="es-UY" dirty="0"/>
              <a:t> (</a:t>
            </a:r>
            <a:r>
              <a:rPr lang="es-UY" dirty="0" err="1"/>
              <a:t>FaaS</a:t>
            </a:r>
            <a:r>
              <a:rPr lang="es-UY" dirty="0"/>
              <a:t>)</a:t>
            </a:r>
            <a:endParaRPr lang="es-CO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www.hanselman.com/blog/content/binary/Windows-Live-Writer/Exploring-Serverless-Computing-with-Azur_D0CE/image_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5" y="3476324"/>
            <a:ext cx="87344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04591" y="5975578"/>
            <a:ext cx="5539409" cy="266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/>
                </a:solidFill>
              </a:rPr>
              <a:t>http://www.hanselman.com/blog/WhatIsServerlessComputingExploringAzureFunctions.aspx</a:t>
            </a:r>
          </a:p>
        </p:txBody>
      </p:sp>
    </p:spTree>
    <p:extLst>
      <p:ext uri="{BB962C8B-B14F-4D97-AF65-F5344CB8AC3E}">
        <p14:creationId xmlns:p14="http://schemas.microsoft.com/office/powerpoint/2010/main" val="167881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70794" cy="1325563"/>
          </a:xfrm>
        </p:spPr>
        <p:txBody>
          <a:bodyPr>
            <a:normAutofit/>
          </a:bodyPr>
          <a:lstStyle/>
          <a:p>
            <a:r>
              <a:rPr lang="es-UY" sz="3600" dirty="0" err="1"/>
              <a:t>Serverless</a:t>
            </a:r>
            <a:r>
              <a:rPr lang="es-UY" sz="3600" dirty="0"/>
              <a:t> </a:t>
            </a:r>
            <a:r>
              <a:rPr lang="es-UY" sz="3600" dirty="0" err="1">
                <a:solidFill>
                  <a:srgbClr val="FF0000"/>
                </a:solidFill>
              </a:rPr>
              <a:t>computing</a:t>
            </a:r>
            <a:r>
              <a:rPr lang="es-UY" sz="3600" dirty="0">
                <a:solidFill>
                  <a:srgbClr val="FF0000"/>
                </a:solidFill>
              </a:rPr>
              <a:t> </a:t>
            </a:r>
            <a:r>
              <a:rPr lang="es-UY" sz="3600" dirty="0" err="1">
                <a:solidFill>
                  <a:srgbClr val="FF0000"/>
                </a:solidFill>
              </a:rPr>
              <a:t>technologies</a:t>
            </a:r>
            <a:endParaRPr lang="es-CO" sz="36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carjimfa.com/wp-content/uploads/2016/05/AzureFun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09750"/>
            <a:ext cx="3087806" cy="145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piexplorer.files.wordpress.com/2016/03/aws-blackbelt-2015-aws-lambda-8-6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13" y="1719263"/>
            <a:ext cx="2752140" cy="154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loud.google.com/images/products/functions/cloud-functions-lea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61" y="3843266"/>
            <a:ext cx="33528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2/2f/Google_2015_logo.svg/2000px-Google_2015_logo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87" y="5420458"/>
            <a:ext cx="1432747" cy="4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3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NET Conf UY v2016.potx" id="{454BDEDB-FF76-42CD-ACCF-F9556061B378}" vid="{1526527F-0043-4184-96E3-AEFBEAED022E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354</Words>
  <Application>Microsoft Office PowerPoint</Application>
  <PresentationFormat>On-screen Show (4:3)</PresentationFormat>
  <Paragraphs>116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</vt:lpstr>
      <vt:lpstr>Calibri</vt:lpstr>
      <vt:lpstr>Comic Sans MS</vt:lpstr>
      <vt:lpstr>Consolas</vt:lpstr>
      <vt:lpstr>Segoe UI</vt:lpstr>
      <vt:lpstr>Segoe UI Light</vt:lpstr>
      <vt:lpstr>Segoe UI Semibold</vt:lpstr>
      <vt:lpstr>Segoe UI Semilight</vt:lpstr>
      <vt:lpstr>Times New Roman</vt:lpstr>
      <vt:lpstr>Wingdings</vt:lpstr>
      <vt:lpstr>Office Theme</vt:lpstr>
      <vt:lpstr>1_Office Theme</vt:lpstr>
      <vt:lpstr>5-30721_Build_2016_Template_Dark</vt:lpstr>
      <vt:lpstr>Xamarin + Azure Functions  Serverless backend</vt:lpstr>
      <vt:lpstr>PowerPoint Presentation</vt:lpstr>
      <vt:lpstr>PowerPoint Presentation</vt:lpstr>
      <vt:lpstr>Azure Mobile Apps</vt:lpstr>
      <vt:lpstr>¿Qué es Serverless computing?</vt:lpstr>
      <vt:lpstr>¿Qué es Serverless computing?</vt:lpstr>
      <vt:lpstr>¿Qué es Serverless computing?</vt:lpstr>
      <vt:lpstr>¿Qué es Serverless computing?</vt:lpstr>
      <vt:lpstr>Serverless computing technologies</vt:lpstr>
      <vt:lpstr>Serverless patterns</vt:lpstr>
      <vt:lpstr>Azure Functions</vt:lpstr>
      <vt:lpstr>Arquitectura de Azure Functions  Built on top of App Service and WebJobs SDK</vt:lpstr>
      <vt:lpstr>Azure Functions</vt:lpstr>
      <vt:lpstr>Azure Functions</vt:lpstr>
      <vt:lpstr>Componentes de una función</vt:lpstr>
      <vt:lpstr>Demo!</vt:lpstr>
      <vt:lpstr>¿Preguntas?</vt:lpstr>
      <vt:lpstr>¡Gracias!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Terevinto</dc:creator>
  <cp:lastModifiedBy>Hernan Guzman Rendon</cp:lastModifiedBy>
  <cp:revision>767</cp:revision>
  <dcterms:created xsi:type="dcterms:W3CDTF">2016-07-06T00:07:28Z</dcterms:created>
  <dcterms:modified xsi:type="dcterms:W3CDTF">2016-11-26T16:03:39Z</dcterms:modified>
</cp:coreProperties>
</file>