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86" r:id="rId3"/>
    <p:sldId id="259" r:id="rId4"/>
    <p:sldId id="282" r:id="rId5"/>
    <p:sldId id="283" r:id="rId6"/>
    <p:sldId id="262" r:id="rId7"/>
    <p:sldId id="271" r:id="rId8"/>
    <p:sldId id="272" r:id="rId9"/>
    <p:sldId id="284" r:id="rId10"/>
    <p:sldId id="285" r:id="rId11"/>
    <p:sldId id="281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5" autoAdjust="0"/>
    <p:restoredTop sz="94660"/>
  </p:normalViewPr>
  <p:slideViewPr>
    <p:cSldViewPr>
      <p:cViewPr>
        <p:scale>
          <a:sx n="100" d="100"/>
          <a:sy n="100" d="100"/>
        </p:scale>
        <p:origin x="-36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E77A0-541E-4ED1-BC5E-38D0456252D7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62F40-23B5-4546-BCE8-FEA5F049F4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52550"/>
            <a:ext cx="8382000" cy="457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Food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"/>
            <a:ext cx="8077200" cy="112471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Technion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Networked </a:t>
            </a:r>
            <a:r>
              <a:rPr lang="en-US" dirty="0" smtClean="0"/>
              <a:t>Software System Lab</a:t>
            </a:r>
            <a:endParaRPr lang="en-US" dirty="0" smtClean="0"/>
          </a:p>
          <a:p>
            <a:pPr algn="ctr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53442"/>
              </p:ext>
            </p:extLst>
          </p:nvPr>
        </p:nvGraphicFramePr>
        <p:xfrm>
          <a:off x="2514600" y="4171950"/>
          <a:ext cx="4876800" cy="6629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38400"/>
                <a:gridCol w="2438400"/>
              </a:tblGrid>
              <a:tr h="6629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Submitted by: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Dror</a:t>
                      </a: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Baum</a:t>
                      </a:r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Under supervision of: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Genady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Paikin</a:t>
                      </a:r>
                      <a:endParaRPr kumimoji="0" lang="en-US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609600" y="2038350"/>
            <a:ext cx="8077200" cy="1124712"/>
          </a:xfrm>
          <a:prstGeom prst="rect">
            <a:avLst/>
          </a:prstGeom>
        </p:spPr>
        <p:txBody>
          <a:bodyPr vert="horz" lIns="118872" tIns="0" rIns="45720" bIns="0" rtlCol="0" anchor="b">
            <a:normAutofit lnSpcReduction="10000"/>
          </a:bodyPr>
          <a:lstStyle/>
          <a:p>
            <a:pPr algn="ctr"/>
            <a:r>
              <a:rPr lang="en-US" sz="2000" dirty="0" smtClean="0"/>
              <a:t>Winter 2012/2013</a:t>
            </a:r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b="1" dirty="0" smtClean="0"/>
              <a:t>Final </a:t>
            </a:r>
            <a:r>
              <a:rPr lang="en-US" sz="2000" b="1" dirty="0" smtClean="0"/>
              <a:t>Presentation</a:t>
            </a:r>
            <a:endParaRPr lang="en-US" sz="2000" b="1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4.0  Client Logic (How </a:t>
            </a:r>
            <a:r>
              <a:rPr lang="en-US" dirty="0"/>
              <a:t>it works?)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200" dirty="0" smtClean="0"/>
              <a:t>Clie</a:t>
            </a:r>
            <a:r>
              <a:rPr lang="en-US" sz="2000" dirty="0" smtClean="0"/>
              <a:t>nt </a:t>
            </a:r>
            <a:r>
              <a:rPr lang="en-US" sz="2000" dirty="0"/>
              <a:t>use </a:t>
            </a:r>
            <a:r>
              <a:rPr lang="en-US" sz="2000" dirty="0" smtClean="0"/>
              <a:t>RequestFactory </a:t>
            </a:r>
            <a:r>
              <a:rPr lang="en-US" sz="2000" dirty="0"/>
              <a:t>to make a server </a:t>
            </a:r>
            <a:r>
              <a:rPr lang="en-US" sz="2000" dirty="0" smtClean="0"/>
              <a:t>requests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Web Client use GWT</a:t>
            </a:r>
          </a:p>
          <a:p>
            <a:pPr marL="667512" lvl="4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endParaRPr lang="en-US" sz="1600" dirty="0"/>
          </a:p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000" dirty="0" smtClean="0"/>
              <a:t>Client </a:t>
            </a:r>
            <a:r>
              <a:rPr lang="en-US" sz="2000" dirty="0"/>
              <a:t>receives Proxy response from the </a:t>
            </a:r>
            <a:r>
              <a:rPr lang="en-US" sz="2000" dirty="0" smtClean="0"/>
              <a:t>server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endParaRPr lang="en-US" sz="1600" dirty="0"/>
          </a:p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000" dirty="0"/>
              <a:t>Client parse the response </a:t>
            </a:r>
            <a:endParaRPr lang="en-US" sz="2000" dirty="0" smtClean="0"/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endParaRPr lang="en-US" sz="1600" dirty="0"/>
          </a:p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000" dirty="0" smtClean="0"/>
              <a:t>Client show the parsed response options to the user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Web </a:t>
            </a:r>
            <a:r>
              <a:rPr lang="en-US" sz="1600" dirty="0"/>
              <a:t>client use </a:t>
            </a:r>
            <a:r>
              <a:rPr lang="en-US" sz="1600" dirty="0" smtClean="0"/>
              <a:t>GWT</a:t>
            </a:r>
          </a:p>
          <a:p>
            <a:pPr marL="667512" lvl="4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endParaRPr lang="en-US" sz="1600" dirty="0"/>
          </a:p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000" dirty="0"/>
              <a:t>Each object which can be edited in the client has “</a:t>
            </a:r>
            <a:r>
              <a:rPr lang="en-US" sz="2000" dirty="0" err="1"/>
              <a:t>isEditable</a:t>
            </a:r>
            <a:r>
              <a:rPr lang="en-US" sz="2000" dirty="0"/>
              <a:t>()” function, when object is editable, client gives the option to edit this object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04723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Service</a:t>
            </a:r>
          </a:p>
          <a:p>
            <a:pPr lvl="1"/>
            <a:r>
              <a:rPr lang="en-US" sz="1600" dirty="0" smtClean="0"/>
              <a:t>Integration between RF and JDO was not trivial, there is lack of documents about this kind of integration where JDO object has child objects</a:t>
            </a:r>
          </a:p>
          <a:p>
            <a:pPr lvl="1"/>
            <a:r>
              <a:rPr lang="en-US" sz="1600" dirty="0"/>
              <a:t>Difficulty making complex persistence capable </a:t>
            </a:r>
            <a:r>
              <a:rPr lang="en-US" sz="1600" dirty="0" smtClean="0"/>
              <a:t>classes</a:t>
            </a:r>
          </a:p>
          <a:p>
            <a:pPr lvl="1"/>
            <a:r>
              <a:rPr lang="en-US" sz="1600" dirty="0" smtClean="0"/>
              <a:t>Difficulty to figure how to JUNIT the services</a:t>
            </a:r>
          </a:p>
          <a:p>
            <a:r>
              <a:rPr lang="en-US" sz="2000" dirty="0" smtClean="0"/>
              <a:t>Android</a:t>
            </a:r>
          </a:p>
          <a:p>
            <a:pPr lvl="1"/>
            <a:r>
              <a:rPr lang="en-US" sz="1600" dirty="0" smtClean="0"/>
              <a:t>GAE Authentication on Android using cookie is lack of documentation (but many examples were helpful)</a:t>
            </a:r>
          </a:p>
          <a:p>
            <a:pPr lvl="1"/>
            <a:r>
              <a:rPr lang="en-US" sz="1600" dirty="0"/>
              <a:t>Android orientation handling for open Dialogs (</a:t>
            </a:r>
            <a:r>
              <a:rPr lang="en-US" sz="1600" dirty="0" err="1" smtClean="0"/>
              <a:t>Activity.onDestroy</a:t>
            </a:r>
            <a:r>
              <a:rPr lang="en-US" sz="1600" dirty="0" smtClean="0"/>
              <a:t>() </a:t>
            </a:r>
            <a:r>
              <a:rPr lang="en-US" sz="1600" dirty="0"/>
              <a:t>is called)</a:t>
            </a:r>
            <a:endParaRPr lang="he-IL" sz="1600" dirty="0"/>
          </a:p>
          <a:p>
            <a:r>
              <a:rPr lang="en-US" sz="2000" dirty="0" smtClean="0"/>
              <a:t>Web Client</a:t>
            </a:r>
          </a:p>
          <a:p>
            <a:pPr lvl="1"/>
            <a:r>
              <a:rPr lang="en-US" sz="1600" dirty="0" smtClean="0"/>
              <a:t>Figure how to compile GWT in the non-default project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(Questions?)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EOF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What it is all about</a:t>
            </a:r>
          </a:p>
          <a:p>
            <a:pPr lvl="1"/>
            <a:r>
              <a:rPr lang="en-US" dirty="0" smtClean="0"/>
              <a:t>1.1 Project Objective</a:t>
            </a:r>
          </a:p>
          <a:p>
            <a:pPr lvl="1"/>
            <a:r>
              <a:rPr lang="en-US" dirty="0" smtClean="0"/>
              <a:t>1.2 Live Presentation</a:t>
            </a:r>
          </a:p>
          <a:p>
            <a:r>
              <a:rPr lang="en-US" dirty="0" smtClean="0"/>
              <a:t>2. Methodology</a:t>
            </a:r>
          </a:p>
          <a:p>
            <a:pPr lvl="1"/>
            <a:r>
              <a:rPr lang="en-US" dirty="0" smtClean="0"/>
              <a:t>2.1 System Overview</a:t>
            </a:r>
          </a:p>
          <a:p>
            <a:r>
              <a:rPr lang="en-US" dirty="0" smtClean="0"/>
              <a:t>3. Server Logic</a:t>
            </a:r>
          </a:p>
          <a:p>
            <a:r>
              <a:rPr lang="en-US" dirty="0" smtClean="0"/>
              <a:t>4. Client Logic</a:t>
            </a:r>
          </a:p>
          <a:p>
            <a:r>
              <a:rPr lang="en-US" dirty="0" smtClean="0"/>
              <a:t>5. Issues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77510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1. What it is all about?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Most </a:t>
            </a:r>
            <a:r>
              <a:rPr lang="en-US" dirty="0"/>
              <a:t>of the employers use food order services such as CIBUS or 10BIS in order to give food services for their </a:t>
            </a:r>
            <a:r>
              <a:rPr lang="en-US" dirty="0" smtClean="0"/>
              <a:t>employees, but these services are lack of:</a:t>
            </a:r>
          </a:p>
          <a:p>
            <a:pPr lvl="1"/>
            <a:r>
              <a:rPr lang="en-US" dirty="0" smtClean="0"/>
              <a:t>Mobile application</a:t>
            </a:r>
          </a:p>
          <a:p>
            <a:pPr lvl="1"/>
            <a:r>
              <a:rPr lang="en-US" dirty="0"/>
              <a:t>Employees can order food </a:t>
            </a:r>
            <a:r>
              <a:rPr lang="en-US" dirty="0" smtClean="0"/>
              <a:t>in </a:t>
            </a:r>
            <a:r>
              <a:rPr lang="en-US" dirty="0"/>
              <a:t>the worst </a:t>
            </a:r>
            <a:r>
              <a:rPr lang="en-US" dirty="0" smtClean="0"/>
              <a:t>scenario only with a special card, </a:t>
            </a:r>
            <a:r>
              <a:rPr lang="en-US" dirty="0"/>
              <a:t>on the best </a:t>
            </a:r>
            <a:r>
              <a:rPr lang="en-US" dirty="0" smtClean="0"/>
              <a:t>scenario on a non mobile compatible web page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focus of this project: </a:t>
            </a:r>
            <a:endParaRPr lang="en-US" dirty="0" smtClean="0"/>
          </a:p>
          <a:p>
            <a:pPr lvl="1"/>
            <a:r>
              <a:rPr lang="en-US" dirty="0" smtClean="0"/>
              <a:t>Generating client-server application which will give all the required services to restaurants, companies and employees.</a:t>
            </a:r>
          </a:p>
          <a:p>
            <a:pPr lvl="1"/>
            <a:r>
              <a:rPr lang="en-US" dirty="0" smtClean="0"/>
              <a:t>Learning and using Google services when they are available.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1.1 Project Objective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design and develop prototype </a:t>
            </a:r>
            <a:r>
              <a:rPr lang="en-US" dirty="0" smtClean="0"/>
              <a:t>system </a:t>
            </a:r>
            <a:r>
              <a:rPr lang="en-US" dirty="0" smtClean="0"/>
              <a:t>that allows its users the following:</a:t>
            </a:r>
          </a:p>
          <a:p>
            <a:pPr lvl="1"/>
            <a:r>
              <a:rPr lang="en-US" dirty="0" smtClean="0"/>
              <a:t>Manage restaurant and companies from the web</a:t>
            </a:r>
          </a:p>
          <a:p>
            <a:pPr lvl="1"/>
            <a:r>
              <a:rPr lang="en-US" dirty="0" smtClean="0"/>
              <a:t>Employees can make food orders or table reservations from their mobile</a:t>
            </a:r>
          </a:p>
          <a:p>
            <a:pPr lvl="1"/>
            <a:r>
              <a:rPr lang="en-US" dirty="0"/>
              <a:t>Simplify the process of money handling for both the companies and the </a:t>
            </a:r>
            <a:r>
              <a:rPr lang="en-US" dirty="0" smtClean="0"/>
              <a:t>restaurants</a:t>
            </a:r>
          </a:p>
          <a:p>
            <a:pPr lvl="1"/>
            <a:r>
              <a:rPr lang="en-US" dirty="0"/>
              <a:t>Free of </a:t>
            </a:r>
            <a:r>
              <a:rPr lang="en-US" dirty="0" smtClean="0"/>
              <a:t>charge services </a:t>
            </a:r>
            <a:r>
              <a:rPr lang="en-US" dirty="0"/>
              <a:t>for this </a:t>
            </a:r>
            <a:r>
              <a:rPr lang="en-US" dirty="0" smtClean="0"/>
              <a:t>client-server </a:t>
            </a:r>
            <a:r>
              <a:rPr lang="en-US" dirty="0"/>
              <a:t>application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1.2 Live Presentation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>
              <a:buNone/>
            </a:pPr>
            <a:endParaRPr lang="en-US" dirty="0" smtClean="0"/>
          </a:p>
          <a:p>
            <a:pPr lvl="1" algn="ctr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Methodology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Client/ Sever architecture</a:t>
            </a:r>
          </a:p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Java server (JDK </a:t>
            </a:r>
            <a:r>
              <a:rPr lang="en-US" dirty="0" smtClean="0"/>
              <a:t>1.7)</a:t>
            </a:r>
            <a:endParaRPr lang="en-US" dirty="0" smtClean="0"/>
          </a:p>
          <a:p>
            <a:pPr lvl="1"/>
            <a:r>
              <a:rPr lang="en-US" dirty="0" smtClean="0"/>
              <a:t>GAE 1.8.5 (developed on 1.8.4)</a:t>
            </a:r>
            <a:endParaRPr lang="en-US" dirty="0" smtClean="0"/>
          </a:p>
          <a:p>
            <a:pPr lvl="1"/>
            <a:r>
              <a:rPr lang="en-US" dirty="0" smtClean="0"/>
              <a:t>Google datastore and </a:t>
            </a:r>
            <a:r>
              <a:rPr lang="en-US" dirty="0" err="1" smtClean="0"/>
              <a:t>blobstore</a:t>
            </a:r>
            <a:endParaRPr lang="en-US" dirty="0" smtClean="0"/>
          </a:p>
          <a:p>
            <a:pPr lvl="1"/>
            <a:r>
              <a:rPr lang="en-US" dirty="0" smtClean="0"/>
              <a:t>Google services: Users API, Channel API, Image API, GCM</a:t>
            </a:r>
            <a:endParaRPr lang="en-US" dirty="0" smtClean="0"/>
          </a:p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Android application (Android </a:t>
            </a:r>
            <a:r>
              <a:rPr lang="en-US" dirty="0" smtClean="0"/>
              <a:t>SDK API </a:t>
            </a:r>
            <a:r>
              <a:rPr lang="en-US" dirty="0" smtClean="0"/>
              <a:t>level </a:t>
            </a:r>
            <a:r>
              <a:rPr lang="en-US" dirty="0" smtClean="0"/>
              <a:t>15; JDK 1.6)</a:t>
            </a:r>
          </a:p>
          <a:p>
            <a:pPr lvl="1"/>
            <a:r>
              <a:rPr lang="en-US" dirty="0"/>
              <a:t>GWT web </a:t>
            </a:r>
            <a:r>
              <a:rPr lang="en-US" dirty="0" smtClean="0"/>
              <a:t>client</a:t>
            </a:r>
            <a:endParaRPr lang="en-US" dirty="0" smtClean="0"/>
          </a:p>
          <a:p>
            <a:pPr lvl="1"/>
            <a:r>
              <a:rPr lang="en-US" dirty="0" smtClean="0"/>
              <a:t>GUI to dispatch </a:t>
            </a:r>
            <a:r>
              <a:rPr lang="en-US" dirty="0" smtClean="0"/>
              <a:t>requests and display results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2.1.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Picture 5" descr="\\192.168.2.106\food-center-wiki\food-center-system-d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3950"/>
            <a:ext cx="8458200" cy="380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.1.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1">
              <a:spcBef>
                <a:spcPts val="0"/>
              </a:spcBef>
            </a:pPr>
            <a:r>
              <a:rPr lang="en-US" sz="1800" b="1" dirty="0"/>
              <a:t>Database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Datastore + JDO for ORM objects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Blobstore for images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Transactional writes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Non-transaction reads</a:t>
            </a:r>
            <a:endParaRPr lang="en-US" sz="1600" b="1" dirty="0"/>
          </a:p>
          <a:p>
            <a:pPr marL="0" lvl="1">
              <a:spcBef>
                <a:spcPts val="0"/>
              </a:spcBef>
            </a:pPr>
            <a:endParaRPr lang="en-US" sz="1800" b="1" dirty="0"/>
          </a:p>
          <a:p>
            <a:pPr marL="0" lvl="1">
              <a:spcBef>
                <a:spcPts val="0"/>
              </a:spcBef>
            </a:pPr>
            <a:r>
              <a:rPr lang="en-US" sz="1800" dirty="0"/>
              <a:t>Services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Separated into classes based on authority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Users Service to identify </a:t>
            </a:r>
            <a:r>
              <a:rPr lang="en-US" sz="1600" dirty="0" smtClean="0"/>
              <a:t>clients</a:t>
            </a:r>
            <a:endParaRPr lang="en-US" sz="2000" dirty="0" smtClean="0"/>
          </a:p>
          <a:p>
            <a:pPr marL="0" lvl="2" indent="0">
              <a:spcBef>
                <a:spcPts val="0"/>
              </a:spcBef>
              <a:buClr>
                <a:schemeClr val="accent2"/>
              </a:buClr>
              <a:buSzPct val="90000"/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1">
              <a:spcBef>
                <a:spcPts val="0"/>
              </a:spcBef>
            </a:pPr>
            <a:r>
              <a:rPr lang="en-US" sz="1800" b="1" dirty="0" smtClean="0"/>
              <a:t>Communication</a:t>
            </a:r>
            <a:endParaRPr lang="en-US" sz="1800" b="1" dirty="0"/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RequestFactory for delivering datastore objects (and image paths)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Form + Servlet to upload images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GCM to push Android messages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Channel API + </a:t>
            </a:r>
            <a:r>
              <a:rPr lang="en-US" sz="1600" dirty="0" err="1"/>
              <a:t>AutoBean</a:t>
            </a:r>
            <a:r>
              <a:rPr lang="en-US" sz="1600" dirty="0"/>
              <a:t> to push web-client messages</a:t>
            </a:r>
            <a:endParaRPr lang="en-US" b="1" dirty="0"/>
          </a:p>
          <a:p>
            <a:pPr marL="0" lvl="1">
              <a:spcBef>
                <a:spcPts val="0"/>
              </a:spcBef>
              <a:buFont typeface="Wingdings" pitchFamily="2" charset="2"/>
              <a:buChar char="§"/>
            </a:pPr>
            <a:endParaRPr lang="en-US" sz="1800" b="1" dirty="0" smtClean="0"/>
          </a:p>
          <a:p>
            <a:pPr marL="0" lvl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Locations</a:t>
            </a:r>
            <a:endParaRPr lang="en-US" sz="1800" b="1" dirty="0"/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Google Maps services</a:t>
            </a:r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On Android </a:t>
            </a:r>
          </a:p>
          <a:p>
            <a:pPr marL="0" lvl="1">
              <a:spcBef>
                <a:spcPts val="0"/>
              </a:spcBef>
              <a:buFont typeface="Wingdings" pitchFamily="2" charset="2"/>
              <a:buChar char="§"/>
            </a:pP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3.0 </a:t>
            </a:r>
            <a:r>
              <a:rPr lang="en-US" dirty="0"/>
              <a:t> </a:t>
            </a:r>
            <a:r>
              <a:rPr lang="en-US" dirty="0" smtClean="0"/>
              <a:t>Server Logic (How </a:t>
            </a:r>
            <a:r>
              <a:rPr lang="en-US" dirty="0"/>
              <a:t>it works?)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200" dirty="0" smtClean="0"/>
              <a:t>Services are exposed to the world using RequestFactory as RPC and </a:t>
            </a:r>
            <a:r>
              <a:rPr lang="en-US" sz="2200" dirty="0" err="1" smtClean="0"/>
              <a:t>BlobServlet</a:t>
            </a:r>
            <a:r>
              <a:rPr lang="en-US" sz="2200" dirty="0" smtClean="0"/>
              <a:t> as image servlet for uploading and downloading images</a:t>
            </a:r>
          </a:p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endParaRPr lang="en-US" sz="2200" dirty="0" smtClean="0"/>
          </a:p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200" dirty="0" smtClean="0"/>
              <a:t>All services are encapsulated in GAE authentication</a:t>
            </a:r>
          </a:p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endParaRPr lang="en-US" sz="2200" dirty="0" smtClean="0"/>
          </a:p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200" dirty="0" smtClean="0"/>
              <a:t>All services are checking for current user’s permission before executing</a:t>
            </a:r>
          </a:p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endParaRPr lang="en-US" sz="2200" dirty="0" smtClean="0"/>
          </a:p>
          <a:p>
            <a:pPr marL="237744" lvl="2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200" dirty="0" smtClean="0"/>
              <a:t>Each Object has image key for the Blobstore – each object can have its own image</a:t>
            </a:r>
            <a:endParaRPr lang="en-US" sz="2200" dirty="0"/>
          </a:p>
          <a:p>
            <a:pPr marL="457200" lvl="3" indent="-274320">
              <a:spcBef>
                <a:spcPts val="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5953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4023</TotalTime>
  <Words>565</Words>
  <Application>Microsoft Office PowerPoint</Application>
  <PresentationFormat>On-screen Show (16:9)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Food Center</vt:lpstr>
      <vt:lpstr>Agenda</vt:lpstr>
      <vt:lpstr>1. What it is all about?</vt:lpstr>
      <vt:lpstr>1.1 Project Objective</vt:lpstr>
      <vt:lpstr>1.2 Live Presentation</vt:lpstr>
      <vt:lpstr>2. Methodology</vt:lpstr>
      <vt:lpstr>2.1. System Overview</vt:lpstr>
      <vt:lpstr>2.1. System Overview</vt:lpstr>
      <vt:lpstr>3.0  Server Logic (How it works?)</vt:lpstr>
      <vt:lpstr>4.0  Client Logic (How it works?)</vt:lpstr>
      <vt:lpstr>5. Issues</vt:lpstr>
      <vt:lpstr>The End (Questions?)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zdxvsxd</dc:title>
  <dc:creator>root</dc:creator>
  <cp:lastModifiedBy>stream2</cp:lastModifiedBy>
  <cp:revision>218</cp:revision>
  <dcterms:created xsi:type="dcterms:W3CDTF">2006-08-16T00:00:00Z</dcterms:created>
  <dcterms:modified xsi:type="dcterms:W3CDTF">2013-10-14T20:39:33Z</dcterms:modified>
</cp:coreProperties>
</file>