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13716000" cx="24384000"/>
  <p:notesSz cx="7559675" cy="10691800"/>
  <p:embeddedFontLst>
    <p:embeddedFont>
      <p:font typeface="Roboto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gQJX9tHT5Ds01NCKnWxX4Zk7hJ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05f2d2bae_0_10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105f2d2bae_0_10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5f2d2bae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105f2d2bae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05f2d2bae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105f2d2bae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05f2d2bae_0_1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105f2d2bae_0_1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05f2d2bae_0_15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05f2d2bae_0_15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05f2d2bae_0_17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105f2d2bae_0_17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05f2d2bae_0_1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105f2d2bae_0_1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05f2d2bae_0_1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105f2d2bae_0_1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5f2d2bae_0_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105f2d2bae_0_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1dde4758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21dde4758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05f2d2bae_0_6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105f2d2bae_0_6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05f2d2bae_0_8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105f2d2bae_0_8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5f2d2ba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105f2d2ba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"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2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4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3"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4"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5"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6"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3"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3"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>
            <a:lvl1pPr lvl="0" algn="r">
              <a:buNone/>
              <a:defRPr sz="3200"/>
            </a:lvl1pPr>
            <a:lvl2pPr lvl="1" algn="r">
              <a:buNone/>
              <a:defRPr sz="3200"/>
            </a:lvl2pPr>
            <a:lvl3pPr lvl="2" algn="r">
              <a:buNone/>
              <a:defRPr sz="3200"/>
            </a:lvl3pPr>
            <a:lvl4pPr lvl="3" algn="r">
              <a:buNone/>
              <a:defRPr sz="3200"/>
            </a:lvl4pPr>
            <a:lvl5pPr lvl="4" algn="r">
              <a:buNone/>
              <a:defRPr sz="3200"/>
            </a:lvl5pPr>
            <a:lvl6pPr lvl="5" algn="r">
              <a:buNone/>
              <a:defRPr sz="3200"/>
            </a:lvl6pPr>
            <a:lvl7pPr lvl="6" algn="r">
              <a:buNone/>
              <a:defRPr sz="3200"/>
            </a:lvl7pPr>
            <a:lvl8pPr lvl="7" algn="r">
              <a:buNone/>
              <a:defRPr sz="3200"/>
            </a:lvl8pPr>
            <a:lvl9pPr lvl="8" algn="r">
              <a:buNone/>
              <a:defRPr sz="3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idx="4294967295" type="body"/>
          </p:nvPr>
        </p:nvSpPr>
        <p:spPr>
          <a:xfrm>
            <a:off x="1201320" y="11859840"/>
            <a:ext cx="21969719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45700" spcFirstLastPara="1" rIns="45700" wrap="square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L.Grangaud, M.Desmont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>
            <p:ph idx="4294967295" type="title"/>
          </p:nvPr>
        </p:nvSpPr>
        <p:spPr>
          <a:xfrm>
            <a:off x="2526480" y="5312160"/>
            <a:ext cx="21969719" cy="1903680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</a:t>
            </a:r>
            <a:endParaRPr b="0" i="0" sz="1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>
            <p:ph idx="4294967295" type="subTitle"/>
          </p:nvPr>
        </p:nvSpPr>
        <p:spPr>
          <a:xfrm>
            <a:off x="2520720" y="7216920"/>
            <a:ext cx="19684080" cy="190368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solidFill>
                  <a:srgbClr val="252525"/>
                </a:solidFill>
                <a:highlight>
                  <a:srgbClr val="FFFFFF"/>
                </a:highlight>
              </a:rPr>
              <a:t>Microdown : Une nouvelle génération de markdown</a:t>
            </a:r>
            <a:endParaRPr b="1" i="0" sz="6000" u="none" cap="none" strike="noStrike"/>
          </a:p>
        </p:txBody>
      </p:sp>
      <p:grpSp>
        <p:nvGrpSpPr>
          <p:cNvPr id="76" name="Google Shape;76;p1"/>
          <p:cNvGrpSpPr/>
          <p:nvPr/>
        </p:nvGrpSpPr>
        <p:grpSpPr>
          <a:xfrm>
            <a:off x="2364120" y="1269720"/>
            <a:ext cx="16576200" cy="1303200"/>
            <a:chOff x="2364120" y="1269720"/>
            <a:chExt cx="16576200" cy="1303200"/>
          </a:xfrm>
        </p:grpSpPr>
        <p:pic>
          <p:nvPicPr>
            <p:cNvPr descr="Imagen" id="77" name="Google Shape;7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64120" y="1269720"/>
              <a:ext cx="2306520" cy="1293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" id="78" name="Google Shape;7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33920" y="1279080"/>
              <a:ext cx="3923280" cy="1293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" id="79" name="Google Shape;7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977080" y="1269720"/>
              <a:ext cx="3963240" cy="1293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" id="80" name="Google Shape;8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320840" y="1279080"/>
              <a:ext cx="3792600" cy="12938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n" id="81" name="Google Shape;8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3400" y="5531040"/>
            <a:ext cx="3249720" cy="32497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3" name="Google Shape;83;p1"/>
          <p:cNvSpPr txBox="1"/>
          <p:nvPr/>
        </p:nvSpPr>
        <p:spPr>
          <a:xfrm>
            <a:off x="2526475" y="9486900"/>
            <a:ext cx="164592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/>
              <a:t>T</a:t>
            </a:r>
            <a:r>
              <a:rPr lang="fr-FR" sz="4000"/>
              <a:t>uteur école: </a:t>
            </a:r>
            <a:r>
              <a:rPr lang="fr-FR" sz="4000">
                <a:highlight>
                  <a:srgbClr val="F9F9F9"/>
                </a:highlight>
              </a:rPr>
              <a:t>monsieur F. Seynhaeve</a:t>
            </a:r>
            <a:endParaRPr sz="4000"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>
                <a:highlight>
                  <a:srgbClr val="F9F9F9"/>
                </a:highlight>
              </a:rPr>
              <a:t>Tuteur entreprise: monsieur S. Ducasse</a:t>
            </a:r>
            <a:endParaRPr sz="4000">
              <a:highlight>
                <a:srgbClr val="F9F9F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000">
              <a:highlight>
                <a:srgbClr val="F9F9F9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4294967295" type="title"/>
          </p:nvPr>
        </p:nvSpPr>
        <p:spPr>
          <a:xfrm>
            <a:off x="848510" y="10796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5.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Dispatch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>
            <p:ph idx="4294967295" type="body"/>
          </p:nvPr>
        </p:nvSpPr>
        <p:spPr>
          <a:xfrm>
            <a:off x="1349225" y="3240300"/>
            <a:ext cx="21969600" cy="10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558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"/>
              <a:buChar char="●"/>
            </a:pPr>
            <a:r>
              <a:rPr lang="fr-FR" sz="5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Méthode d’échange de messages</a:t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200">
                <a:solidFill>
                  <a:srgbClr val="202122"/>
                </a:solidFill>
                <a:highlight>
                  <a:srgbClr val="FFFFFF"/>
                </a:highlight>
              </a:rPr>
              <a:t> 		</a:t>
            </a:r>
            <a:r>
              <a:rPr b="1" lang="fr-FR" sz="5400" u="sng">
                <a:solidFill>
                  <a:srgbClr val="202122"/>
                </a:solidFill>
                <a:highlight>
                  <a:srgbClr val="FFFFFF"/>
                </a:highlight>
              </a:rPr>
              <a:t>But:</a:t>
            </a:r>
            <a:r>
              <a:rPr lang="fr-FR" sz="5200">
                <a:solidFill>
                  <a:srgbClr val="202122"/>
                </a:solidFill>
                <a:highlight>
                  <a:srgbClr val="FFFFFF"/>
                </a:highlight>
              </a:rPr>
              <a:t> Envoyer un message à différentes méthodes en fonction non seulement du récepteur mais également des arguments.</a:t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5487650" y="2800350"/>
            <a:ext cx="3429000" cy="137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idx="4294967295" type="title"/>
          </p:nvPr>
        </p:nvSpPr>
        <p:spPr>
          <a:xfrm>
            <a:off x="848385" y="11121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5.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 Visiteurs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8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5"/>
          <p:cNvSpPr txBox="1"/>
          <p:nvPr>
            <p:ph idx="4294967295" type="body"/>
          </p:nvPr>
        </p:nvSpPr>
        <p:spPr>
          <a:xfrm>
            <a:off x="1206360" y="4248360"/>
            <a:ext cx="21969719" cy="825444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SzPts val="4800"/>
              <a:buFont typeface="Arial"/>
              <a:buChar char="●"/>
            </a:pPr>
            <a:r>
              <a:rPr lang="fr-FR" sz="4800"/>
              <a:t>Fonctionnement</a:t>
            </a:r>
            <a:endParaRPr sz="4800"/>
          </a:p>
          <a:p>
            <a:pPr indent="-533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fr-FR" sz="4800"/>
              <a:t>Echange entre le visiteur et la structure</a:t>
            </a:r>
            <a:endParaRPr sz="4800"/>
          </a:p>
          <a:p>
            <a:pPr indent="-533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</a:pPr>
            <a:r>
              <a:rPr lang="fr-FR" sz="4800"/>
              <a:t>méthode visit: </a:t>
            </a:r>
            <a:endParaRPr sz="4800"/>
          </a:p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65" name="Google Shape;16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7778648"/>
            <a:ext cx="8546600" cy="26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05f2d2bae_0_109"/>
          <p:cNvSpPr txBox="1"/>
          <p:nvPr>
            <p:ph idx="4294967295" type="title"/>
          </p:nvPr>
        </p:nvSpPr>
        <p:spPr>
          <a:xfrm>
            <a:off x="848385" y="10471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6.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 Dumper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105f2d2bae_0_109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73" name="Google Shape;173;g1105f2d2bae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50" y="4780225"/>
            <a:ext cx="22730975" cy="77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105f2d2bae_0_109"/>
          <p:cNvSpPr txBox="1"/>
          <p:nvPr/>
        </p:nvSpPr>
        <p:spPr>
          <a:xfrm>
            <a:off x="1742625" y="2478750"/>
            <a:ext cx="161895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>
                <a:solidFill>
                  <a:schemeClr val="dk1"/>
                </a:solidFill>
              </a:rPr>
              <a:t>Fonctionnalité de Pharo: Création d’arbres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4800">
                <a:solidFill>
                  <a:schemeClr val="dk1"/>
                </a:solidFill>
              </a:rPr>
              <a:t>Exemple pour le format texte en gras: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idx="4294967295" type="title"/>
          </p:nvPr>
        </p:nvSpPr>
        <p:spPr>
          <a:xfrm>
            <a:off x="848385" y="10471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7.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 HTML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/>
          <p:nvPr>
            <p:ph idx="4294967295" type="body"/>
          </p:nvPr>
        </p:nvSpPr>
        <p:spPr>
          <a:xfrm>
            <a:off x="1206350" y="3223075"/>
            <a:ext cx="21969600" cy="9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rPr lang="fr-FR" sz="4800"/>
              <a:t>Microdown peut réaliser:</a:t>
            </a:r>
            <a:endParaRPr sz="4800"/>
          </a:p>
          <a:p>
            <a:pPr indent="-533400" lvl="0" marL="45720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SzPts val="4800"/>
              <a:buChar char="-"/>
            </a:pPr>
            <a:r>
              <a:rPr lang="fr-FR" sz="4800"/>
              <a:t>LateX</a:t>
            </a:r>
            <a:endParaRPr sz="4800"/>
          </a:p>
          <a:p>
            <a:pPr indent="-533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fr-FR" sz="4800"/>
              <a:t>HTML</a:t>
            </a:r>
            <a:endParaRPr sz="4800"/>
          </a:p>
          <a:p>
            <a:pPr indent="-533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fr-FR" sz="4800"/>
              <a:t>Slides</a:t>
            </a:r>
            <a:endParaRPr sz="4800"/>
          </a:p>
          <a:p>
            <a:pPr indent="-533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fr-FR" sz="4800"/>
              <a:t>…</a:t>
            </a:r>
            <a:endParaRPr sz="4800"/>
          </a:p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rPr lang="fr-FR" sz="4800"/>
              <a:t>Création de visiteurs:</a:t>
            </a:r>
            <a:endParaRPr sz="4800"/>
          </a:p>
          <a:p>
            <a:pPr indent="-533400" lvl="0" marL="45720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SzPts val="4800"/>
              <a:buChar char="-"/>
            </a:pPr>
            <a:r>
              <a:rPr lang="fr-FR" sz="4800"/>
              <a:t>Bold</a:t>
            </a:r>
            <a:endParaRPr sz="4800"/>
          </a:p>
          <a:p>
            <a:pPr indent="-533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fr-FR" sz="4800"/>
              <a:t>OrderedList</a:t>
            </a:r>
            <a:endParaRPr sz="4800"/>
          </a:p>
          <a:p>
            <a:pPr indent="-533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fr-FR" sz="4800"/>
              <a:t>...</a:t>
            </a:r>
            <a:endParaRPr sz="4800"/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 b="-5570" l="2750" r="-2749" t="5570"/>
          <a:stretch/>
        </p:blipFill>
        <p:spPr>
          <a:xfrm>
            <a:off x="9461725" y="2296975"/>
            <a:ext cx="15618900" cy="115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5f2d2bae_0_21"/>
          <p:cNvSpPr txBox="1"/>
          <p:nvPr>
            <p:ph idx="4294967295" type="title"/>
          </p:nvPr>
        </p:nvSpPr>
        <p:spPr>
          <a:xfrm>
            <a:off x="848510" y="9821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7.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 Visiteurs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 typographiques</a:t>
            </a:r>
            <a:endParaRPr b="1" sz="2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g1105f2d2bae_0_21"/>
          <p:cNvSpPr txBox="1"/>
          <p:nvPr>
            <p:ph idx="4294967295" type="body"/>
          </p:nvPr>
        </p:nvSpPr>
        <p:spPr>
          <a:xfrm>
            <a:off x="1207200" y="9191830"/>
            <a:ext cx="219696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89" name="Google Shape;189;g1105f2d2ba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200" y="9614750"/>
            <a:ext cx="9639950" cy="3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105f2d2bae_0_21"/>
          <p:cNvSpPr txBox="1"/>
          <p:nvPr>
            <p:ph idx="12" type="sldNum"/>
          </p:nvPr>
        </p:nvSpPr>
        <p:spPr>
          <a:xfrm>
            <a:off x="22818090" y="12665994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91" name="Google Shape;191;g1105f2d2bae_0_21"/>
          <p:cNvSpPr txBox="1"/>
          <p:nvPr/>
        </p:nvSpPr>
        <p:spPr>
          <a:xfrm>
            <a:off x="1207200" y="8323725"/>
            <a:ext cx="862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000">
                <a:latin typeface="Helvetica Neue"/>
                <a:ea typeface="Helvetica Neue"/>
                <a:cs typeface="Helvetica Neue"/>
                <a:sym typeface="Helvetica Neue"/>
              </a:rPr>
              <a:t>Texte en gras (bold)</a:t>
            </a:r>
            <a:endParaRPr b="1"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1105f2d2bae_0_21"/>
          <p:cNvSpPr txBox="1"/>
          <p:nvPr/>
        </p:nvSpPr>
        <p:spPr>
          <a:xfrm>
            <a:off x="11831700" y="8323725"/>
            <a:ext cx="9371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-FR" sz="6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Texte en italique (italic)</a:t>
            </a:r>
            <a:endParaRPr i="1" sz="6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g1105f2d2bae_0_21"/>
          <p:cNvPicPr preferRelativeResize="0"/>
          <p:nvPr/>
        </p:nvPicPr>
        <p:blipFill rotWithShape="1">
          <a:blip r:embed="rId4">
            <a:alphaModFix/>
          </a:blip>
          <a:srcRect b="0" l="1536" r="0" t="0"/>
          <a:stretch/>
        </p:blipFill>
        <p:spPr>
          <a:xfrm>
            <a:off x="11831700" y="9614750"/>
            <a:ext cx="9790350" cy="3244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105f2d2bae_0_21"/>
          <p:cNvSpPr txBox="1"/>
          <p:nvPr/>
        </p:nvSpPr>
        <p:spPr>
          <a:xfrm>
            <a:off x="11622375" y="2877913"/>
            <a:ext cx="6394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6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Titre (Header)</a:t>
            </a:r>
            <a:endParaRPr b="1" sz="6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g1105f2d2bae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2375" y="4168938"/>
            <a:ext cx="9790350" cy="357087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1105f2d2bae_0_21"/>
          <p:cNvSpPr txBox="1"/>
          <p:nvPr/>
        </p:nvSpPr>
        <p:spPr>
          <a:xfrm>
            <a:off x="1207200" y="2877913"/>
            <a:ext cx="10057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Paragraphe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7" name="Google Shape;197;g1105f2d2bae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0081" y="4133501"/>
            <a:ext cx="10363193" cy="40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05f2d2bae_0_51"/>
          <p:cNvSpPr txBox="1"/>
          <p:nvPr>
            <p:ph idx="4294967295" type="title"/>
          </p:nvPr>
        </p:nvSpPr>
        <p:spPr>
          <a:xfrm>
            <a:off x="848510" y="536715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7.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 Visiteurs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 tests</a:t>
            </a:r>
            <a:endParaRPr b="1" sz="8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g1105f2d2bae_0_51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4" name="Google Shape;204;g1105f2d2bae_0_51"/>
          <p:cNvSpPr txBox="1"/>
          <p:nvPr/>
        </p:nvSpPr>
        <p:spPr>
          <a:xfrm>
            <a:off x="1207200" y="1968325"/>
            <a:ext cx="2196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5800">
                <a:solidFill>
                  <a:schemeClr val="dk1"/>
                </a:solidFill>
              </a:rPr>
              <a:t>Paragraphe avec des titres, du texte en </a:t>
            </a:r>
            <a:r>
              <a:rPr b="1" lang="fr-FR" sz="5800">
                <a:solidFill>
                  <a:schemeClr val="dk1"/>
                </a:solidFill>
              </a:rPr>
              <a:t>gras </a:t>
            </a:r>
            <a:r>
              <a:rPr lang="fr-FR" sz="5800">
                <a:solidFill>
                  <a:schemeClr val="dk1"/>
                </a:solidFill>
              </a:rPr>
              <a:t>et en </a:t>
            </a:r>
            <a:r>
              <a:rPr i="1" lang="fr-FR" sz="5800">
                <a:solidFill>
                  <a:schemeClr val="dk1"/>
                </a:solidFill>
              </a:rPr>
              <a:t>italique</a:t>
            </a:r>
            <a:endParaRPr i="1" sz="1200">
              <a:solidFill>
                <a:schemeClr val="dk1"/>
              </a:solidFill>
            </a:endParaRPr>
          </a:p>
        </p:txBody>
      </p:sp>
      <p:pic>
        <p:nvPicPr>
          <p:cNvPr id="205" name="Google Shape;205;g1105f2d2bae_0_51"/>
          <p:cNvPicPr preferRelativeResize="0"/>
          <p:nvPr/>
        </p:nvPicPr>
        <p:blipFill rotWithShape="1">
          <a:blip r:embed="rId3">
            <a:alphaModFix/>
          </a:blip>
          <a:srcRect b="0" l="1195" r="0" t="0"/>
          <a:stretch/>
        </p:blipFill>
        <p:spPr>
          <a:xfrm>
            <a:off x="1371600" y="3045625"/>
            <a:ext cx="13637324" cy="43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105f2d2bae_0_51"/>
          <p:cNvPicPr preferRelativeResize="0"/>
          <p:nvPr/>
        </p:nvPicPr>
        <p:blipFill rotWithShape="1">
          <a:blip r:embed="rId4">
            <a:alphaModFix/>
          </a:blip>
          <a:srcRect b="45850" l="4816" r="0" t="2573"/>
          <a:stretch/>
        </p:blipFill>
        <p:spPr>
          <a:xfrm>
            <a:off x="1402874" y="7349625"/>
            <a:ext cx="21576551" cy="53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105f2d2bae_0_51"/>
          <p:cNvPicPr preferRelativeResize="0"/>
          <p:nvPr/>
        </p:nvPicPr>
        <p:blipFill rotWithShape="1">
          <a:blip r:embed="rId5">
            <a:alphaModFix/>
          </a:blip>
          <a:srcRect b="0" l="1416" r="61971" t="70621"/>
          <a:stretch/>
        </p:blipFill>
        <p:spPr>
          <a:xfrm>
            <a:off x="17887950" y="7600950"/>
            <a:ext cx="4930150" cy="1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05f2d2bae_0_118"/>
          <p:cNvSpPr txBox="1"/>
          <p:nvPr>
            <p:ph idx="4294967295" type="title"/>
          </p:nvPr>
        </p:nvSpPr>
        <p:spPr>
          <a:xfrm>
            <a:off x="848510" y="9821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7.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 Visiteurs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 listes</a:t>
            </a:r>
            <a:endParaRPr b="1" sz="2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g1105f2d2bae_0_118"/>
          <p:cNvSpPr txBox="1"/>
          <p:nvPr>
            <p:ph idx="4294967295" type="body"/>
          </p:nvPr>
        </p:nvSpPr>
        <p:spPr>
          <a:xfrm>
            <a:off x="1207200" y="9191830"/>
            <a:ext cx="219696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214" name="Google Shape;214;g1105f2d2bae_0_118"/>
          <p:cNvSpPr txBox="1"/>
          <p:nvPr>
            <p:ph idx="12" type="sldNum"/>
          </p:nvPr>
        </p:nvSpPr>
        <p:spPr>
          <a:xfrm>
            <a:off x="22818090" y="12665994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5" name="Google Shape;215;g1105f2d2bae_0_118"/>
          <p:cNvSpPr txBox="1"/>
          <p:nvPr/>
        </p:nvSpPr>
        <p:spPr>
          <a:xfrm>
            <a:off x="1207200" y="2877913"/>
            <a:ext cx="10057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OrderedList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g1105f2d2bae_0_118"/>
          <p:cNvSpPr txBox="1"/>
          <p:nvPr/>
        </p:nvSpPr>
        <p:spPr>
          <a:xfrm>
            <a:off x="11698125" y="3056188"/>
            <a:ext cx="10057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UnorderedList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g1105f2d2bae_0_118"/>
          <p:cNvSpPr txBox="1"/>
          <p:nvPr/>
        </p:nvSpPr>
        <p:spPr>
          <a:xfrm>
            <a:off x="4322650" y="8860238"/>
            <a:ext cx="10057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ListItem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g1105f2d2bae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5600" y="4290227"/>
            <a:ext cx="12187825" cy="47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105f2d2bae_0_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404050"/>
            <a:ext cx="10366100" cy="40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105f2d2bae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3550" y="9937550"/>
            <a:ext cx="8712391" cy="32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5f2d2bae_0_153"/>
          <p:cNvSpPr txBox="1"/>
          <p:nvPr>
            <p:ph idx="4294967295" type="title"/>
          </p:nvPr>
        </p:nvSpPr>
        <p:spPr>
          <a:xfrm>
            <a:off x="848510" y="9821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7.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 Visiteur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Figure</a:t>
            </a:r>
            <a:endParaRPr b="1" sz="2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g1105f2d2bae_0_153"/>
          <p:cNvSpPr txBox="1"/>
          <p:nvPr>
            <p:ph idx="12" type="sldNum"/>
          </p:nvPr>
        </p:nvSpPr>
        <p:spPr>
          <a:xfrm>
            <a:off x="22818090" y="12665994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7" name="Google Shape;227;g1105f2d2bae_0_153"/>
          <p:cNvSpPr txBox="1"/>
          <p:nvPr/>
        </p:nvSpPr>
        <p:spPr>
          <a:xfrm>
            <a:off x="13562475" y="4957825"/>
            <a:ext cx="16189500" cy="62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>
                <a:solidFill>
                  <a:srgbClr val="1B1B1B"/>
                </a:solidFill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&lt;figure&gt;</a:t>
            </a:r>
            <a:endParaRPr sz="4500">
              <a:solidFill>
                <a:srgbClr val="1B1B1B"/>
              </a:solidFill>
              <a:highlight>
                <a:srgbClr val="F4F4F4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>
                <a:solidFill>
                  <a:srgbClr val="1B1B1B"/>
                </a:solidFill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&lt;img src="la source"</a:t>
            </a:r>
            <a:endParaRPr sz="4500">
              <a:solidFill>
                <a:srgbClr val="1B1B1B"/>
              </a:solidFill>
              <a:highlight>
                <a:srgbClr val="F4F4F4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>
                <a:solidFill>
                  <a:srgbClr val="1B1B1B"/>
                </a:solidFill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		alt="le texte en l’absence d’image"</a:t>
            </a:r>
            <a:endParaRPr sz="4500">
              <a:solidFill>
                <a:srgbClr val="1B1B1B"/>
              </a:solidFill>
              <a:highlight>
                <a:srgbClr val="F4F4F4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>
                <a:solidFill>
                  <a:srgbClr val="1B1B1B"/>
                </a:solidFill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		class= “le nom” width="la taille"&gt;</a:t>
            </a:r>
            <a:endParaRPr sz="4500">
              <a:solidFill>
                <a:srgbClr val="1B1B1B"/>
              </a:solidFill>
              <a:highlight>
                <a:srgbClr val="F4F4F4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>
                <a:solidFill>
                  <a:srgbClr val="1B1B1B"/>
                </a:solidFill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&lt;figcaption&gt;la légende de l’image</a:t>
            </a:r>
            <a:endParaRPr sz="4500">
              <a:solidFill>
                <a:srgbClr val="1B1B1B"/>
              </a:solidFill>
              <a:highlight>
                <a:srgbClr val="F4F4F4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>
                <a:solidFill>
                  <a:srgbClr val="1B1B1B"/>
                </a:solidFill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		&lt;/figcaption&gt;</a:t>
            </a:r>
            <a:endParaRPr sz="4500">
              <a:solidFill>
                <a:srgbClr val="1B1B1B"/>
              </a:solidFill>
              <a:highlight>
                <a:srgbClr val="F4F4F4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marR="228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>
                <a:solidFill>
                  <a:srgbClr val="1B1B1B"/>
                </a:solidFill>
                <a:highlight>
                  <a:srgbClr val="F4F4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&lt;/figure&gt;</a:t>
            </a:r>
            <a:endParaRPr sz="4500">
              <a:solidFill>
                <a:srgbClr val="1B1B1B"/>
              </a:solidFill>
              <a:highlight>
                <a:srgbClr val="F4F4F4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g1105f2d2bae_0_153"/>
          <p:cNvSpPr txBox="1"/>
          <p:nvPr/>
        </p:nvSpPr>
        <p:spPr>
          <a:xfrm>
            <a:off x="511700" y="2184863"/>
            <a:ext cx="10057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g1105f2d2bae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68149"/>
            <a:ext cx="13562479" cy="94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5f2d2bae_0_176"/>
          <p:cNvSpPr txBox="1"/>
          <p:nvPr>
            <p:ph idx="4294967295" type="title"/>
          </p:nvPr>
        </p:nvSpPr>
        <p:spPr>
          <a:xfrm>
            <a:off x="848510" y="9821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. Convertisseur</a:t>
            </a:r>
            <a:endParaRPr b="1" sz="23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g1105f2d2bae_0_176"/>
          <p:cNvSpPr txBox="1"/>
          <p:nvPr>
            <p:ph idx="12" type="sldNum"/>
          </p:nvPr>
        </p:nvSpPr>
        <p:spPr>
          <a:xfrm>
            <a:off x="22818090" y="12665994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236" name="Google Shape;236;g1105f2d2bae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163" y="3184543"/>
            <a:ext cx="18763325" cy="76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4294967295" type="title"/>
          </p:nvPr>
        </p:nvSpPr>
        <p:spPr>
          <a:xfrm>
            <a:off x="1207200" y="5168989"/>
            <a:ext cx="219696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0"/>
              <a:t>Démonstration</a:t>
            </a:r>
            <a:endParaRPr b="0" i="0" sz="1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idx="4294967295" type="title"/>
          </p:nvPr>
        </p:nvSpPr>
        <p:spPr>
          <a:xfrm>
            <a:off x="1206360" y="1079640"/>
            <a:ext cx="21969719" cy="14317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>
            <p:ph idx="4294967295" type="body"/>
          </p:nvPr>
        </p:nvSpPr>
        <p:spPr>
          <a:xfrm>
            <a:off x="1950900" y="3591563"/>
            <a:ext cx="22433100" cy="8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Présentation de l’entreprise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Objectifs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Markdown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Double Dispatch/Visiteurs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Dumper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Convertisseur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73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Helvetica Neue"/>
              <a:buAutoNum type="arabicPeriod"/>
            </a:pPr>
            <a:r>
              <a:rPr lang="fr-FR" sz="7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Démonstration</a:t>
            </a:r>
            <a:endParaRPr sz="7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05f2d2bae_0_165"/>
          <p:cNvSpPr txBox="1"/>
          <p:nvPr>
            <p:ph idx="4294967295" type="title"/>
          </p:nvPr>
        </p:nvSpPr>
        <p:spPr>
          <a:xfrm>
            <a:off x="1206360" y="10796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Enseignements du projet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105f2d2bae_0_165"/>
          <p:cNvSpPr txBox="1"/>
          <p:nvPr>
            <p:ph idx="4294967295" type="body"/>
          </p:nvPr>
        </p:nvSpPr>
        <p:spPr>
          <a:xfrm>
            <a:off x="1206360" y="4248360"/>
            <a:ext cx="21969600" cy="8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-660400" lvl="0" marL="45720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SzPts val="6800"/>
              <a:buFont typeface="Arial"/>
              <a:buChar char="●"/>
            </a:pPr>
            <a:r>
              <a:rPr lang="fr-FR" sz="6800"/>
              <a:t>Gestion de la reprise d’un projet</a:t>
            </a:r>
            <a:endParaRPr sz="6800"/>
          </a:p>
          <a:p>
            <a:pPr indent="-660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</a:pPr>
            <a:r>
              <a:rPr lang="fr-FR" sz="6800"/>
              <a:t>Nouveau langage porté sur la recherche</a:t>
            </a:r>
            <a:endParaRPr sz="6800"/>
          </a:p>
          <a:p>
            <a:pPr indent="-660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</a:pPr>
            <a:r>
              <a:rPr lang="fr-FR" sz="6800"/>
              <a:t>Découverte du monde de la recherche</a:t>
            </a:r>
            <a:endParaRPr sz="6800"/>
          </a:p>
          <a:p>
            <a:pPr indent="-660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</a:pPr>
            <a:r>
              <a:rPr lang="fr-FR" sz="6800">
                <a:solidFill>
                  <a:schemeClr val="dk1"/>
                </a:solidFill>
              </a:rPr>
              <a:t>Réalisation de tests</a:t>
            </a:r>
            <a:endParaRPr sz="6800"/>
          </a:p>
        </p:txBody>
      </p:sp>
      <p:sp>
        <p:nvSpPr>
          <p:cNvPr id="249" name="Google Shape;249;g1105f2d2bae_0_165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05f2d2bae_0_171"/>
          <p:cNvSpPr txBox="1"/>
          <p:nvPr>
            <p:ph idx="4294967295" type="title"/>
          </p:nvPr>
        </p:nvSpPr>
        <p:spPr>
          <a:xfrm>
            <a:off x="1207200" y="5168989"/>
            <a:ext cx="21969600" cy="3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0"/>
              <a:t>Questions</a:t>
            </a:r>
            <a:endParaRPr b="0" i="0" sz="1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1105f2d2bae_0_171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5f2d2bae_0_74"/>
          <p:cNvSpPr txBox="1"/>
          <p:nvPr>
            <p:ph idx="4294967295" type="title"/>
          </p:nvPr>
        </p:nvSpPr>
        <p:spPr>
          <a:xfrm>
            <a:off x="1206360" y="10796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-76835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Font typeface="Helvetica Neue"/>
              <a:buAutoNum type="arabicPeriod"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Présentation de l’entreprise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105f2d2bae_0_74"/>
          <p:cNvSpPr txBox="1"/>
          <p:nvPr>
            <p:ph idx="4294967295" type="body"/>
          </p:nvPr>
        </p:nvSpPr>
        <p:spPr>
          <a:xfrm>
            <a:off x="742950" y="4248350"/>
            <a:ext cx="22433100" cy="8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4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●"/>
            </a:pPr>
            <a:r>
              <a:rPr lang="fr-FR" sz="4800">
                <a:latin typeface="Helvetica Neue"/>
                <a:ea typeface="Helvetica Neue"/>
                <a:cs typeface="Helvetica Neue"/>
                <a:sym typeface="Helvetica Neue"/>
              </a:rPr>
              <a:t>INRIA: </a:t>
            </a:r>
            <a:r>
              <a:rPr lang="fr-FR" sz="4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Institut national de recherche en sciences et technologies du numérique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13976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Char char="●"/>
            </a:pPr>
            <a:r>
              <a:rPr lang="fr-FR" sz="4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3900 chercheurs et ingénieurs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13976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Char char="●"/>
            </a:pPr>
            <a:r>
              <a:rPr lang="fr-FR" sz="4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9 sites/universités de recherche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13976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Char char="●"/>
            </a:pPr>
            <a:r>
              <a:rPr lang="fr-FR" sz="44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200 équipes </a:t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4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●"/>
            </a:pPr>
            <a:r>
              <a:rPr lang="fr-FR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Equipe RMOD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480" lvl="0" marL="60948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●"/>
            </a:pPr>
            <a:r>
              <a:rPr lang="fr-FR" sz="4800">
                <a:latin typeface="Helvetica Neue"/>
                <a:ea typeface="Helvetica Neue"/>
                <a:cs typeface="Helvetica Neue"/>
                <a:sym typeface="Helvetica Neue"/>
              </a:rPr>
              <a:t>Projet Microdown</a:t>
            </a:r>
            <a:endParaRPr i="0" sz="4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t/>
            </a:r>
            <a:endParaRPr i="0" sz="48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1105f2d2bae_0_74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8" name="Google Shape;98;g1105f2d2bae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25" y="7264313"/>
            <a:ext cx="8841325" cy="25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21dde4758_0_0"/>
          <p:cNvSpPr txBox="1"/>
          <p:nvPr>
            <p:ph idx="4294967295" type="title"/>
          </p:nvPr>
        </p:nvSpPr>
        <p:spPr>
          <a:xfrm>
            <a:off x="848510" y="10796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Objectifs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021dde4758_0_0"/>
          <p:cNvSpPr txBox="1"/>
          <p:nvPr>
            <p:ph idx="4294967295" type="body"/>
          </p:nvPr>
        </p:nvSpPr>
        <p:spPr>
          <a:xfrm>
            <a:off x="1206360" y="4248360"/>
            <a:ext cx="21969600" cy="8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4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∙"/>
            </a:pPr>
            <a:r>
              <a:rPr lang="fr-FR" sz="4800">
                <a:latin typeface="Helvetica Neue"/>
                <a:ea typeface="Helvetica Neue"/>
                <a:cs typeface="Helvetica Neue"/>
                <a:sym typeface="Helvetica Neue"/>
              </a:rPr>
              <a:t>Apprendre le langage Pharo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4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∙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Meilleure intégration avec les outils externes : éditeurs de texte, sites web</a:t>
            </a:r>
            <a:endParaRPr sz="48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6094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∙"/>
            </a:pPr>
            <a:r>
              <a:rPr lang="fr-FR" sz="4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Documents Latex et HTML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09480" lvl="0" marL="60948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∙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Documents Slides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021dde4758_0_0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06" name="Google Shape;106;g1021dde47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1750" y="1372139"/>
            <a:ext cx="10276350" cy="33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05f2d2bae_0_66"/>
          <p:cNvSpPr txBox="1"/>
          <p:nvPr>
            <p:ph idx="4294967295" type="title"/>
          </p:nvPr>
        </p:nvSpPr>
        <p:spPr>
          <a:xfrm>
            <a:off x="848510" y="10796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2.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Objectifs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105f2d2bae_0_66"/>
          <p:cNvSpPr txBox="1"/>
          <p:nvPr>
            <p:ph idx="4294967295" type="body"/>
          </p:nvPr>
        </p:nvSpPr>
        <p:spPr>
          <a:xfrm>
            <a:off x="1207210" y="2511260"/>
            <a:ext cx="21969600" cy="8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5393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4"/>
              <a:buFont typeface="Noto Sans Symbols"/>
              <a:buChar char="∙"/>
            </a:pPr>
            <a:r>
              <a:rPr lang="fr-FR" sz="5500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Documents</a:t>
            </a:r>
            <a:r>
              <a:rPr lang="fr-FR" sz="5500">
                <a:solidFill>
                  <a:schemeClr val="dk1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HTML</a:t>
            </a:r>
            <a:endParaRPr sz="5500">
              <a:solidFill>
                <a:schemeClr val="dk1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83826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Helvetica Neue"/>
              <a:buChar char="∙"/>
            </a:pPr>
            <a:r>
              <a:rPr lang="fr-FR" sz="5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Documents Latex</a:t>
            </a:r>
            <a:endParaRPr sz="5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83826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Helvetica Neue"/>
              <a:buChar char="∙"/>
            </a:pPr>
            <a:r>
              <a:rPr b="0" i="0" lang="fr-FR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Documents Slides</a:t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105f2d2bae_0_66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4" name="Google Shape;114;g1105f2d2bae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4850" y="2511250"/>
            <a:ext cx="11430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idx="4294967295" type="title"/>
          </p:nvPr>
        </p:nvSpPr>
        <p:spPr>
          <a:xfrm>
            <a:off x="360000" y="1079640"/>
            <a:ext cx="23399280" cy="14317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Outils à disposition 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>
            <p:ph idx="4294967295" type="body"/>
          </p:nvPr>
        </p:nvSpPr>
        <p:spPr>
          <a:xfrm>
            <a:off x="1206360" y="4248360"/>
            <a:ext cx="21969719" cy="367092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-6094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∙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Documentation du Projet : Mooc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09480" lvl="0" marL="60948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∙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avec les utilisateurs (Discord, Stack overflow, Github Issues)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609480" lvl="0" marL="60948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∙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de collaboration (GitHub)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0" y="10842120"/>
            <a:ext cx="4034520" cy="2117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"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120" y="9540000"/>
            <a:ext cx="2648160" cy="30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5">
            <a:alphaModFix/>
          </a:blip>
          <a:srcRect b="32026" l="0" r="0" t="0"/>
          <a:stretch/>
        </p:blipFill>
        <p:spPr>
          <a:xfrm>
            <a:off x="12240005" y="7086985"/>
            <a:ext cx="11519280" cy="557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0000" y="8595000"/>
            <a:ext cx="4139640" cy="1844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4294967295" type="title"/>
          </p:nvPr>
        </p:nvSpPr>
        <p:spPr>
          <a:xfrm>
            <a:off x="848385" y="941415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ark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>
            <p:ph idx="4294967295" type="body"/>
          </p:nvPr>
        </p:nvSpPr>
        <p:spPr>
          <a:xfrm>
            <a:off x="1206360" y="2373120"/>
            <a:ext cx="21969719" cy="93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langage de balisage propre </a:t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>
            <p:ph idx="4294967295" type="body"/>
          </p:nvPr>
        </p:nvSpPr>
        <p:spPr>
          <a:xfrm>
            <a:off x="1206360" y="3859223"/>
            <a:ext cx="21969600" cy="8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Char char="∙"/>
            </a:pPr>
            <a:r>
              <a:rPr lang="fr-FR" sz="5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Markdown est un outil de génération de documents.</a:t>
            </a:r>
            <a:endParaRPr sz="5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Char char="∙"/>
            </a:pPr>
            <a:r>
              <a:rPr lang="fr-FR" sz="5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 de fichier (comme fichier.txt mais avec l’extension .md)</a:t>
            </a:r>
            <a:endParaRPr sz="5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Char char="∙"/>
            </a:pPr>
            <a:r>
              <a:rPr lang="fr-FR" sz="5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Syntaxe particulière mais simple </a:t>
            </a:r>
            <a:endParaRPr sz="5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17636175" y="941435"/>
            <a:ext cx="4876200" cy="300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05f2d2bae_0_83"/>
          <p:cNvSpPr txBox="1"/>
          <p:nvPr>
            <p:ph idx="4294967295" type="title"/>
          </p:nvPr>
        </p:nvSpPr>
        <p:spPr>
          <a:xfrm>
            <a:off x="848510" y="541365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ark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105f2d2bae_0_83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1" name="Google Shape;141;g1105f2d2bae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575" y="1712950"/>
            <a:ext cx="17208850" cy="117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05f2d2bae_0_0"/>
          <p:cNvSpPr txBox="1"/>
          <p:nvPr>
            <p:ph idx="4294967295" type="title"/>
          </p:nvPr>
        </p:nvSpPr>
        <p:spPr>
          <a:xfrm>
            <a:off x="848510" y="1079640"/>
            <a:ext cx="21969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8500">
                <a:latin typeface="Helvetica Neue"/>
                <a:ea typeface="Helvetica Neue"/>
                <a:cs typeface="Helvetica Neue"/>
                <a:sym typeface="Helvetica Neue"/>
              </a:rPr>
              <a:t>4. </a:t>
            </a:r>
            <a:r>
              <a:rPr b="1" i="0" lang="fr-FR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Microdown</a:t>
            </a:r>
            <a:endParaRPr b="0" i="0" sz="8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105f2d2bae_0_0"/>
          <p:cNvSpPr txBox="1"/>
          <p:nvPr>
            <p:ph idx="4294967295" type="body"/>
          </p:nvPr>
        </p:nvSpPr>
        <p:spPr>
          <a:xfrm>
            <a:off x="1206360" y="2373120"/>
            <a:ext cx="219696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 langage de balisage propre et extensible</a:t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105f2d2bae_0_0"/>
          <p:cNvSpPr txBox="1"/>
          <p:nvPr>
            <p:ph idx="4294967295" type="body"/>
          </p:nvPr>
        </p:nvSpPr>
        <p:spPr>
          <a:xfrm>
            <a:off x="1206360" y="4248360"/>
            <a:ext cx="21969600" cy="8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-609480" lvl="0" marL="609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Noto Sans Symbols"/>
              <a:buChar char="∙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Sous-ensemble Markdown propre et non ambigu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1"/>
              </a:spcBef>
              <a:spcAft>
                <a:spcPts val="0"/>
              </a:spcAft>
              <a:buNone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Supporte de nouvelles fonctionnalités :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−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Environnement avec arguments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−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Tableau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−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Ancrage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−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Paragraphe annoté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−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Maths avec arguments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−"/>
            </a:pPr>
            <a:r>
              <a:rPr b="0" i="0" lang="fr-FR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Autre élément intra-bloc (raw, math, and references)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" id="149" name="Google Shape;149;g1105f2d2ba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64600" y="5357160"/>
            <a:ext cx="4876200" cy="3000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105f2d2bae_0_0"/>
          <p:cNvSpPr txBox="1"/>
          <p:nvPr>
            <p:ph idx="12" type="sldNum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