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10" r:id="rId5"/>
    <p:sldId id="309" r:id="rId6"/>
    <p:sldId id="311" r:id="rId7"/>
    <p:sldId id="312" r:id="rId8"/>
    <p:sldId id="315" r:id="rId9"/>
    <p:sldId id="306" r:id="rId10"/>
    <p:sldId id="305" r:id="rId11"/>
    <p:sldId id="314" r:id="rId12"/>
    <p:sldId id="303" r:id="rId13"/>
    <p:sldId id="302" r:id="rId14"/>
    <p:sldId id="301" r:id="rId15"/>
    <p:sldId id="300" r:id="rId16"/>
    <p:sldId id="299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presProps" Target="pres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microsoft.com/office/2018/10/relationships/authors" Target="author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handoutMaster" Target="handoutMasters/handout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tableStyles" Target="tableStyle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1BED2DD4-4775-BBDF-3780-767BD99DAF7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8" b="318"/>
          <a:stretch/>
        </p:blipFill>
        <p:spPr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728" y="2685821"/>
            <a:ext cx="9792182" cy="1486353"/>
          </a:xfr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s-US">
                <a:solidFill>
                  <a:srgbClr val="F5FAE8"/>
                </a:solidFill>
              </a:rPr>
              <a:t>Matplotlib en POO</a:t>
            </a:r>
            <a:endParaRPr lang="en-US">
              <a:solidFill>
                <a:srgbClr val="F5FA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D353609C-AFD0-2BF5-05CC-2430B957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206" y="136526"/>
            <a:ext cx="7558424" cy="453572"/>
          </a:xfrm>
        </p:spPr>
        <p:txBody>
          <a:bodyPr/>
          <a:lstStyle/>
          <a:p>
            <a:r>
              <a:rPr lang="es-US" dirty="0"/>
              <a:t>Gráfico de líneas- Venta por semestre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EA18F1-1CB3-04BA-3FB2-530F2637A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3FF488D-12D5-119E-7083-AA114567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573"/>
            <a:ext cx="6884170" cy="593090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8022D47-00AE-262D-2D2B-CEC976E9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170" y="852487"/>
            <a:ext cx="5307829" cy="58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58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54B2DBC-09D1-EB43-6CB5-409655E7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10417"/>
            <a:ext cx="6884170" cy="910262"/>
          </a:xfrm>
        </p:spPr>
        <p:txBody>
          <a:bodyPr/>
          <a:lstStyle/>
          <a:p>
            <a:r>
              <a:rPr lang="es-US" b="1" dirty="0"/>
              <a:t>Gráfico de barras – ventas por talla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31D9AC-E93A-BE3D-2EB5-36EE9ED4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D5DB04A-D2CE-CE18-E853-762687F7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286" y="1379297"/>
            <a:ext cx="4482714" cy="547870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460F2AA-DA1D-F42A-2E23-5063FDF52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4684"/>
            <a:ext cx="7561504" cy="54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9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36526"/>
            <a:ext cx="7941517" cy="676274"/>
          </a:xfrm>
        </p:spPr>
        <p:txBody>
          <a:bodyPr/>
          <a:lstStyle/>
          <a:p>
            <a:r>
              <a:rPr lang="es-US" dirty="0"/>
              <a:t>Gráfico de torta- Ventas por color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ED59A3-B039-C543-8DFF-3AE2F23A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6096000" cy="570547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C002AD-9497-C097-5FEF-701C6578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097" y="1016000"/>
            <a:ext cx="5935903" cy="570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1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17653D-9022-CB08-A8B3-BD0E84BE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27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2" y="1541398"/>
            <a:ext cx="3894520" cy="3852638"/>
          </a:xfrm>
        </p:spPr>
        <p:txBody>
          <a:bodyPr/>
          <a:lstStyle/>
          <a:p>
            <a:r>
              <a:rPr lang="es-US" dirty="0"/>
              <a:t>Gracias </a:t>
            </a:r>
            <a:endParaRPr lang="en-US" dirty="0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F9528E12-6855-372D-7A75-5A03718A2F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7693" r="7693"/>
          <a:stretch/>
        </p:blipFill>
        <p:spPr>
          <a:xfrm>
            <a:off x="6280727" y="0"/>
            <a:ext cx="5911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747" y="2365057"/>
            <a:ext cx="4377400" cy="2160644"/>
          </a:xfrm>
        </p:spPr>
        <p:txBody>
          <a:bodyPr/>
          <a:lstStyle/>
          <a:p>
            <a:r>
              <a:rPr lang="en-US" noProof="0"/>
              <a:t>AGENDA</a:t>
            </a:r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E8875C-8FE5-DCE1-106E-5F34DFD16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5843" y="483585"/>
            <a:ext cx="4433453" cy="5923588"/>
          </a:xfrm>
        </p:spPr>
        <p:txBody>
          <a:bodyPr/>
          <a:lstStyle/>
          <a:p>
            <a:r>
              <a:rPr lang="es-US" b="1" dirty="0"/>
              <a:t>Índice 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¿Qué es Matplotlib?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Beneficios de usar POO en Matplotlib. 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POO en un sistema para una empresa de indumentaria femenina.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Inicio del sistema. 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Gráfico de Líneas- Venta por semestre.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Gráfico de Barras- Ventas por talla.</a:t>
            </a:r>
          </a:p>
          <a:p>
            <a:pPr marL="342900" indent="-342900">
              <a:buFont typeface="+mj-lt"/>
              <a:buAutoNum type="arabicPeriod"/>
            </a:pPr>
            <a:r>
              <a:rPr lang="es-US" dirty="0"/>
              <a:t>Gráfico de Torta- Ventas por color.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FC039AB9-4C30-6FBF-AFFD-97E7324AE4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889" b="3889"/>
          <a:stretch/>
        </p:blipFill>
        <p:spPr>
          <a:xfrm>
            <a:off x="0" y="0"/>
            <a:ext cx="6772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09" y="2335192"/>
            <a:ext cx="9792182" cy="2187616"/>
          </a:xfrm>
        </p:spPr>
        <p:txBody>
          <a:bodyPr/>
          <a:lstStyle/>
          <a:p>
            <a:r>
              <a:rPr lang="en-US"/>
              <a:t>THE POWER OF COMMUNICATION</a:t>
            </a:r>
          </a:p>
        </p:txBody>
      </p:sp>
      <p:pic>
        <p:nvPicPr>
          <p:cNvPr id="21" name="Marcador de posición de imagen 20">
            <a:extLst>
              <a:ext uri="{FF2B5EF4-FFF2-40B4-BE49-F238E27FC236}">
                <a16:creationId xmlns:a16="http://schemas.microsoft.com/office/drawing/2014/main" id="{69BA27D9-BB98-0F87-9BEB-AD2C146D39E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5483" b="154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itle 2">
            <a:extLst>
              <a:ext uri="{FF2B5EF4-FFF2-40B4-BE49-F238E27FC236}">
                <a16:creationId xmlns:a16="http://schemas.microsoft.com/office/drawing/2014/main" id="{FFBB7221-07FE-5CB1-8046-2BA5C9AA9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9876"/>
            <a:ext cx="8326310" cy="732966"/>
          </a:xfrm>
          <a:noFill/>
          <a:ln>
            <a:noFill/>
          </a:ln>
        </p:spPr>
        <p:txBody>
          <a:bodyPr/>
          <a:lstStyle/>
          <a:p>
            <a:r>
              <a:rPr lang="es-US" sz="4000">
                <a:solidFill>
                  <a:schemeClr val="tx1"/>
                </a:solidFill>
              </a:rPr>
              <a:t>¿Qué es Matplotlib?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8D31C73-B8E5-C9E8-2C33-54E5EEBC4BAD}"/>
              </a:ext>
            </a:extLst>
          </p:cNvPr>
          <p:cNvSpPr txBox="1"/>
          <p:nvPr/>
        </p:nvSpPr>
        <p:spPr>
          <a:xfrm>
            <a:off x="1404168" y="1844548"/>
            <a:ext cx="9383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sz="2800"/>
              <a:t>Matplotlib es una biblioteca de visualización de datos en Python, utilizada para crear diversos tipos de gráficos, como histograma, diagrama de dispersión, gráficos de barras y más.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D2E9FD5-85E9-0AD2-58EC-B9DD8D41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169" y="3907772"/>
            <a:ext cx="9383664" cy="18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EBF-73B2-2188-6E43-D85E829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87" y="870361"/>
            <a:ext cx="5495291" cy="1186269"/>
          </a:xfrm>
        </p:spPr>
        <p:txBody>
          <a:bodyPr/>
          <a:lstStyle/>
          <a:p>
            <a:r>
              <a:rPr lang="es-US" b="1"/>
              <a:t>Beneficios de usar POO EN MATPLOTLIB 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FCD977-3548-28AB-DC44-CE39DCAA7283}"/>
              </a:ext>
            </a:extLst>
          </p:cNvPr>
          <p:cNvSpPr txBox="1"/>
          <p:nvPr/>
        </p:nvSpPr>
        <p:spPr>
          <a:xfrm>
            <a:off x="600707" y="2496603"/>
            <a:ext cx="55895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sz="2000"/>
              <a:t>Mayor organización: Las figuras, ejes y elementos gráficos se organizan en clases, lo que facilita la gestión de la complejidad de los gráficos.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sz="2000"/>
              <a:t>Reutilización: Las clases pueden ser reutilizadas en diferentes contextos, evitando la redundancia de código.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sz="2000"/>
              <a:t>Mayor flexibilidad: La POO permite crear gráficos personalizados y complejos de manera más sencilla</a:t>
            </a:r>
            <a:r>
              <a:rPr lang="es-US"/>
              <a:t>. </a:t>
            </a:r>
          </a:p>
        </p:txBody>
      </p:sp>
      <p:pic>
        <p:nvPicPr>
          <p:cNvPr id="20" name="Marcador de posición de imagen 19">
            <a:extLst>
              <a:ext uri="{FF2B5EF4-FFF2-40B4-BE49-F238E27FC236}">
                <a16:creationId xmlns:a16="http://schemas.microsoft.com/office/drawing/2014/main" id="{1488F42A-A626-DC33-8BD0-0FF0AC88809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9257" b="9257"/>
          <a:stretch/>
        </p:blipFill>
        <p:spPr>
          <a:xfrm>
            <a:off x="7006398" y="-73891"/>
            <a:ext cx="5394960" cy="70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CD32F-9882-3FD2-1EA1-7497370E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04" y="753367"/>
            <a:ext cx="5707996" cy="1050802"/>
          </a:xfrm>
        </p:spPr>
        <p:txBody>
          <a:bodyPr/>
          <a:lstStyle/>
          <a:p>
            <a:r>
              <a:rPr lang="es-US" b="1" dirty="0" err="1"/>
              <a:t>Poo</a:t>
            </a:r>
            <a:r>
              <a:rPr lang="es-US" b="1" dirty="0"/>
              <a:t> en un Sistema para una empresa de indumentaria femenina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E1E8B2-2B25-8AA1-46CD-D3E309977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Marcador de posición de imagen 6">
            <a:extLst>
              <a:ext uri="{FF2B5EF4-FFF2-40B4-BE49-F238E27FC236}">
                <a16:creationId xmlns:a16="http://schemas.microsoft.com/office/drawing/2014/main" id="{10036816-377C-11AB-F8F5-2C3F7876BDD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21395" b="21395"/>
          <a:stretch/>
        </p:blipFill>
        <p:spPr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21CB8B5-4CA0-0834-0288-A925B7EA491E}"/>
              </a:ext>
            </a:extLst>
          </p:cNvPr>
          <p:cNvSpPr txBox="1"/>
          <p:nvPr/>
        </p:nvSpPr>
        <p:spPr>
          <a:xfrm>
            <a:off x="588048" y="2111278"/>
            <a:ext cx="5507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S" b="1" dirty="0"/>
              <a:t>Gestión de productos y ventas</a:t>
            </a:r>
          </a:p>
          <a:p>
            <a:pPr algn="l"/>
            <a:r>
              <a:rPr lang="es-US" b="1" dirty="0"/>
              <a:t>Contexto: </a:t>
            </a:r>
            <a:r>
              <a:rPr lang="es-US" dirty="0"/>
              <a:t>Una empresa de indumentaria femenina necesita gestionar las ventas de sus productos.</a:t>
            </a:r>
          </a:p>
          <a:p>
            <a:pPr algn="l"/>
            <a:r>
              <a:rPr lang="es-US" b="1" dirty="0"/>
              <a:t>Clases: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Producto (base): código, nombre, precio, stock.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Prenda (hereda de producto): talla, color.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Pantalón (hereda de prenda): tipo.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Camisa (hereda de prenda) manga.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Tapado (hereda de prenda): largo.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Remera (hereda de prenda): manga.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/>
              <a:t>Venta(base): </a:t>
            </a:r>
            <a:r>
              <a:rPr lang="es-US" dirty="0" err="1"/>
              <a:t>id_venta</a:t>
            </a:r>
            <a:r>
              <a:rPr lang="es-US" dirty="0"/>
              <a:t>, fecha.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US" dirty="0" err="1"/>
              <a:t>DetalleVenta</a:t>
            </a:r>
            <a:r>
              <a:rPr lang="es-US" dirty="0"/>
              <a:t> (hereda de venta): producto(FK), cantidad, </a:t>
            </a:r>
            <a:r>
              <a:rPr lang="es-US" dirty="0" err="1"/>
              <a:t>precio_unitario</a:t>
            </a:r>
            <a:r>
              <a:rPr lang="es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4986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659245" y="136525"/>
            <a:ext cx="357909" cy="6625552"/>
          </a:xfrm>
          <a:ln>
            <a:noFill/>
          </a:ln>
        </p:spPr>
        <p:txBody>
          <a:bodyPr/>
          <a:lstStyle/>
          <a:p>
            <a:r>
              <a:rPr lang="es-US" dirty="0"/>
              <a:t>Inicio</a:t>
            </a:r>
            <a:br>
              <a:rPr lang="es-US" dirty="0"/>
            </a:br>
            <a:r>
              <a:rPr lang="es-US" dirty="0"/>
              <a:t> del </a:t>
            </a:r>
            <a:br>
              <a:rPr lang="es-US" dirty="0"/>
            </a:br>
            <a:br>
              <a:rPr lang="es-US" dirty="0"/>
            </a:br>
            <a:r>
              <a:rPr lang="es-US" dirty="0"/>
              <a:t>sistema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8CF88F-613D-DA5B-B17F-4DFA8BC08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70" y="1"/>
            <a:ext cx="10966666" cy="6857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B8C14F2-8D94-CC83-CF02-7E2174B89484}"/>
              </a:ext>
            </a:extLst>
          </p:cNvPr>
          <p:cNvSpPr txBox="1"/>
          <p:nvPr/>
        </p:nvSpPr>
        <p:spPr>
          <a:xfrm>
            <a:off x="9430330" y="1296312"/>
            <a:ext cx="2687396" cy="338554"/>
          </a:xfrm>
          <a:prstGeom prst="rect">
            <a:avLst/>
          </a:prstGeom>
          <a:solidFill>
            <a:schemeClr val="bg1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US" sz="1600" dirty="0">
                <a:solidFill>
                  <a:schemeClr val="accent4">
                    <a:lumMod val="75000"/>
                  </a:schemeClr>
                </a:solidFill>
                <a:latin typeface="Aptos" panose="020B0004020202020204" pitchFamily="34" charset="0"/>
              </a:rPr>
              <a:t>, tapado y remera)</a:t>
            </a:r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27" y="2060294"/>
            <a:ext cx="4359795" cy="2141316"/>
          </a:xfrm>
        </p:spPr>
        <p:txBody>
          <a:bodyPr/>
          <a:lstStyle/>
          <a:p>
            <a:r>
              <a:rPr lang="en-US"/>
              <a:t>Selecting </a:t>
            </a:r>
            <a:br>
              <a:rPr lang="en-US"/>
            </a:br>
            <a:r>
              <a:rPr lang="en-US"/>
              <a:t>visual aids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54D8B3F-08C4-D0CB-E6CA-ED66FFEA32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0878" y="4550199"/>
            <a:ext cx="4359795" cy="1790164"/>
          </a:xfrm>
        </p:spPr>
        <p:txBody>
          <a:bodyPr/>
          <a:lstStyle/>
          <a:p>
            <a:r>
              <a:rPr lang="en-US"/>
              <a:t>ENHANCING YOUR 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D38C9B9-C2D0-A108-1CB7-997F720A5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207" y="0"/>
            <a:ext cx="12549139" cy="697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706056"/>
            <a:ext cx="6323957" cy="1088020"/>
          </a:xfrm>
        </p:spPr>
        <p:txBody>
          <a:bodyPr/>
          <a:lstStyle/>
          <a:p>
            <a:r>
              <a:rPr lang="en-US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9A34E-6529-A0C2-1EEE-44E5D83178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35563" y="2291786"/>
            <a:ext cx="3017837" cy="3967224"/>
          </a:xfrm>
        </p:spPr>
        <p:txBody>
          <a:bodyPr/>
          <a:lstStyle/>
          <a:p>
            <a:r>
              <a:rPr lang="en-US"/>
              <a:t>This is a powerful tool </a:t>
            </a:r>
            <a:br>
              <a:rPr lang="en-US"/>
            </a:br>
            <a:r>
              <a:rPr lang="en-US"/>
              <a:t>in public speaking. </a:t>
            </a:r>
            <a:br>
              <a:rPr lang="en-US"/>
            </a:br>
            <a:r>
              <a:rPr lang="en-US"/>
              <a:t>It involves varying </a:t>
            </a:r>
            <a:br>
              <a:rPr lang="en-US"/>
            </a:br>
            <a:r>
              <a:rPr lang="en-US"/>
              <a:t>pitch, tone, and volume to convey emotion, emphasize points, </a:t>
            </a:r>
            <a:br>
              <a:rPr lang="en-US"/>
            </a:br>
            <a:r>
              <a:rPr lang="en-US"/>
              <a:t>and maintain interest:</a:t>
            </a:r>
          </a:p>
          <a:p>
            <a:pPr lvl="1"/>
            <a:r>
              <a:rPr lang="en-US"/>
              <a:t>Pitch variation</a:t>
            </a:r>
          </a:p>
          <a:p>
            <a:pPr lvl="1"/>
            <a:r>
              <a:rPr lang="en-US"/>
              <a:t>Tone inflection</a:t>
            </a:r>
          </a:p>
          <a:p>
            <a:pPr lvl="1"/>
            <a:r>
              <a:rPr lang="en-US"/>
              <a:t>Volume control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B294B-3C01-ED06-AA96-7FF46F3D2A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473281" y="2294680"/>
            <a:ext cx="3136127" cy="3967224"/>
          </a:xfrm>
        </p:spPr>
        <p:txBody>
          <a:bodyPr/>
          <a:lstStyle/>
          <a:p>
            <a:r>
              <a:rPr lang="en-US"/>
              <a:t>Effective body language enhances your message, making it more impactful and memorable:</a:t>
            </a:r>
          </a:p>
          <a:p>
            <a:pPr lvl="1"/>
            <a:r>
              <a:rPr lang="en-US"/>
              <a:t>Meaningful eye contact</a:t>
            </a:r>
          </a:p>
          <a:p>
            <a:pPr lvl="1"/>
            <a:r>
              <a:rPr lang="en-US"/>
              <a:t>Purposeful gestures</a:t>
            </a:r>
          </a:p>
          <a:p>
            <a:pPr lvl="1"/>
            <a:r>
              <a:rPr lang="en-US"/>
              <a:t>Maintain good posture</a:t>
            </a:r>
          </a:p>
          <a:p>
            <a:pPr lvl="1"/>
            <a:r>
              <a:rPr lang="en-US"/>
              <a:t>Control your expressions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BA37D1-F649-06C9-A715-E5E1F7859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27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EA623-FC3F-8EBD-1C1B-072A21C2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3"/>
            <a:ext cx="10515600" cy="1229033"/>
          </a:xfrm>
        </p:spPr>
        <p:txBody>
          <a:bodyPr/>
          <a:lstStyle/>
          <a:p>
            <a:r>
              <a:rPr lang="en-US" noProof="0"/>
              <a:t>Navigating Q&amp;A Sessions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BA4F5C-B74F-2580-2C17-9931DAB919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75" y="2858625"/>
            <a:ext cx="3941763" cy="3338513"/>
          </a:xfrm>
        </p:spPr>
        <p:txBody>
          <a:bodyPr/>
          <a:lstStyle/>
          <a:p>
            <a:r>
              <a:rPr lang="en-US"/>
              <a:t>Know your material in advance</a:t>
            </a:r>
          </a:p>
          <a:p>
            <a:r>
              <a:rPr lang="en-US"/>
              <a:t>Anticipate common questions</a:t>
            </a:r>
          </a:p>
          <a:p>
            <a:r>
              <a:rPr lang="en-US"/>
              <a:t>Rehearse your responses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61FF45-BE19-75F7-FDF6-3CF0D85A8F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42681" y="2858625"/>
            <a:ext cx="6011119" cy="3338513"/>
          </a:xfrm>
        </p:spPr>
        <p:txBody>
          <a:bodyPr/>
          <a:lstStyle/>
          <a:p>
            <a:r>
              <a:rPr lang="en-US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/>
              <a:t>Stay calm</a:t>
            </a:r>
          </a:p>
          <a:p>
            <a:pPr lvl="1"/>
            <a:r>
              <a:rPr lang="en-US"/>
              <a:t>Actively listen</a:t>
            </a:r>
          </a:p>
          <a:p>
            <a:pPr lvl="1"/>
            <a:r>
              <a:rPr lang="en-US"/>
              <a:t>Pause and reflect</a:t>
            </a:r>
          </a:p>
          <a:p>
            <a:pPr lvl="1"/>
            <a:r>
              <a:rPr lang="en-US"/>
              <a:t>Maintain eye contact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7400-F1A2-FAFC-8A83-9280B6C44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BE9216-384E-1C4F-98D1-2793656A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15" y="1"/>
            <a:ext cx="12282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2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Custom</vt:lpstr>
      <vt:lpstr>Matplotlib en POO</vt:lpstr>
      <vt:lpstr>AGENDA</vt:lpstr>
      <vt:lpstr>THE POWER OF COMMUNICATION</vt:lpstr>
      <vt:lpstr>Beneficios de usar POO EN MATPLOTLIB </vt:lpstr>
      <vt:lpstr>Poo en un Sistema para una empresa de indumentaria femenina </vt:lpstr>
      <vt:lpstr>Inicio  del   sistema</vt:lpstr>
      <vt:lpstr>Selecting  visual aids</vt:lpstr>
      <vt:lpstr>Effective delivery techniques</vt:lpstr>
      <vt:lpstr>Navigating Q&amp;A Sessions</vt:lpstr>
      <vt:lpstr>Gráfico de líneas- Venta por semestre</vt:lpstr>
      <vt:lpstr>Gráfico de barras – ventas por talla</vt:lpstr>
      <vt:lpstr>Gráfico de torta- Ventas por color</vt:lpstr>
      <vt:lpstr>Presentación de PowerPoint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 en POO</dc:title>
  <dc:creator>sharonmendoza549@gmail.com</dc:creator>
  <cp:lastModifiedBy>Sharon Mendoza</cp:lastModifiedBy>
  <cp:revision>4</cp:revision>
  <dcterms:created xsi:type="dcterms:W3CDTF">2025-06-08T21:05:40Z</dcterms:created>
  <dcterms:modified xsi:type="dcterms:W3CDTF">2025-06-09T03:53:09Z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