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17" r:id="rId3"/>
  </p:sldMasterIdLst>
  <p:notesMasterIdLst>
    <p:notesMasterId r:id="rId25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E28"/>
    <a:srgbClr val="FE8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52B30-45B4-4789-9D1B-E8C166BDC347}" type="datetimeFigureOut">
              <a:rPr lang="es-MX" smtClean="0"/>
              <a:t>15/10/2018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3B9C3-C7AC-4243-A0A9-EF030D983D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04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E2772-0CC5-4CF8-A680-382756B4A065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631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E2772-0CC5-4CF8-A680-382756B4A065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37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E2772-0CC5-4CF8-A680-382756B4A065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10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E2772-0CC5-4CF8-A680-382756B4A065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65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svg"/><Relationship Id="rId7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5.svg"/><Relationship Id="rId7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5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5.sv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svg"/><Relationship Id="rId7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25.svg"/><Relationship Id="rId4" Type="http://schemas.openxmlformats.org/officeDocument/2006/relationships/image" Target="../media/image11.png"/><Relationship Id="rId9" Type="http://schemas.openxmlformats.org/officeDocument/2006/relationships/image" Target="../media/image5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3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sv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sv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5.sv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5.sv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svg"/><Relationship Id="rId7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5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6B5399A8-97EB-4DCC-929F-1FF7D92BDD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-6233"/>
          <a:stretch/>
        </p:blipFill>
        <p:spPr>
          <a:xfrm>
            <a:off x="775" y="1"/>
            <a:ext cx="8939574" cy="482364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0701EA1D-EA39-40DE-BB38-711E585024B7}"/>
              </a:ext>
            </a:extLst>
          </p:cNvPr>
          <p:cNvSpPr/>
          <p:nvPr userDrawn="1"/>
        </p:nvSpPr>
        <p:spPr>
          <a:xfrm>
            <a:off x="4177743" y="0"/>
            <a:ext cx="4965482" cy="4823645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90116126-4A9C-4450-84B0-CAF47951F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460"/>
            <a:ext cx="3486150" cy="353978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="" xmlns:a16="http://schemas.microsoft.com/office/drawing/2014/main" id="{7BA2A74B-F521-421B-A1DE-4D1EDA9BB1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151" y="5215336"/>
            <a:ext cx="3305175" cy="123203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79EC9B1B-38F0-4B08-B3E9-B5F680185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940" y="600107"/>
            <a:ext cx="3794760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E8751001-293C-4DFB-BB65-2DF20C2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940" y="3104792"/>
            <a:ext cx="3794760" cy="9330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17">
            <a:extLst>
              <a:ext uri="{FF2B5EF4-FFF2-40B4-BE49-F238E27FC236}">
                <a16:creationId xmlns="" xmlns:a16="http://schemas.microsoft.com/office/drawing/2014/main" id="{B6AE2CB7-0963-42A1-AEBF-A96F6394A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628" y="-27159"/>
            <a:ext cx="4519918" cy="459852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="" xmlns:a16="http://schemas.microsoft.com/office/drawing/2014/main" id="{86764165-1D05-4355-B6FB-037B1B2E88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sp>
        <p:nvSpPr>
          <p:cNvPr id="16" name="Marcador de pie de página 4">
            <a:extLst>
              <a:ext uri="{FF2B5EF4-FFF2-40B4-BE49-F238E27FC236}">
                <a16:creationId xmlns="" xmlns:a16="http://schemas.microsoft.com/office/drawing/2014/main" id="{D08ED78C-F46B-4BAB-998A-5BB4224F70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People Media® Todos los Derechos Reservados.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="" xmlns:a16="http://schemas.microsoft.com/office/drawing/2014/main" id="{206D5B5B-E77C-4149-A260-1C6A336092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="" xmlns:a16="http://schemas.microsoft.com/office/drawing/2014/main" id="{05603BE2-1678-4B53-9333-A1AEE8BCF8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4F6928A-2224-40C2-9E7A-158B10D7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6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10292732-682E-4F2F-AD19-505C64A1C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1609D793-65C0-4451-B1DB-01FF11A957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sp>
        <p:nvSpPr>
          <p:cNvPr id="10" name="Marcador de pie de página 4">
            <a:extLst>
              <a:ext uri="{FF2B5EF4-FFF2-40B4-BE49-F238E27FC236}">
                <a16:creationId xmlns="" xmlns:a16="http://schemas.microsoft.com/office/drawing/2014/main" id="{62046A85-2E14-46E5-B73A-1C340599F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389DA84-EB9F-41D2-986C-97CB8446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CBA54544-F2B7-4960-9075-4D20929929E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2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94AD6104-6E08-417C-9573-363448C3BA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513" y="1066144"/>
            <a:ext cx="3891643" cy="57918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6C224-E891-442F-A0C1-4915CFE9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5C7A0C1-022A-4BD3-B4F7-1ECED8EA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7A6C8A9-767C-4C12-B95F-92F75067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7C7423D-A173-4AC5-A0F5-8ED4B872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CFEA-FC72-4E07-95B3-B12CBDE2061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Marcador de pie de página 4">
            <a:extLst>
              <a:ext uri="{FF2B5EF4-FFF2-40B4-BE49-F238E27FC236}">
                <a16:creationId xmlns="" xmlns:a16="http://schemas.microsoft.com/office/drawing/2014/main" id="{4C978C92-7AFD-4A52-AACE-BA6606577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498792D5-EFE4-4577-AA31-06BD156D63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5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D41D7C66-9D25-40A2-8A44-FFE56C46A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073" y="-24426"/>
            <a:ext cx="9277513" cy="42437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F42B68-9A10-44D8-BCF0-A8E26B79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10FDA98-1B5E-407D-A6D1-177F5221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5B0EED1-89DF-4CC1-928A-AC9F66097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A32FF05-095F-422D-BD19-B72E5332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CFEA-FC72-4E07-95B3-B12CBDE2061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Marcador de pie de página 4">
            <a:extLst>
              <a:ext uri="{FF2B5EF4-FFF2-40B4-BE49-F238E27FC236}">
                <a16:creationId xmlns="" xmlns:a16="http://schemas.microsoft.com/office/drawing/2014/main" id="{57998C2C-4763-474D-A89D-FD62A39DE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89A78A2A-964B-4494-B00E-B15D1FEE7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41161655-82F6-4763-B05E-CFBCE4E44E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628" y="-27159"/>
            <a:ext cx="4519918" cy="45985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6C224-E891-442F-A0C1-4915CFE9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5C7A0C1-022A-4BD3-B4F7-1ECED8EA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7A6C8A9-767C-4C12-B95F-92F75067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7C7423D-A173-4AC5-A0F5-8ED4B872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CFEA-FC72-4E07-95B3-B12CBDE2061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Marcador de pie de página 4">
            <a:extLst>
              <a:ext uri="{FF2B5EF4-FFF2-40B4-BE49-F238E27FC236}">
                <a16:creationId xmlns="" xmlns:a16="http://schemas.microsoft.com/office/drawing/2014/main" id="{8429BC2A-1E9A-4C25-944E-6CC2A8CA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362924C0-6F39-4AC6-B278-EBFE231A39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5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3F42B68-9A10-44D8-BCF0-A8E26B79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10FDA98-1B5E-407D-A6D1-177F5221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5B0EED1-89DF-4CC1-928A-AC9F66097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A32FF05-095F-422D-BD19-B72E5332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7CFEA-FC72-4E07-95B3-B12CBDE2061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Marcador de pie de página 4">
            <a:extLst>
              <a:ext uri="{FF2B5EF4-FFF2-40B4-BE49-F238E27FC236}">
                <a16:creationId xmlns="" xmlns:a16="http://schemas.microsoft.com/office/drawing/2014/main" id="{7D03015C-ED08-4528-A390-0660ED0E0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EF4B2D59-8A29-4EE2-92DE-97888DBB2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CF9A895-03B7-4B1E-B7C2-14F23C44CE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-6233"/>
          <a:stretch/>
        </p:blipFill>
        <p:spPr>
          <a:xfrm>
            <a:off x="775" y="1"/>
            <a:ext cx="8939574" cy="482364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0701EA1D-EA39-40DE-BB38-711E585024B7}"/>
              </a:ext>
            </a:extLst>
          </p:cNvPr>
          <p:cNvSpPr/>
          <p:nvPr userDrawn="1"/>
        </p:nvSpPr>
        <p:spPr>
          <a:xfrm>
            <a:off x="4177743" y="0"/>
            <a:ext cx="4965482" cy="4823645"/>
          </a:xfrm>
          <a:prstGeom prst="rect">
            <a:avLst/>
          </a:prstGeom>
          <a:solidFill>
            <a:srgbClr val="36A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90116126-4A9C-4450-84B0-CAF47951F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460"/>
            <a:ext cx="3486150" cy="353978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="" xmlns:a16="http://schemas.microsoft.com/office/drawing/2014/main" id="{7BA2A74B-F521-421B-A1DE-4D1EDA9BB1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151" y="5215336"/>
            <a:ext cx="3305175" cy="12320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7031E76E-71F1-433C-BABD-1FF40B023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940" y="600107"/>
            <a:ext cx="3794760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2FAAC01-4158-4A04-A423-701A5775D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940" y="3104792"/>
            <a:ext cx="3794760" cy="9330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72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8A185E8C-955A-481B-BB88-E7F5D149C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-6233"/>
          <a:stretch/>
        </p:blipFill>
        <p:spPr>
          <a:xfrm>
            <a:off x="775" y="1"/>
            <a:ext cx="8939574" cy="482364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F4F8BF28-28FC-45A0-ABBC-4324D6F7E97B}"/>
              </a:ext>
            </a:extLst>
          </p:cNvPr>
          <p:cNvSpPr/>
          <p:nvPr userDrawn="1"/>
        </p:nvSpPr>
        <p:spPr>
          <a:xfrm>
            <a:off x="4177743" y="0"/>
            <a:ext cx="4965482" cy="4823645"/>
          </a:xfrm>
          <a:prstGeom prst="rect">
            <a:avLst/>
          </a:prstGeom>
          <a:solidFill>
            <a:srgbClr val="36A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08590BC0-58BF-4BA0-91D4-ED16802F7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460"/>
            <a:ext cx="3486150" cy="353978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="" xmlns:a16="http://schemas.microsoft.com/office/drawing/2014/main" id="{47105A2B-0C84-4148-818C-EE8FDC2C5F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151" y="5215336"/>
            <a:ext cx="3305175" cy="12320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71CDFACB-6140-49C4-B53D-E3421276B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940" y="600107"/>
            <a:ext cx="3794760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BC4E233E-5099-49E5-8204-260875FE1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940" y="3104792"/>
            <a:ext cx="3794760" cy="9330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22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8D5CD1B4-BEEB-41EF-AFE1-4FB7B02DC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-6233"/>
          <a:stretch/>
        </p:blipFill>
        <p:spPr>
          <a:xfrm>
            <a:off x="775" y="1"/>
            <a:ext cx="8939574" cy="482364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65FF0EF0-7ACB-46EA-92B0-C4F8DB9E4350}"/>
              </a:ext>
            </a:extLst>
          </p:cNvPr>
          <p:cNvSpPr/>
          <p:nvPr userDrawn="1"/>
        </p:nvSpPr>
        <p:spPr>
          <a:xfrm>
            <a:off x="4177743" y="0"/>
            <a:ext cx="4965482" cy="4823645"/>
          </a:xfrm>
          <a:prstGeom prst="rect">
            <a:avLst/>
          </a:prstGeom>
          <a:solidFill>
            <a:srgbClr val="36A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B1E28D68-C5A5-451D-99E7-BA52F758E3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151" y="5211926"/>
            <a:ext cx="3305175" cy="12320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1A7F448E-98A9-4CA0-9055-4D6601CC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940" y="600107"/>
            <a:ext cx="3794760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90F9F2D6-86CA-4FE4-9F3A-B37158DDF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940" y="3104792"/>
            <a:ext cx="3794760" cy="9330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68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09A89B79-E66A-41D3-AE34-F240A7CFDF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A2342314-1413-4FDF-A20E-5E89B3582720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rgbClr val="36AE28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7BD7322B-9626-47A3-B8FB-0E8663380F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3045" y="1870331"/>
            <a:ext cx="3647307" cy="135734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3E77EDC8-20D8-476C-82F2-46236484A5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-6460"/>
            <a:ext cx="4170172" cy="42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6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69826020-23A5-4982-B8E1-01C7E8293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-6233"/>
          <a:stretch/>
        </p:blipFill>
        <p:spPr>
          <a:xfrm>
            <a:off x="775" y="1"/>
            <a:ext cx="8939574" cy="482364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F4F8BF28-28FC-45A0-ABBC-4324D6F7E97B}"/>
              </a:ext>
            </a:extLst>
          </p:cNvPr>
          <p:cNvSpPr/>
          <p:nvPr userDrawn="1"/>
        </p:nvSpPr>
        <p:spPr>
          <a:xfrm>
            <a:off x="4177743" y="0"/>
            <a:ext cx="4965482" cy="4823645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08590BC0-58BF-4BA0-91D4-ED16802F7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460"/>
            <a:ext cx="3486150" cy="353978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="" xmlns:a16="http://schemas.microsoft.com/office/drawing/2014/main" id="{47105A2B-0C84-4148-818C-EE8FDC2C5F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151" y="5215336"/>
            <a:ext cx="3305175" cy="123203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6B21866-8254-4064-BA91-BFDE0C601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940" y="600107"/>
            <a:ext cx="3794760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6A587A0-70E7-4A3C-846D-72AC01EAE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940" y="3104792"/>
            <a:ext cx="3794760" cy="9330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40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5BFE4F03-281D-4F12-898D-459A1E389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82F2D885-B8E7-439A-942E-0D379CE5B868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rgbClr val="36AE28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D7325C4E-3516-4FA0-AE16-9A0AAB0E1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8346" y="1870331"/>
            <a:ext cx="3647307" cy="13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9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2246C7CA-AECD-449B-8570-E790F202F8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6FA7E6B2-A400-467B-856A-B0F0B5E1E80E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rgbClr val="36AE28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D82D2E45-CB7F-4D3C-91CF-F6F7C389D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460"/>
            <a:ext cx="4170172" cy="423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062" y="3252682"/>
            <a:ext cx="4381217" cy="1098621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86950517-0C8C-46C5-AE25-B36EE9D92B9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0017" y="1313119"/>
            <a:ext cx="3647307" cy="13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37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9344A45B-378B-45E9-8DBE-8CCBEC937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904E56F-B5F6-4FB6-BDD3-6BDBEBF01E5B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rgbClr val="36AE28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813" y="3199717"/>
            <a:ext cx="5140371" cy="1098621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Gráfico 8">
            <a:extLst>
              <a:ext uri="{FF2B5EF4-FFF2-40B4-BE49-F238E27FC236}">
                <a16:creationId xmlns="" xmlns:a16="http://schemas.microsoft.com/office/drawing/2014/main" id="{EA2C9035-5BCC-463A-BD0C-3060B22C78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8346" y="1360880"/>
            <a:ext cx="3647307" cy="13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E53E4309-AC7C-46CB-A55F-8D0F91083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FA3D5A34-788D-46E1-8743-37AAAA4B48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4513" y="1066144"/>
            <a:ext cx="3891643" cy="5791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351"/>
            <a:ext cx="78867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Marcador de pie de página 4">
            <a:extLst>
              <a:ext uri="{FF2B5EF4-FFF2-40B4-BE49-F238E27FC236}">
                <a16:creationId xmlns="" xmlns:a16="http://schemas.microsoft.com/office/drawing/2014/main" id="{90DA0E7E-1842-4733-BC46-D5D1F6A4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People Media® Todos los Derechos Reservados.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="" xmlns:a16="http://schemas.microsoft.com/office/drawing/2014/main" id="{6D88E12D-AB87-4A09-A96E-43C2C3B286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="" xmlns:a16="http://schemas.microsoft.com/office/drawing/2014/main" id="{AC823BB8-3670-4D37-98BB-0680FAD2207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3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480CC08E-4602-48F2-BAD8-B4E839B1ED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073" y="-24426"/>
            <a:ext cx="9277513" cy="4243729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="" xmlns:a16="http://schemas.microsoft.com/office/drawing/2014/main" id="{F1D13577-FE2D-4350-845B-ECD0691F63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sp>
        <p:nvSpPr>
          <p:cNvPr id="16" name="Marcador de pie de página 4">
            <a:extLst>
              <a:ext uri="{FF2B5EF4-FFF2-40B4-BE49-F238E27FC236}">
                <a16:creationId xmlns="" xmlns:a16="http://schemas.microsoft.com/office/drawing/2014/main" id="{08C453DF-D24B-48F0-9F21-122F602D8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People Media® Todos los Derechos Reservados.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="" xmlns:a16="http://schemas.microsoft.com/office/drawing/2014/main" id="{FDE53371-D44F-41EB-BEBF-CAC6B8A349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="" xmlns:a16="http://schemas.microsoft.com/office/drawing/2014/main" id="{642C0B9F-F7A2-4A4E-9A7D-32372C9612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4846"/>
            <a:ext cx="3886200" cy="496211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4846"/>
            <a:ext cx="3886200" cy="496211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1EB763F-D240-4081-B5AB-0287BF32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2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17">
            <a:extLst>
              <a:ext uri="{FF2B5EF4-FFF2-40B4-BE49-F238E27FC236}">
                <a16:creationId xmlns="" xmlns:a16="http://schemas.microsoft.com/office/drawing/2014/main" id="{B6AE2CB7-0963-42A1-AEBF-A96F6394A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628" y="-27159"/>
            <a:ext cx="4519918" cy="459852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="" xmlns:a16="http://schemas.microsoft.com/office/drawing/2014/main" id="{86764165-1D05-4355-B6FB-037B1B2E88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sp>
        <p:nvSpPr>
          <p:cNvPr id="16" name="Marcador de pie de página 4">
            <a:extLst>
              <a:ext uri="{FF2B5EF4-FFF2-40B4-BE49-F238E27FC236}">
                <a16:creationId xmlns="" xmlns:a16="http://schemas.microsoft.com/office/drawing/2014/main" id="{D08ED78C-F46B-4BAB-998A-5BB4224F70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People Media® Todos los Derechos Reservados.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="" xmlns:a16="http://schemas.microsoft.com/office/drawing/2014/main" id="{206D5B5B-E77C-4149-A260-1C6A336092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="" xmlns:a16="http://schemas.microsoft.com/office/drawing/2014/main" id="{05603BE2-1678-4B53-9333-A1AEE8BCF8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4F6928A-2224-40C2-9E7A-158B10D7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04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="" xmlns:a16="http://schemas.microsoft.com/office/drawing/2014/main" id="{E56C052B-4D20-47D9-97C4-E6CE6735BE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sp>
        <p:nvSpPr>
          <p:cNvPr id="10" name="Marcador de pie de página 4">
            <a:extLst>
              <a:ext uri="{FF2B5EF4-FFF2-40B4-BE49-F238E27FC236}">
                <a16:creationId xmlns="" xmlns:a16="http://schemas.microsoft.com/office/drawing/2014/main" id="{62046A85-2E14-46E5-B73A-1C340599F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389DA84-EB9F-41D2-986C-97CB8446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CBA54544-F2B7-4960-9075-4D20929929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FB8D7B80-4CE1-44F6-9488-1E43360E55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00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A31A81C4-F8E6-4313-9E36-271C8CE63B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-6233"/>
          <a:stretch/>
        </p:blipFill>
        <p:spPr>
          <a:xfrm>
            <a:off x="775" y="1"/>
            <a:ext cx="8939574" cy="482364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0701EA1D-EA39-40DE-BB38-711E585024B7}"/>
              </a:ext>
            </a:extLst>
          </p:cNvPr>
          <p:cNvSpPr/>
          <p:nvPr userDrawn="1"/>
        </p:nvSpPr>
        <p:spPr>
          <a:xfrm>
            <a:off x="4177743" y="0"/>
            <a:ext cx="4965482" cy="48236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90116126-4A9C-4450-84B0-CAF47951F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460"/>
            <a:ext cx="3486150" cy="353978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="" xmlns:a16="http://schemas.microsoft.com/office/drawing/2014/main" id="{7BA2A74B-F521-421B-A1DE-4D1EDA9BB1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151" y="5215336"/>
            <a:ext cx="3305175" cy="12320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0A7E2C45-5581-4A07-9329-6F7F90B44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940" y="600107"/>
            <a:ext cx="3794760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18291E40-92EE-4A04-AA7E-CC4A7AF81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940" y="3104792"/>
            <a:ext cx="3794760" cy="9330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60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23E59AC-930B-4860-90BE-3494B6699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-6233"/>
          <a:stretch/>
        </p:blipFill>
        <p:spPr>
          <a:xfrm>
            <a:off x="775" y="1"/>
            <a:ext cx="8939574" cy="482364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F4F8BF28-28FC-45A0-ABBC-4324D6F7E97B}"/>
              </a:ext>
            </a:extLst>
          </p:cNvPr>
          <p:cNvSpPr/>
          <p:nvPr userDrawn="1"/>
        </p:nvSpPr>
        <p:spPr>
          <a:xfrm>
            <a:off x="4177743" y="0"/>
            <a:ext cx="4965482" cy="48236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08590BC0-58BF-4BA0-91D4-ED16802F7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460"/>
            <a:ext cx="3486150" cy="353978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="" xmlns:a16="http://schemas.microsoft.com/office/drawing/2014/main" id="{47105A2B-0C84-4148-818C-EE8FDC2C5F8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151" y="5215336"/>
            <a:ext cx="3305175" cy="12320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2A01BE8A-9641-40D6-8BAF-B1C892577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940" y="600107"/>
            <a:ext cx="3794760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85A566DA-27AB-4025-981E-61204F9A0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940" y="3104792"/>
            <a:ext cx="3794760" cy="9330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00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B363FA01-106D-47AE-958A-5B7C542A6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-6233"/>
          <a:stretch/>
        </p:blipFill>
        <p:spPr>
          <a:xfrm>
            <a:off x="775" y="1"/>
            <a:ext cx="8939574" cy="482364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65FF0EF0-7ACB-46EA-92B0-C4F8DB9E4350}"/>
              </a:ext>
            </a:extLst>
          </p:cNvPr>
          <p:cNvSpPr/>
          <p:nvPr userDrawn="1"/>
        </p:nvSpPr>
        <p:spPr>
          <a:xfrm>
            <a:off x="4177743" y="0"/>
            <a:ext cx="4965482" cy="48236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B1E28D68-C5A5-451D-99E7-BA52F758E3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151" y="5211926"/>
            <a:ext cx="3305175" cy="1232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940" y="600107"/>
            <a:ext cx="3794760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7940" y="3104792"/>
            <a:ext cx="3794760" cy="9330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1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85439C3-2537-4136-8A80-2D874E8125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" r="-6233"/>
          <a:stretch/>
        </p:blipFill>
        <p:spPr>
          <a:xfrm>
            <a:off x="775" y="1"/>
            <a:ext cx="8939574" cy="482364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65FF0EF0-7ACB-46EA-92B0-C4F8DB9E4350}"/>
              </a:ext>
            </a:extLst>
          </p:cNvPr>
          <p:cNvSpPr/>
          <p:nvPr userDrawn="1"/>
        </p:nvSpPr>
        <p:spPr>
          <a:xfrm>
            <a:off x="4177743" y="0"/>
            <a:ext cx="4965482" cy="4823645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B1E28D68-C5A5-451D-99E7-BA52F758E3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151" y="5211926"/>
            <a:ext cx="3305175" cy="123203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="" xmlns:a16="http://schemas.microsoft.com/office/drawing/2014/main" id="{2DCE9B4A-0B5B-4B1A-AACC-0A9811FA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7940" y="600107"/>
            <a:ext cx="3794760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01673751-A449-42E6-8F25-2EDA0D7FB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7940" y="3104792"/>
            <a:ext cx="3794760" cy="9330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999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AF974936-2841-4D69-AF61-CC6F89D213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A2342314-1413-4FDF-A20E-5E89B3582720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chemeClr val="bg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7BD7322B-9626-47A3-B8FB-0E8663380F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3045" y="1870331"/>
            <a:ext cx="3647307" cy="135734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3E77EDC8-20D8-476C-82F2-46236484A5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-6460"/>
            <a:ext cx="4170172" cy="42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30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C0F263B5-F152-4DC2-9DF5-5E8280EE0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82F2D885-B8E7-439A-942E-0D379CE5B868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chemeClr val="bg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D7325C4E-3516-4FA0-AE16-9A0AAB0E1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8346" y="1870331"/>
            <a:ext cx="3647307" cy="13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C12EE1E8-683B-4C5E-9303-06E10C930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6FA7E6B2-A400-467B-856A-B0F0B5E1E80E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chemeClr val="bg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D82D2E45-CB7F-4D3C-91CF-F6F7C389D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460"/>
            <a:ext cx="4170172" cy="423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061" y="3252682"/>
            <a:ext cx="4381217" cy="1098621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86950517-0C8C-46C5-AE25-B36EE9D92B9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0017" y="1313119"/>
            <a:ext cx="3647307" cy="13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37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531EA023-1769-42A1-9E5E-1174CB933D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904E56F-B5F6-4FB6-BDD3-6BDBEBF01E5B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chemeClr val="bg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813" y="3199717"/>
            <a:ext cx="5140371" cy="1098621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Gráfico 8">
            <a:extLst>
              <a:ext uri="{FF2B5EF4-FFF2-40B4-BE49-F238E27FC236}">
                <a16:creationId xmlns="" xmlns:a16="http://schemas.microsoft.com/office/drawing/2014/main" id="{EA2C9035-5BCC-463A-BD0C-3060B22C78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8346" y="1360880"/>
            <a:ext cx="3647307" cy="13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59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E53E4309-AC7C-46CB-A55F-8D0F91083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FA3D5A34-788D-46E1-8743-37AAAA4B48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4513" y="1066144"/>
            <a:ext cx="3891643" cy="5791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351"/>
            <a:ext cx="78867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Marcador de pie de página 4">
            <a:extLst>
              <a:ext uri="{FF2B5EF4-FFF2-40B4-BE49-F238E27FC236}">
                <a16:creationId xmlns="" xmlns:a16="http://schemas.microsoft.com/office/drawing/2014/main" id="{90DA0E7E-1842-4733-BC46-D5D1F6A4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People Media® Todos los Derechos Reservados.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="" xmlns:a16="http://schemas.microsoft.com/office/drawing/2014/main" id="{6D88E12D-AB87-4A09-A96E-43C2C3B286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="" xmlns:a16="http://schemas.microsoft.com/office/drawing/2014/main" id="{AC823BB8-3670-4D37-98BB-0680FAD2207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0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480CC08E-4602-48F2-BAD8-B4E839B1ED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073" y="-24426"/>
            <a:ext cx="9277513" cy="4243729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="" xmlns:a16="http://schemas.microsoft.com/office/drawing/2014/main" id="{F1D13577-FE2D-4350-845B-ECD0691F63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sp>
        <p:nvSpPr>
          <p:cNvPr id="16" name="Marcador de pie de página 4">
            <a:extLst>
              <a:ext uri="{FF2B5EF4-FFF2-40B4-BE49-F238E27FC236}">
                <a16:creationId xmlns="" xmlns:a16="http://schemas.microsoft.com/office/drawing/2014/main" id="{08C453DF-D24B-48F0-9F21-122F602D8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People Media® Todos los Derechos Reservados.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="" xmlns:a16="http://schemas.microsoft.com/office/drawing/2014/main" id="{FDE53371-D44F-41EB-BEBF-CAC6B8A349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="" xmlns:a16="http://schemas.microsoft.com/office/drawing/2014/main" id="{642C0B9F-F7A2-4A4E-9A7D-32372C9612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4846"/>
            <a:ext cx="3886200" cy="496211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4846"/>
            <a:ext cx="3886200" cy="496211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1EB763F-D240-4081-B5AB-0287BF32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87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áfico 17">
            <a:extLst>
              <a:ext uri="{FF2B5EF4-FFF2-40B4-BE49-F238E27FC236}">
                <a16:creationId xmlns="" xmlns:a16="http://schemas.microsoft.com/office/drawing/2014/main" id="{B6AE2CB7-0963-42A1-AEBF-A96F6394A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2628" y="-27159"/>
            <a:ext cx="4519918" cy="459852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="" xmlns:a16="http://schemas.microsoft.com/office/drawing/2014/main" id="{86764165-1D05-4355-B6FB-037B1B2E88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sp>
        <p:nvSpPr>
          <p:cNvPr id="16" name="Marcador de pie de página 4">
            <a:extLst>
              <a:ext uri="{FF2B5EF4-FFF2-40B4-BE49-F238E27FC236}">
                <a16:creationId xmlns="" xmlns:a16="http://schemas.microsoft.com/office/drawing/2014/main" id="{D08ED78C-F46B-4BAB-998A-5BB4224F70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People Media® Todos los Derechos Reservados.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="" xmlns:a16="http://schemas.microsoft.com/office/drawing/2014/main" id="{206D5B5B-E77C-4149-A260-1C6A336092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="" xmlns:a16="http://schemas.microsoft.com/office/drawing/2014/main" id="{05603BE2-1678-4B53-9333-A1AEE8BCF8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4F6928A-2224-40C2-9E7A-158B10D7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96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="" xmlns:a16="http://schemas.microsoft.com/office/drawing/2014/main" id="{E56C052B-4D20-47D9-97C4-E6CE6735BE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sp>
        <p:nvSpPr>
          <p:cNvPr id="10" name="Marcador de pie de página 4">
            <a:extLst>
              <a:ext uri="{FF2B5EF4-FFF2-40B4-BE49-F238E27FC236}">
                <a16:creationId xmlns="" xmlns:a16="http://schemas.microsoft.com/office/drawing/2014/main" id="{62046A85-2E14-46E5-B73A-1C340599F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389DA84-EB9F-41D2-986C-97CB8446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CBA54544-F2B7-4960-9075-4D20929929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D63EC490-6D6E-472D-A5C7-7B6193AAE01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4D8F71E5-526A-4FE1-BBA0-8EEE4C17A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A2342314-1413-4FDF-A20E-5E89B3582720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rgbClr val="004A9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7BD7322B-9626-47A3-B8FB-0E8663380F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3045" y="1870331"/>
            <a:ext cx="3647307" cy="135734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3E77EDC8-20D8-476C-82F2-46236484A5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-6460"/>
            <a:ext cx="4170172" cy="42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7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6F601A1E-DBAF-4B95-8640-64999AE67F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82F2D885-B8E7-439A-942E-0D379CE5B868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rgbClr val="004A9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D7325C4E-3516-4FA0-AE16-9A0AAB0E1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8346" y="1870331"/>
            <a:ext cx="3647307" cy="13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5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1BB44578-5AF2-42EE-80DE-CB92E95846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6FA7E6B2-A400-467B-856A-B0F0B5E1E80E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rgbClr val="004A9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Gráfico 12">
            <a:extLst>
              <a:ext uri="{FF2B5EF4-FFF2-40B4-BE49-F238E27FC236}">
                <a16:creationId xmlns="" xmlns:a16="http://schemas.microsoft.com/office/drawing/2014/main" id="{D82D2E45-CB7F-4D3C-91CF-F6F7C389D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6460"/>
            <a:ext cx="4170172" cy="423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3062" y="3252682"/>
            <a:ext cx="4381217" cy="1098621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12" name="Gráfico 11">
            <a:extLst>
              <a:ext uri="{FF2B5EF4-FFF2-40B4-BE49-F238E27FC236}">
                <a16:creationId xmlns="" xmlns:a16="http://schemas.microsoft.com/office/drawing/2014/main" id="{86950517-0C8C-46C5-AE25-B36EE9D92B9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0017" y="1313119"/>
            <a:ext cx="3647307" cy="13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9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B61A75C5-97BA-45BE-B80C-43DF840249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659" r="-9"/>
          <a:stretch/>
        </p:blipFill>
        <p:spPr>
          <a:xfrm>
            <a:off x="775" y="-1"/>
            <a:ext cx="9142450" cy="490061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1904E56F-B5F6-4FB6-BDD3-6BDBEBF01E5B}"/>
              </a:ext>
            </a:extLst>
          </p:cNvPr>
          <p:cNvSpPr/>
          <p:nvPr userDrawn="1"/>
        </p:nvSpPr>
        <p:spPr>
          <a:xfrm>
            <a:off x="0" y="0"/>
            <a:ext cx="9143225" cy="4900613"/>
          </a:xfrm>
          <a:prstGeom prst="rect">
            <a:avLst/>
          </a:prstGeom>
          <a:solidFill>
            <a:srgbClr val="004A97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813" y="3199717"/>
            <a:ext cx="5140371" cy="1098621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Gráfico 8">
            <a:extLst>
              <a:ext uri="{FF2B5EF4-FFF2-40B4-BE49-F238E27FC236}">
                <a16:creationId xmlns="" xmlns:a16="http://schemas.microsoft.com/office/drawing/2014/main" id="{EA2C9035-5BCC-463A-BD0C-3060B22C78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8346" y="1360880"/>
            <a:ext cx="3647307" cy="13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6F702BA7-182D-4B8E-AB8D-FDF696017308}"/>
              </a:ext>
            </a:extLst>
          </p:cNvPr>
          <p:cNvSpPr/>
          <p:nvPr userDrawn="1"/>
        </p:nvSpPr>
        <p:spPr>
          <a:xfrm>
            <a:off x="-26126" y="0"/>
            <a:ext cx="9170126" cy="929617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E53E4309-AC7C-46CB-A55F-8D0F91083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FA3D5A34-788D-46E1-8743-37AAAA4B48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4513" y="1066144"/>
            <a:ext cx="3891643" cy="5791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351"/>
            <a:ext cx="78867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Marcador de pie de página 4">
            <a:extLst>
              <a:ext uri="{FF2B5EF4-FFF2-40B4-BE49-F238E27FC236}">
                <a16:creationId xmlns="" xmlns:a16="http://schemas.microsoft.com/office/drawing/2014/main" id="{90DA0E7E-1842-4733-BC46-D5D1F6A4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People Media® Todos los Derechos Reservados.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="" xmlns:a16="http://schemas.microsoft.com/office/drawing/2014/main" id="{6D88E12D-AB87-4A09-A96E-43C2C3B2869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="" xmlns:a16="http://schemas.microsoft.com/office/drawing/2014/main" id="{AC823BB8-3670-4D37-98BB-0680FAD2207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480CC08E-4602-48F2-BAD8-B4E839B1ED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073" y="-24426"/>
            <a:ext cx="9277513" cy="4243729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="" xmlns:a16="http://schemas.microsoft.com/office/drawing/2014/main" id="{F1D13577-FE2D-4350-845B-ECD0691F63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6126" y="-11363"/>
            <a:ext cx="9261566" cy="940980"/>
          </a:xfrm>
          <a:prstGeom prst="rect">
            <a:avLst/>
          </a:prstGeom>
        </p:spPr>
      </p:pic>
      <p:sp>
        <p:nvSpPr>
          <p:cNvPr id="16" name="Marcador de pie de página 4">
            <a:extLst>
              <a:ext uri="{FF2B5EF4-FFF2-40B4-BE49-F238E27FC236}">
                <a16:creationId xmlns="" xmlns:a16="http://schemas.microsoft.com/office/drawing/2014/main" id="{08C453DF-D24B-48F0-9F21-122F602D8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People Media® Todos los Derechos Reservados.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="" xmlns:a16="http://schemas.microsoft.com/office/drawing/2014/main" id="{FDE53371-D44F-41EB-BEBF-CAC6B8A349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31926" y="-11363"/>
            <a:ext cx="838200" cy="880094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="" xmlns:a16="http://schemas.microsoft.com/office/drawing/2014/main" id="{642C0B9F-F7A2-4A4E-9A7D-32372C96128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9574" y="6359422"/>
            <a:ext cx="971551" cy="3621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4846"/>
            <a:ext cx="3886200" cy="496211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4846"/>
            <a:ext cx="3886200" cy="496211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5CFB-45E5-4227-B756-F38C8BD0B58E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71EB763F-D240-4081-B5AB-0287BF32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9042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325" y="6356351"/>
            <a:ext cx="483325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5CFB-45E5-4227-B756-F38C8BD0B58E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="" xmlns:a16="http://schemas.microsoft.com/office/drawing/2014/main" id="{EEDF3E71-1A63-4636-A9E2-94C054C1D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8697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82" r:id="rId3"/>
    <p:sldLayoutId id="2147483680" r:id="rId4"/>
    <p:sldLayoutId id="2147483683" r:id="rId5"/>
    <p:sldLayoutId id="2147483663" r:id="rId6"/>
    <p:sldLayoutId id="2147483684" r:id="rId7"/>
    <p:sldLayoutId id="2147483662" r:id="rId8"/>
    <p:sldLayoutId id="2147483664" r:id="rId9"/>
    <p:sldLayoutId id="2147483665" r:id="rId10"/>
    <p:sldLayoutId id="2147483666" r:id="rId11"/>
    <p:sldLayoutId id="2147483676" r:id="rId12"/>
    <p:sldLayoutId id="2147483677" r:id="rId13"/>
    <p:sldLayoutId id="2147483678" r:id="rId14"/>
    <p:sldLayoutId id="214748367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325" y="6356351"/>
            <a:ext cx="483325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5CFB-45E5-4227-B756-F38C8BD0B58E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="" xmlns:a16="http://schemas.microsoft.com/office/drawing/2014/main" id="{EEDF3E71-1A63-4636-A9E2-94C054C1D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8279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325" y="6356351"/>
            <a:ext cx="483325" cy="368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5CFB-45E5-4227-B756-F38C8BD0B58E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="" xmlns:a16="http://schemas.microsoft.com/office/drawing/2014/main" id="{EEDF3E71-1A63-4636-A9E2-94C054C1D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90174" y="6356351"/>
            <a:ext cx="5963652" cy="368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La información contenida en este documento es confidencial y exclusiva para su uso interno en Grupo PM Soluciones® Todos los Derechos Reservados.</a:t>
            </a:r>
          </a:p>
        </p:txBody>
      </p:sp>
    </p:spTree>
    <p:extLst>
      <p:ext uri="{BB962C8B-B14F-4D97-AF65-F5344CB8AC3E}">
        <p14:creationId xmlns:p14="http://schemas.microsoft.com/office/powerpoint/2010/main" val="118941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5D395F-20CA-459A-B6CB-05CBB4A2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0620" y="219893"/>
            <a:ext cx="3794760" cy="2387600"/>
          </a:xfrm>
        </p:spPr>
        <p:txBody>
          <a:bodyPr/>
          <a:lstStyle/>
          <a:p>
            <a:r>
              <a:rPr lang="es-MX" dirty="0" smtClean="0"/>
              <a:t>Cuaderno de trabajo Design Thinking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95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Fase de Definición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345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424763"/>
            <a:ext cx="7076364" cy="631825"/>
          </a:xfrm>
        </p:spPr>
        <p:txBody>
          <a:bodyPr/>
          <a:lstStyle/>
          <a:p>
            <a:r>
              <a:rPr lang="es-ES" dirty="0"/>
              <a:t>Encuentra revelaciones y puntos de vista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600" b="1" dirty="0"/>
              <a:t>Revelaciones (</a:t>
            </a:r>
            <a:r>
              <a:rPr lang="es-ES" sz="1600" b="1" dirty="0" err="1"/>
              <a:t>insights</a:t>
            </a:r>
            <a:r>
              <a:rPr lang="es-ES" sz="1600" b="1" dirty="0"/>
              <a:t>) </a:t>
            </a:r>
            <a:r>
              <a:rPr lang="es-ES" sz="1600" b="1" dirty="0" smtClean="0"/>
              <a:t>encontradas</a:t>
            </a:r>
            <a:r>
              <a:rPr lang="es-ES" sz="1600" b="1" dirty="0" smtClean="0"/>
              <a:t>:</a:t>
            </a:r>
          </a:p>
          <a:p>
            <a:pPr marL="0" indent="0">
              <a:buNone/>
            </a:pPr>
            <a:endParaRPr lang="es-ES" sz="1600" b="1" dirty="0"/>
          </a:p>
          <a:p>
            <a:pPr>
              <a:buFontTx/>
              <a:buChar char="-"/>
            </a:pPr>
            <a:r>
              <a:rPr lang="es-ES" sz="1600" b="1" dirty="0" smtClean="0"/>
              <a:t>Se llegó a una definición de reglas de negocio</a:t>
            </a:r>
          </a:p>
          <a:p>
            <a:pPr>
              <a:buFontTx/>
              <a:buChar char="-"/>
            </a:pPr>
            <a:r>
              <a:rPr lang="es-ES" sz="1600" b="1" dirty="0" smtClean="0"/>
              <a:t>Es posible extraer las reglas de negocio de varias formas las cuales serán exploradas en la etapa de ideación.</a:t>
            </a:r>
          </a:p>
          <a:p>
            <a:pPr>
              <a:buFontTx/>
              <a:buChar char="-"/>
            </a:pPr>
            <a:r>
              <a:rPr lang="es-ES" sz="1600" b="1" dirty="0" smtClean="0"/>
              <a:t>El término de Reglas de Negocio está atado al modelo de negocio de la organización.</a:t>
            </a:r>
            <a:endParaRPr lang="es-MX" sz="1600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91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424763"/>
            <a:ext cx="7076364" cy="631825"/>
          </a:xfrm>
        </p:spPr>
        <p:txBody>
          <a:bodyPr/>
          <a:lstStyle/>
          <a:p>
            <a:r>
              <a:rPr lang="es-ES" dirty="0"/>
              <a:t>Encuentra revelaciones y puntos de vista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600" b="1" dirty="0"/>
              <a:t>Puntos de vista hallados (Sólo serán válidos los puntos de vista definidos como punto de vista = usuario + necesidad+ aprendizaje interesante (</a:t>
            </a:r>
            <a:r>
              <a:rPr lang="es-ES" sz="1600" b="1" dirty="0" err="1"/>
              <a:t>insight</a:t>
            </a:r>
            <a:r>
              <a:rPr lang="es-ES" sz="1600" b="1" dirty="0" smtClean="0"/>
              <a:t>)):</a:t>
            </a:r>
          </a:p>
          <a:p>
            <a:pPr marL="0" indent="0">
              <a:buNone/>
            </a:pPr>
            <a:endParaRPr lang="es-ES" sz="1600" b="1" dirty="0"/>
          </a:p>
          <a:p>
            <a:pPr marL="0" indent="0" algn="ctr">
              <a:buNone/>
            </a:pPr>
            <a:r>
              <a:rPr lang="es-ES" sz="2400" b="1" dirty="0" smtClean="0"/>
              <a:t>El usuario necesita identificar las reglas de negocio de una organización para poder garantizar que se cumplan los lineamientos del modelo de negocio de dicha organización.</a:t>
            </a:r>
            <a:endParaRPr lang="es-ES" sz="2400" b="1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424763"/>
            <a:ext cx="7076364" cy="631825"/>
          </a:xfrm>
        </p:spPr>
        <p:txBody>
          <a:bodyPr/>
          <a:lstStyle/>
          <a:p>
            <a:r>
              <a:rPr lang="es-ES" dirty="0"/>
              <a:t>Encuentra revelaciones y puntos de vista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600" b="1" dirty="0"/>
              <a:t>Convierte las revelaciones o puntos de vista que has encontrados en preguntas del tipo “¿Cómo podríamos</a:t>
            </a:r>
            <a:r>
              <a:rPr lang="es-ES" sz="1600" b="1" dirty="0" smtClean="0"/>
              <a:t>…?:</a:t>
            </a:r>
            <a:endParaRPr lang="es-ES" sz="1600" b="1" dirty="0"/>
          </a:p>
          <a:p>
            <a:endParaRPr lang="es-MX" dirty="0" smtClean="0"/>
          </a:p>
          <a:p>
            <a:pPr marL="0" indent="0" algn="ctr">
              <a:buNone/>
            </a:pPr>
            <a:r>
              <a:rPr lang="es-MX" sz="2400" b="1" dirty="0"/>
              <a:t>¿Cómo podríamos identificar las reglas de negocio en una organización para de esta forma garantizar que se cumplan los lineamientos del modelo de negocio de dicha organización?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218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Fase de Ideación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451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424763"/>
            <a:ext cx="7076364" cy="631825"/>
          </a:xfrm>
        </p:spPr>
        <p:txBody>
          <a:bodyPr/>
          <a:lstStyle/>
          <a:p>
            <a:r>
              <a:rPr lang="es-ES" dirty="0"/>
              <a:t>Generar ideas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600" b="1" dirty="0"/>
              <a:t>Evidencias de la sesión de ideación:</a:t>
            </a:r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3042" y="2538546"/>
            <a:ext cx="422973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424763"/>
            <a:ext cx="7076364" cy="631825"/>
          </a:xfrm>
        </p:spPr>
        <p:txBody>
          <a:bodyPr/>
          <a:lstStyle/>
          <a:p>
            <a:r>
              <a:rPr lang="es-ES" dirty="0"/>
              <a:t>Generar ideas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600" b="1" dirty="0" smtClean="0"/>
              <a:t>Lista de Ideas Generadas:</a:t>
            </a:r>
            <a:endParaRPr lang="es-ES" sz="1600" b="1" dirty="0"/>
          </a:p>
          <a:p>
            <a:r>
              <a:rPr lang="es-MX" dirty="0"/>
              <a:t>Gestionar procesos mediante Case Manage, Flujos Individuales para completar un flujo </a:t>
            </a:r>
            <a:r>
              <a:rPr lang="es-MX" dirty="0" smtClean="0"/>
              <a:t>mayor</a:t>
            </a:r>
          </a:p>
          <a:p>
            <a:r>
              <a:rPr lang="es-MX" dirty="0"/>
              <a:t>Revisar procesos de negocios para obtener las reglas del negocio de dichos procesos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F5B8-1200-4A00-9D2E-68B7C24C0ED6}" type="slidenum">
              <a:rPr lang="es-ES" altLang="es-MX" smtClean="0"/>
              <a:pPr/>
              <a:t>16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6671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424763"/>
            <a:ext cx="7076364" cy="631825"/>
          </a:xfrm>
        </p:spPr>
        <p:txBody>
          <a:bodyPr/>
          <a:lstStyle/>
          <a:p>
            <a:r>
              <a:rPr lang="es-ES" dirty="0"/>
              <a:t>Generar ideas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9923" y="1249050"/>
            <a:ext cx="8229600" cy="583442"/>
          </a:xfrm>
        </p:spPr>
        <p:txBody>
          <a:bodyPr/>
          <a:lstStyle/>
          <a:p>
            <a:pPr marL="0" indent="0" algn="ctr">
              <a:buNone/>
            </a:pPr>
            <a:r>
              <a:rPr lang="es-MX" sz="1400" b="1" dirty="0"/>
              <a:t>Construye una matriz de decisión de Pugh. Selecciona 6 características o atributos para comparar entre tres conceptos o ideas que hayas generado y que consideres de mayor potencial. 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21675"/>
              </p:ext>
            </p:extLst>
          </p:nvPr>
        </p:nvGraphicFramePr>
        <p:xfrm>
          <a:off x="543636" y="1832493"/>
          <a:ext cx="8145887" cy="4308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065"/>
                <a:gridCol w="1106747"/>
                <a:gridCol w="2228045"/>
                <a:gridCol w="2894030"/>
              </a:tblGrid>
              <a:tr h="431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Requisitos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Pesos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Idea/Concepto 1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Idea/Concepto 2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33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Gestionar procesos mediante Case Manage, Flujos Individuales para completar un flujo mayor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</a:rPr>
                        <a:t>Revisar procesos de negocios para obtener las reglas del negocio de dichos procesos.</a:t>
                      </a:r>
                      <a:endParaRPr lang="es-MX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Dificultad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0,20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0,10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0,10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Costo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0,10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0,10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0,00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6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Tiempo de desarrollo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0,10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0,10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0,10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Durabilidad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0,20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0,20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0,20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1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Mantenimiento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0,10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0,10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0,10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1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Sustentabilidad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0,30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0,30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0,20</a:t>
                      </a:r>
                      <a:endParaRPr lang="es-MX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3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Total</a:t>
                      </a:r>
                      <a:endParaRPr lang="es-MX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s-MX" sz="1800" b="1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accent1"/>
                          </a:solidFill>
                          <a:effectLst/>
                        </a:rPr>
                        <a:t>0,90</a:t>
                      </a:r>
                      <a:endParaRPr lang="es-MX" sz="1800" b="1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800" b="1" dirty="0">
                          <a:solidFill>
                            <a:schemeClr val="accent1"/>
                          </a:solidFill>
                          <a:effectLst/>
                        </a:rPr>
                        <a:t>0,70</a:t>
                      </a:r>
                      <a:endParaRPr lang="es-MX" sz="1800" b="1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424763"/>
            <a:ext cx="7076364" cy="631825"/>
          </a:xfrm>
        </p:spPr>
        <p:txBody>
          <a:bodyPr/>
          <a:lstStyle/>
          <a:p>
            <a:r>
              <a:rPr lang="es-ES" dirty="0"/>
              <a:t>Generar ideas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00" b="1" dirty="0"/>
              <a:t>Indica cuál es la idea seleccionada y descríbela con una frase o un pequeño </a:t>
            </a:r>
            <a:r>
              <a:rPr lang="es-MX" sz="1600" b="1" dirty="0" smtClean="0"/>
              <a:t>párrafo</a:t>
            </a:r>
            <a:r>
              <a:rPr lang="es-MX" sz="1600" b="1" dirty="0" smtClean="0"/>
              <a:t>:</a:t>
            </a:r>
            <a:endParaRPr lang="es-MX" sz="1600" b="1" dirty="0"/>
          </a:p>
          <a:p>
            <a:pPr marL="0" indent="0" algn="ctr">
              <a:buNone/>
            </a:pPr>
            <a:endParaRPr lang="es-MX" sz="2400" b="1" dirty="0" smtClean="0"/>
          </a:p>
          <a:p>
            <a:pPr marL="0" indent="0" algn="ctr">
              <a:buNone/>
            </a:pPr>
            <a:r>
              <a:rPr lang="es-MX" sz="2400" b="1" dirty="0"/>
              <a:t>Crear un modelo que permita a través de un software de case </a:t>
            </a:r>
            <a:r>
              <a:rPr lang="es-MX" sz="2400" b="1" dirty="0" err="1"/>
              <a:t>managment</a:t>
            </a:r>
            <a:r>
              <a:rPr lang="es-MX" sz="2400" b="1" dirty="0"/>
              <a:t> generar un </a:t>
            </a:r>
            <a:r>
              <a:rPr lang="es-MX" sz="2400" b="1" dirty="0" err="1"/>
              <a:t>workflow</a:t>
            </a:r>
            <a:r>
              <a:rPr lang="es-MX" sz="2400" b="1" dirty="0"/>
              <a:t> por cada proceso de la organización para identificar de manera precisa las entradas, salidas, tareas, requerimientos, validaciones e involucrados de cada uno de los procesos con el objetivo de ensamblar, analizar, archivar y actuar en base al contenido de dichos casos, para de esta forma poder tomar  decisiones, identificar las reglas de negocio, y mejorar los resultados del proceso y el negocio mismo.</a:t>
            </a:r>
            <a:endParaRPr lang="es-ES" sz="2400" b="1" dirty="0"/>
          </a:p>
          <a:p>
            <a:pPr marL="0" indent="0">
              <a:buNone/>
            </a:pP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12603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Fase de </a:t>
            </a:r>
            <a:r>
              <a:rPr lang="es-ES" dirty="0" err="1"/>
              <a:t>Prototipado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63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Workshop Design Thinking para Reglas de Negocio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07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424763"/>
            <a:ext cx="7076364" cy="631825"/>
          </a:xfrm>
        </p:spPr>
        <p:txBody>
          <a:bodyPr/>
          <a:lstStyle/>
          <a:p>
            <a:r>
              <a:rPr lang="es-ES" dirty="0"/>
              <a:t>Construye un prototipo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/>
              <a:t>Prototipo desarrollado: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5" y="1743557"/>
            <a:ext cx="4245735" cy="23882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 b="18781"/>
          <a:stretch/>
        </p:blipFill>
        <p:spPr>
          <a:xfrm>
            <a:off x="3689658" y="4131784"/>
            <a:ext cx="5414379" cy="21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36" y="424763"/>
            <a:ext cx="7076364" cy="631825"/>
          </a:xfrm>
        </p:spPr>
        <p:txBody>
          <a:bodyPr/>
          <a:lstStyle/>
          <a:p>
            <a:r>
              <a:rPr lang="es-ES" dirty="0"/>
              <a:t>Construye un prototipo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ES" sz="1600" b="1" dirty="0"/>
              <a:t>¿Cómo ayuda mi solución a resolver el reto</a:t>
            </a:r>
            <a:r>
              <a:rPr lang="es-ES" sz="1600" b="1" dirty="0" smtClean="0"/>
              <a:t>?</a:t>
            </a:r>
          </a:p>
          <a:p>
            <a:pPr marL="0" indent="0" algn="ctr">
              <a:buNone/>
            </a:pPr>
            <a:endParaRPr lang="es-ES" sz="1600" b="1" dirty="0"/>
          </a:p>
          <a:p>
            <a:pPr marL="0" indent="0" algn="ctr">
              <a:buNone/>
            </a:pPr>
            <a:r>
              <a:rPr lang="es-MX" sz="2400" b="1" dirty="0" smtClean="0"/>
              <a:t>La creación de este modelo permitirá identificar </a:t>
            </a:r>
            <a:r>
              <a:rPr lang="es-MX" sz="2400" b="1" dirty="0"/>
              <a:t>de manera precisa las entradas, salidas, tareas, requerimientos, validaciones e involucrados de cada uno de los procesos con el objetivo de ensamblar, analizar, archivar y actuar en base al contenido de dichos casos, para de esta forma poder tomar  decisiones, identificar las reglas de negocio, y mejorar los resultados del proceso y el negocio mismo</a:t>
            </a:r>
            <a:r>
              <a:rPr lang="es-MX" sz="2400" b="1" dirty="0" smtClean="0"/>
              <a:t>.</a:t>
            </a:r>
          </a:p>
          <a:p>
            <a:pPr marL="0" indent="0" algn="ctr">
              <a:buNone/>
            </a:pPr>
            <a:endParaRPr lang="es-MX" sz="2400" b="1" dirty="0"/>
          </a:p>
          <a:p>
            <a:pPr marL="0" indent="0" algn="ctr">
              <a:buNone/>
            </a:pPr>
            <a:r>
              <a:rPr lang="es-MX" sz="2400" b="1" dirty="0" smtClean="0"/>
              <a:t>Esto de acuerdo a la definición de reglas de negocio permitirá cumplir el objetivo de garantizar que se cumplan de los lineamientos del modelo de negocio de la organización.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2369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Elige un reto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00" b="1" dirty="0" smtClean="0"/>
              <a:t>Busca varios problemas o retos</a:t>
            </a:r>
            <a:r>
              <a:rPr lang="es-MX" sz="1600" b="1" dirty="0" smtClean="0"/>
              <a:t>:</a:t>
            </a:r>
          </a:p>
          <a:p>
            <a:pPr marL="0" indent="0">
              <a:buNone/>
            </a:pPr>
            <a:endParaRPr lang="es-MX" sz="1600" b="1" dirty="0"/>
          </a:p>
          <a:p>
            <a:pPr>
              <a:buFontTx/>
              <a:buChar char="-"/>
            </a:pPr>
            <a:r>
              <a:rPr lang="es-MX" sz="1600" b="1" dirty="0" smtClean="0"/>
              <a:t>Definir reglas de negocio</a:t>
            </a:r>
          </a:p>
          <a:p>
            <a:pPr>
              <a:buFontTx/>
              <a:buChar char="-"/>
            </a:pPr>
            <a:r>
              <a:rPr lang="es-MX" sz="1600" b="1" dirty="0"/>
              <a:t>Definir modelo de negocio</a:t>
            </a:r>
          </a:p>
          <a:p>
            <a:pPr>
              <a:buFontTx/>
              <a:buChar char="-"/>
            </a:pPr>
            <a:r>
              <a:rPr lang="es-MX" sz="1600" b="1" dirty="0" smtClean="0"/>
              <a:t>Identificar como obtener reglas de negocio</a:t>
            </a:r>
          </a:p>
          <a:p>
            <a:pPr>
              <a:buFontTx/>
              <a:buChar char="-"/>
            </a:pPr>
            <a:r>
              <a:rPr lang="es-MX" sz="1600" b="1" dirty="0" smtClean="0"/>
              <a:t>Identificar como inventariar reglas de negocio</a:t>
            </a:r>
          </a:p>
          <a:p>
            <a:pPr>
              <a:buFontTx/>
              <a:buChar char="-"/>
            </a:pPr>
            <a:r>
              <a:rPr lang="es-MX" sz="1600" b="1" dirty="0" smtClean="0"/>
              <a:t>Definir reglas de negocio e identificar como obtener dichas reglas en una organización</a:t>
            </a:r>
          </a:p>
          <a:p>
            <a:pPr>
              <a:buFontTx/>
              <a:buChar char="-"/>
            </a:pPr>
            <a:r>
              <a:rPr lang="es-MX" sz="1600" b="1" dirty="0" smtClean="0"/>
              <a:t>Definir modelo de negocio e identificar como obtener </a:t>
            </a:r>
            <a:r>
              <a:rPr lang="es-MX" sz="1600" b="1" dirty="0"/>
              <a:t>dichas </a:t>
            </a:r>
            <a:r>
              <a:rPr lang="es-MX" sz="1600" b="1" dirty="0" smtClean="0"/>
              <a:t>reglas en una organización</a:t>
            </a:r>
          </a:p>
          <a:p>
            <a:pPr>
              <a:buFontTx/>
              <a:buChar char="-"/>
            </a:pPr>
            <a:endParaRPr lang="es-MX" sz="1600" b="1" dirty="0" smtClean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9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Elige un reto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00" b="1" dirty="0" smtClean="0"/>
              <a:t>Selecciona un reto:</a:t>
            </a:r>
          </a:p>
          <a:p>
            <a:pPr marL="0" indent="0">
              <a:buNone/>
            </a:pPr>
            <a:r>
              <a:rPr lang="es-MX" b="1" dirty="0"/>
              <a:t>Definir reglas de negocio e identificar como obtener dichas reglas en una organización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2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Define el reto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00" b="1" dirty="0"/>
              <a:t>Enuncia el reto de la forma ¿Cómo podríamos…?</a:t>
            </a:r>
          </a:p>
          <a:p>
            <a:pPr marL="0" indent="0">
              <a:buNone/>
            </a:pPr>
            <a:r>
              <a:rPr lang="es-MX" b="1" dirty="0" smtClean="0"/>
              <a:t>¿Cómo podríamos definir </a:t>
            </a:r>
            <a:r>
              <a:rPr lang="es-MX" b="1" dirty="0"/>
              <a:t>reglas de negocio e identificar como obtener dichas reglas en una </a:t>
            </a:r>
            <a:r>
              <a:rPr lang="es-MX" b="1" dirty="0" smtClean="0"/>
              <a:t>organización?</a:t>
            </a:r>
            <a:endParaRPr lang="es-MX" b="1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Fase de Descubrimiento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5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Planificación de dinámicas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00" b="1" dirty="0" smtClean="0"/>
              <a:t>Personas a participar</a:t>
            </a:r>
            <a:r>
              <a:rPr lang="es-MX" sz="1600" b="1" dirty="0" smtClean="0"/>
              <a:t>:</a:t>
            </a:r>
          </a:p>
          <a:p>
            <a:pPr>
              <a:buFontTx/>
              <a:buChar char="-"/>
            </a:pPr>
            <a:r>
              <a:rPr lang="es-MX" sz="1600" b="1" dirty="0" smtClean="0"/>
              <a:t>Jose Luis García </a:t>
            </a:r>
            <a:r>
              <a:rPr lang="es-MX" sz="1600" b="1" dirty="0" err="1" smtClean="0"/>
              <a:t>Cristerna</a:t>
            </a:r>
            <a:r>
              <a:rPr lang="es-MX" sz="1600" b="1" dirty="0" smtClean="0"/>
              <a:t> </a:t>
            </a:r>
          </a:p>
          <a:p>
            <a:pPr>
              <a:buFontTx/>
              <a:buChar char="-"/>
            </a:pPr>
            <a:r>
              <a:rPr lang="es-MX" sz="1600" b="1" dirty="0" smtClean="0"/>
              <a:t>Jenny Karen Guzmán Pulido </a:t>
            </a:r>
          </a:p>
          <a:p>
            <a:pPr>
              <a:buFontTx/>
              <a:buChar char="-"/>
            </a:pPr>
            <a:r>
              <a:rPr lang="es-MX" sz="1600" b="1" dirty="0" smtClean="0"/>
              <a:t>Hernán Jesus Cortes Yip</a:t>
            </a:r>
          </a:p>
          <a:p>
            <a:pPr>
              <a:buFontTx/>
              <a:buChar char="-"/>
            </a:pPr>
            <a:r>
              <a:rPr lang="es-MX" sz="1600" b="1" dirty="0" err="1" smtClean="0"/>
              <a:t>Aaron</a:t>
            </a:r>
            <a:r>
              <a:rPr lang="es-MX" sz="1600" b="1" dirty="0" smtClean="0"/>
              <a:t> Ulises OCAMPO </a:t>
            </a:r>
            <a:r>
              <a:rPr lang="es-MX" sz="1600" b="1" dirty="0" err="1" smtClean="0"/>
              <a:t>Diaz</a:t>
            </a:r>
            <a:r>
              <a:rPr lang="es-MX" sz="1600" b="1" dirty="0" smtClean="0"/>
              <a:t> </a:t>
            </a:r>
            <a:endParaRPr lang="es-MX" sz="1600" b="1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483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Planificación de dinámicas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00" b="1" dirty="0" smtClean="0"/>
              <a:t>Lugar donde se realizará la dinámica</a:t>
            </a:r>
            <a:r>
              <a:rPr lang="es-MX" sz="1600" b="1" dirty="0" smtClean="0"/>
              <a:t>:</a:t>
            </a:r>
          </a:p>
          <a:p>
            <a:pPr marL="0" indent="0">
              <a:buNone/>
            </a:pPr>
            <a:r>
              <a:rPr lang="es-MX" sz="1600" b="1" dirty="0" smtClean="0"/>
              <a:t>- Oficinas de </a:t>
            </a:r>
            <a:r>
              <a:rPr lang="es-MX" sz="1600" b="1" dirty="0" err="1" smtClean="0"/>
              <a:t>People</a:t>
            </a:r>
            <a:r>
              <a:rPr lang="es-MX" sz="1600" b="1" dirty="0" smtClean="0"/>
              <a:t> Media</a:t>
            </a:r>
            <a:endParaRPr lang="es-MX" sz="1600" b="1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5" y="2607971"/>
            <a:ext cx="3389558" cy="25421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25" y="2607970"/>
            <a:ext cx="3389559" cy="25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Detalle de la dinámica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1600" b="1" dirty="0" smtClean="0"/>
              <a:t>Detallar bien las actividades </a:t>
            </a:r>
            <a:r>
              <a:rPr lang="es-MX" sz="1600" b="1" dirty="0" smtClean="0"/>
              <a:t>realizadas: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b="1" dirty="0" smtClean="0"/>
              <a:t>Aplicación de las siguientes herramientas: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b="1" dirty="0" smtClean="0"/>
              <a:t>	- </a:t>
            </a:r>
            <a:r>
              <a:rPr lang="es-MX" sz="1600" b="1" dirty="0" err="1" smtClean="0"/>
              <a:t>BrainWriting</a:t>
            </a:r>
            <a:endParaRPr lang="es-MX" sz="1600" b="1" dirty="0" smtClean="0"/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smtClean="0"/>
              <a:t>- </a:t>
            </a:r>
            <a:r>
              <a:rPr lang="es-MX" sz="1600" b="1" dirty="0" err="1" smtClean="0"/>
              <a:t>Clustering</a:t>
            </a:r>
            <a:endParaRPr lang="es-MX" sz="1600" b="1" dirty="0" smtClean="0"/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smtClean="0"/>
              <a:t>- </a:t>
            </a:r>
            <a:r>
              <a:rPr lang="es-MX" sz="1600" b="1" dirty="0" err="1" smtClean="0"/>
              <a:t>Brain</a:t>
            </a:r>
            <a:r>
              <a:rPr lang="es-MX" sz="1600" b="1" dirty="0" smtClean="0"/>
              <a:t> </a:t>
            </a:r>
            <a:r>
              <a:rPr lang="es-MX" sz="1600" b="1" dirty="0" err="1" smtClean="0"/>
              <a:t>Storming</a:t>
            </a:r>
            <a:endParaRPr lang="es-MX" sz="1600" b="1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151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B4374915-1933-A94A-BD7F-D977BF3B93AA}" vid="{DD5F2468-8EAA-B243-8118-0E56FF0F3BC5}"/>
    </a:ext>
  </a:extLst>
</a:theme>
</file>

<file path=ppt/theme/theme2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B4374915-1933-A94A-BD7F-D977BF3B93AA}" vid="{810F7971-CA7D-9E4F-B983-EBBD31FD78F4}"/>
    </a:ext>
  </a:extLst>
</a:theme>
</file>

<file path=ppt/theme/theme3.xml><?xml version="1.0" encoding="utf-8"?>
<a:theme xmlns:a="http://schemas.openxmlformats.org/drawingml/2006/main" name="3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B4374915-1933-A94A-BD7F-D977BF3B93AA}" vid="{D4998361-F32C-614E-A1BB-55E2990BF027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PPT_People_carta</Template>
  <TotalTime>112</TotalTime>
  <Words>723</Words>
  <Application>Microsoft Office PowerPoint</Application>
  <PresentationFormat>Presentación en pantalla (4:3)</PresentationFormat>
  <Paragraphs>114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Tema de Office</vt:lpstr>
      <vt:lpstr>2_Tema de Office</vt:lpstr>
      <vt:lpstr>3_Tema de Office</vt:lpstr>
      <vt:lpstr>Cuaderno de trabajo Design Thinking</vt:lpstr>
      <vt:lpstr>Workshop Design Thinking para Reglas de Negocio</vt:lpstr>
      <vt:lpstr>Elige un reto</vt:lpstr>
      <vt:lpstr>Elige un reto</vt:lpstr>
      <vt:lpstr>Define el reto</vt:lpstr>
      <vt:lpstr>Fase de Descubrimiento</vt:lpstr>
      <vt:lpstr>Planificación de dinámicas</vt:lpstr>
      <vt:lpstr>Planificación de dinámicas</vt:lpstr>
      <vt:lpstr>Detalle de la dinámica</vt:lpstr>
      <vt:lpstr>Fase de Definición</vt:lpstr>
      <vt:lpstr>Encuentra revelaciones y puntos de vista</vt:lpstr>
      <vt:lpstr>Encuentra revelaciones y puntos de vista</vt:lpstr>
      <vt:lpstr>Encuentra revelaciones y puntos de vista</vt:lpstr>
      <vt:lpstr>Fase de Ideación</vt:lpstr>
      <vt:lpstr>Generar ideas</vt:lpstr>
      <vt:lpstr>Generar ideas</vt:lpstr>
      <vt:lpstr>Generar ideas</vt:lpstr>
      <vt:lpstr>Generar ideas</vt:lpstr>
      <vt:lpstr>Fase de Prototipado</vt:lpstr>
      <vt:lpstr>Construye un prototipo</vt:lpstr>
      <vt:lpstr>Construye un prototipo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Cuaderno de trabajo Design Thinking</dc:title>
  <dc:creator>Marlo Alexander Muñoz Vivas</dc:creator>
  <cp:lastModifiedBy>Marlo Alexander Muñoz Vivas</cp:lastModifiedBy>
  <cp:revision>13</cp:revision>
  <dcterms:created xsi:type="dcterms:W3CDTF">2018-09-26T18:18:34Z</dcterms:created>
  <dcterms:modified xsi:type="dcterms:W3CDTF">2018-10-15T16:51:32Z</dcterms:modified>
</cp:coreProperties>
</file>