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6" r:id="rId5"/>
    <p:sldId id="259" r:id="rId6"/>
    <p:sldId id="267" r:id="rId7"/>
    <p:sldId id="263" r:id="rId8"/>
    <p:sldId id="260" r:id="rId9"/>
    <p:sldId id="270" r:id="rId10"/>
    <p:sldId id="269" r:id="rId11"/>
    <p:sldId id="268" r:id="rId12"/>
    <p:sldId id="261" r:id="rId13"/>
  </p:sldIdLst>
  <p:sldSz cx="12192000" cy="685800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7" autoAdjust="0"/>
    <p:restoredTop sz="94434" autoAdjust="0"/>
  </p:normalViewPr>
  <p:slideViewPr>
    <p:cSldViewPr snapToGrid="0" snapToObjects="1">
      <p:cViewPr>
        <p:scale>
          <a:sx n="100" d="100"/>
          <a:sy n="100" d="100"/>
        </p:scale>
        <p:origin x="72" y="-5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 userDrawn="1"/>
        </p:nvGrpSpPr>
        <p:grpSpPr>
          <a:xfrm>
            <a:off x="0" y="0"/>
            <a:ext cx="12191999" cy="6858000"/>
            <a:chOff x="1" y="0"/>
            <a:chExt cx="12191999" cy="6858000"/>
          </a:xfrm>
        </p:grpSpPr>
        <p:pic>
          <p:nvPicPr>
            <p:cNvPr id="13" name="Imagen 1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6941" y="0"/>
              <a:ext cx="8875059" cy="6858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237"/>
            <a:stretch/>
          </p:blipFill>
          <p:spPr>
            <a:xfrm>
              <a:off x="1" y="0"/>
              <a:ext cx="7200900" cy="6858000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339632"/>
            <a:ext cx="7634645" cy="1051612"/>
          </a:xfr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4401" y="3501769"/>
            <a:ext cx="5492807" cy="980989"/>
          </a:xfrm>
        </p:spPr>
        <p:txBody>
          <a:bodyPr>
            <a:normAutofit/>
          </a:bodyPr>
          <a:lstStyle>
            <a:lvl1pPr marL="0" indent="0" algn="l">
              <a:buNone/>
              <a:defRPr sz="2200" b="0" i="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8E50-2913-534B-9255-2DC851564FC5}" type="datetimeFigureOut">
              <a:rPr lang="es-ES" smtClean="0"/>
              <a:t>20/09/2018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algn="l"/>
            <a:r>
              <a:rPr lang="es-ES" dirty="0" smtClean="0"/>
              <a:t>PL-SGT-V000-03-01</a:t>
            </a:r>
          </a:p>
          <a:p>
            <a:pPr algn="l"/>
            <a:r>
              <a:rPr lang="es-ES" dirty="0" smtClean="0"/>
              <a:t>Fecha de liberación Abril 2015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175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7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Proy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abla 7"/>
          <p:cNvSpPr>
            <a:spLocks noGrp="1"/>
          </p:cNvSpPr>
          <p:nvPr>
            <p:ph type="tbl" sz="quarter" idx="10" hasCustomPrompt="1"/>
          </p:nvPr>
        </p:nvSpPr>
        <p:spPr>
          <a:xfrm>
            <a:off x="82550" y="1371600"/>
            <a:ext cx="2870200" cy="2184400"/>
          </a:xfrm>
        </p:spPr>
        <p:txBody>
          <a:bodyPr/>
          <a:lstStyle>
            <a:lvl1pPr>
              <a:defRPr sz="1800"/>
            </a:lvl1pPr>
          </a:lstStyle>
          <a:p>
            <a:r>
              <a:rPr lang="es-MX" dirty="0" smtClean="0"/>
              <a:t>Tareas terminadas</a:t>
            </a:r>
            <a:endParaRPr lang="es-MX" dirty="0"/>
          </a:p>
        </p:txBody>
      </p:sp>
      <p:sp>
        <p:nvSpPr>
          <p:cNvPr id="9" name="Marcador de tabla 7"/>
          <p:cNvSpPr>
            <a:spLocks noGrp="1"/>
          </p:cNvSpPr>
          <p:nvPr>
            <p:ph type="tbl" sz="quarter" idx="11" hasCustomPrompt="1"/>
          </p:nvPr>
        </p:nvSpPr>
        <p:spPr>
          <a:xfrm>
            <a:off x="3136900" y="1371600"/>
            <a:ext cx="2870200" cy="21844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s-MX" dirty="0" smtClean="0"/>
              <a:t>Tareas en curso</a:t>
            </a:r>
            <a:endParaRPr lang="es-MX" dirty="0"/>
          </a:p>
        </p:txBody>
      </p:sp>
      <p:sp>
        <p:nvSpPr>
          <p:cNvPr id="12" name="Marcador de tabla 11"/>
          <p:cNvSpPr>
            <a:spLocks noGrp="1"/>
          </p:cNvSpPr>
          <p:nvPr>
            <p:ph type="tbl" sz="quarter" idx="13" hasCustomPrompt="1"/>
          </p:nvPr>
        </p:nvSpPr>
        <p:spPr>
          <a:xfrm>
            <a:off x="127000" y="114295"/>
            <a:ext cx="9423400" cy="914400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es-MX" dirty="0" smtClean="0"/>
              <a:t>Estado del avance</a:t>
            </a:r>
            <a:endParaRPr lang="es-MX" dirty="0"/>
          </a:p>
        </p:txBody>
      </p:sp>
      <p:sp>
        <p:nvSpPr>
          <p:cNvPr id="14" name="Marcador de tabla 7"/>
          <p:cNvSpPr>
            <a:spLocks noGrp="1"/>
          </p:cNvSpPr>
          <p:nvPr>
            <p:ph type="tbl" sz="quarter" idx="14" hasCustomPrompt="1"/>
          </p:nvPr>
        </p:nvSpPr>
        <p:spPr>
          <a:xfrm>
            <a:off x="76200" y="3721100"/>
            <a:ext cx="5930900" cy="1868488"/>
          </a:xfrm>
        </p:spPr>
        <p:txBody>
          <a:bodyPr/>
          <a:lstStyle>
            <a:lvl1pPr>
              <a:defRPr sz="1800"/>
            </a:lvl1pPr>
          </a:lstStyle>
          <a:p>
            <a:r>
              <a:rPr lang="es-MX" dirty="0" smtClean="0"/>
              <a:t>Acuerdos</a:t>
            </a:r>
            <a:endParaRPr lang="es-MX" dirty="0"/>
          </a:p>
        </p:txBody>
      </p:sp>
      <p:sp>
        <p:nvSpPr>
          <p:cNvPr id="15" name="Marcador de tabla 7"/>
          <p:cNvSpPr>
            <a:spLocks noGrp="1"/>
          </p:cNvSpPr>
          <p:nvPr>
            <p:ph type="tbl" sz="quarter" idx="15" hasCustomPrompt="1"/>
          </p:nvPr>
        </p:nvSpPr>
        <p:spPr>
          <a:xfrm>
            <a:off x="6172200" y="3721100"/>
            <a:ext cx="5930900" cy="1868488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s-MX" dirty="0" smtClean="0"/>
              <a:t>Riesgos</a:t>
            </a:r>
            <a:endParaRPr lang="es-MX" dirty="0"/>
          </a:p>
        </p:txBody>
      </p:sp>
      <p:sp>
        <p:nvSpPr>
          <p:cNvPr id="16" name="Marcador de tabla 7"/>
          <p:cNvSpPr>
            <a:spLocks noGrp="1"/>
          </p:cNvSpPr>
          <p:nvPr>
            <p:ph type="tbl" sz="quarter" idx="16" hasCustomPrompt="1"/>
          </p:nvPr>
        </p:nvSpPr>
        <p:spPr>
          <a:xfrm>
            <a:off x="6191250" y="1371600"/>
            <a:ext cx="2870200" cy="218440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lang="es-MX" dirty="0" smtClean="0"/>
              <a:t>Próximas tareas</a:t>
            </a:r>
            <a:endParaRPr lang="es-MX" dirty="0"/>
          </a:p>
        </p:txBody>
      </p:sp>
      <p:sp>
        <p:nvSpPr>
          <p:cNvPr id="18" name="Marcador de gráfico 17"/>
          <p:cNvSpPr>
            <a:spLocks noGrp="1"/>
          </p:cNvSpPr>
          <p:nvPr>
            <p:ph type="chart" sz="quarter" idx="17" hasCustomPrompt="1"/>
          </p:nvPr>
        </p:nvSpPr>
        <p:spPr>
          <a:xfrm>
            <a:off x="9245600" y="1371600"/>
            <a:ext cx="2869200" cy="21844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s-MX" dirty="0" smtClean="0"/>
              <a:t>Gráfico de tendencia</a:t>
            </a:r>
            <a:endParaRPr lang="es-MX" dirty="0"/>
          </a:p>
        </p:txBody>
      </p:sp>
      <p:sp>
        <p:nvSpPr>
          <p:cNvPr id="19" name="Marcador de tabla 7"/>
          <p:cNvSpPr>
            <a:spLocks noGrp="1"/>
          </p:cNvSpPr>
          <p:nvPr>
            <p:ph type="tbl" sz="quarter" idx="18" hasCustomPrompt="1"/>
          </p:nvPr>
        </p:nvSpPr>
        <p:spPr>
          <a:xfrm>
            <a:off x="76200" y="5727701"/>
            <a:ext cx="12026900" cy="1028699"/>
          </a:xfrm>
        </p:spPr>
        <p:txBody>
          <a:bodyPr/>
          <a:lstStyle>
            <a:lvl1pPr>
              <a:defRPr sz="1800" baseline="0"/>
            </a:lvl1pPr>
          </a:lstStyle>
          <a:p>
            <a:r>
              <a:rPr lang="es-MX" dirty="0" smtClean="0"/>
              <a:t>Acciones requeridas y otros comentarios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474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352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8E50-2913-534B-9255-2DC851564FC5}" type="datetimeFigureOut">
              <a:rPr lang="es-ES" smtClean="0"/>
              <a:t>20/09/2018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142E-A6B0-244E-803D-F5EC44FE6C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212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Imagen 7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32"/>
            <a:stretch/>
          </p:blipFill>
          <p:spPr>
            <a:xfrm>
              <a:off x="0" y="0"/>
              <a:ext cx="6129867" cy="6858000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57"/>
            <a:stretch/>
          </p:blipFill>
          <p:spPr>
            <a:xfrm>
              <a:off x="5647267" y="0"/>
              <a:ext cx="6544733" cy="6858000"/>
            </a:xfrm>
            <a:prstGeom prst="rect">
              <a:avLst/>
            </a:prstGeom>
          </p:spPr>
        </p:pic>
      </p:grp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8128000" cy="631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159B8E50-2913-534B-9255-2DC851564FC5}" type="datetimeFigureOut">
              <a:rPr lang="es-ES" smtClean="0"/>
              <a:pPr/>
              <a:t>20/09/2018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191B142E-A6B0-244E-803D-F5EC44FE6CF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992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rgbClr val="CD0000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/>
          </a:solidFill>
          <a:latin typeface="Myriad Pro Light"/>
          <a:ea typeface="+mn-ea"/>
          <a:cs typeface="Myriad Pr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chemeClr val="tx1"/>
          </a:solidFill>
          <a:latin typeface="Myriad Pro Light"/>
          <a:ea typeface="+mn-ea"/>
          <a:cs typeface="Myriad Pr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Myriad Pro Light"/>
          <a:ea typeface="+mn-ea"/>
          <a:cs typeface="Myriad Pr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chemeClr val="tx1"/>
          </a:solidFill>
          <a:latin typeface="Myriad Pro Light"/>
          <a:ea typeface="+mn-ea"/>
          <a:cs typeface="Myriad Pr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chemeClr val="tx1"/>
          </a:solidFill>
          <a:latin typeface="Myriad Pro Light"/>
          <a:ea typeface="+mn-ea"/>
          <a:cs typeface="Myriad Pr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nkhsvn.open.collab.net/" TargetMode="External"/><Relationship Id="rId7" Type="http://schemas.openxmlformats.org/officeDocument/2006/relationships/hyperlink" Target="https://bytes2000.wordpress.com/2006/12/12/instalar-en-netbeans-el-soporte-para-svn-subversion/" TargetMode="External"/><Relationship Id="rId2" Type="http://schemas.openxmlformats.org/officeDocument/2006/relationships/hyperlink" Target="https://tortoisesvn.net/download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ubversion.apache.org/packages.html" TargetMode="External"/><Relationship Id="rId5" Type="http://schemas.openxmlformats.org/officeDocument/2006/relationships/hyperlink" Target="https://www.adictosaltrabajo.com/tutoriales/svn-subversive/" TargetMode="External"/><Relationship Id="rId4" Type="http://schemas.openxmlformats.org/officeDocument/2006/relationships/hyperlink" Target="https://www.eclipse.org/subversive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aireyest@infonavit.org.m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/>
          <p:nvPr/>
        </p:nvSpPr>
        <p:spPr>
          <a:xfrm>
            <a:off x="1546499" y="2299697"/>
            <a:ext cx="87847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Administración del </a:t>
            </a:r>
          </a:p>
          <a:p>
            <a:pPr algn="ctr"/>
            <a:r>
              <a:rPr lang="es-MX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Repositorio Institucional de Códigos Fuente</a:t>
            </a:r>
            <a:endParaRPr lang="es-MX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5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67457" y="309890"/>
            <a:ext cx="4708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b="1" dirty="0" smtClean="0">
                <a:solidFill>
                  <a:srgbClr val="C00000"/>
                </a:solidFill>
                <a:latin typeface="+mj-lt"/>
                <a:cs typeface="Myriad Pro"/>
              </a:rPr>
              <a:t>Políticas para versionar código</a:t>
            </a:r>
            <a:endParaRPr lang="es-MX" sz="2800" b="1" dirty="0">
              <a:solidFill>
                <a:srgbClr val="C00000"/>
              </a:solidFill>
              <a:latin typeface="+mj-lt"/>
              <a:cs typeface="Myriad Pro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93929" y="2813265"/>
            <a:ext cx="8272699" cy="20313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MX" dirty="0"/>
              <a:t>Debido a la naturaleza cambiante de los aplicativos y su desarrollo, se debe asegurar que el código que surge de los </a:t>
            </a:r>
            <a:r>
              <a:rPr lang="es-MX" i="1" dirty="0" err="1"/>
              <a:t>branches</a:t>
            </a:r>
            <a:r>
              <a:rPr lang="es-MX" dirty="0"/>
              <a:t> y el </a:t>
            </a:r>
            <a:r>
              <a:rPr lang="es-MX" i="1" dirty="0" err="1"/>
              <a:t>trunk</a:t>
            </a:r>
            <a:r>
              <a:rPr lang="es-MX" i="1" dirty="0"/>
              <a:t> </a:t>
            </a:r>
            <a:r>
              <a:rPr lang="es-MX" dirty="0"/>
              <a:t>sea desplegado correctamente en producción, y no sufra cambio alguno. Para ello se utilizará la función</a:t>
            </a:r>
            <a:r>
              <a:rPr lang="es-MX" i="1" dirty="0"/>
              <a:t> </a:t>
            </a:r>
            <a:r>
              <a:rPr lang="es-MX" dirty="0"/>
              <a:t>resumen</a:t>
            </a:r>
            <a:r>
              <a:rPr lang="es-MX" i="1" dirty="0"/>
              <a:t> </a:t>
            </a:r>
            <a:r>
              <a:rPr lang="es-MX" dirty="0"/>
              <a:t>MD5</a:t>
            </a:r>
            <a:r>
              <a:rPr lang="es-MX" i="1" dirty="0"/>
              <a:t>.</a:t>
            </a:r>
            <a:endParaRPr lang="es-MX" dirty="0"/>
          </a:p>
          <a:p>
            <a:r>
              <a:rPr lang="es-MX" dirty="0"/>
              <a:t> </a:t>
            </a:r>
          </a:p>
          <a:p>
            <a:r>
              <a:rPr lang="es-MX" dirty="0" smtClean="0"/>
              <a:t>Para poder verificar la </a:t>
            </a:r>
            <a:r>
              <a:rPr lang="es-MX" b="1" dirty="0" smtClean="0">
                <a:solidFill>
                  <a:srgbClr val="FF0000"/>
                </a:solidFill>
              </a:rPr>
              <a:t>integridad</a:t>
            </a:r>
            <a:r>
              <a:rPr lang="es-MX" dirty="0" smtClean="0"/>
              <a:t> del sistema se deberá agregar un TXT con el MD5 de los instalables con y sin código al directorio Instalable del </a:t>
            </a:r>
            <a:r>
              <a:rPr lang="es-MX" dirty="0" err="1" smtClean="0"/>
              <a:t>trunk</a:t>
            </a:r>
            <a:r>
              <a:rPr lang="es-MX" dirty="0" smtClean="0"/>
              <a:t> y a cada </a:t>
            </a:r>
            <a:r>
              <a:rPr lang="es-MX" dirty="0" err="1" smtClean="0"/>
              <a:t>branch</a:t>
            </a:r>
            <a:r>
              <a:rPr lang="es-MX" dirty="0" smtClean="0"/>
              <a:t> que se trabaje.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l="4014" t="33795" r="84155" b="47778"/>
          <a:stretch/>
        </p:blipFill>
        <p:spPr>
          <a:xfrm>
            <a:off x="9139494" y="1719664"/>
            <a:ext cx="2575016" cy="225497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l="6760" t="43001" r="82359" b="44974"/>
          <a:stretch/>
        </p:blipFill>
        <p:spPr>
          <a:xfrm>
            <a:off x="9344393" y="4377094"/>
            <a:ext cx="2370117" cy="147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4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0358" y="309890"/>
            <a:ext cx="33840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b="1" dirty="0" smtClean="0">
                <a:solidFill>
                  <a:srgbClr val="C00000"/>
                </a:solidFill>
                <a:latin typeface="+mj-lt"/>
                <a:cs typeface="Myriad Pro"/>
              </a:rPr>
              <a:t>Preguntas Frecuentes</a:t>
            </a:r>
            <a:endParaRPr lang="es-MX" sz="2800" b="1" dirty="0">
              <a:solidFill>
                <a:srgbClr val="C00000"/>
              </a:solidFill>
              <a:latin typeface="+mj-lt"/>
              <a:cs typeface="Myriad Pro"/>
            </a:endParaRPr>
          </a:p>
        </p:txBody>
      </p:sp>
      <p:sp>
        <p:nvSpPr>
          <p:cNvPr id="4" name="Rectangle 22"/>
          <p:cNvSpPr/>
          <p:nvPr/>
        </p:nvSpPr>
        <p:spPr>
          <a:xfrm>
            <a:off x="318082" y="972848"/>
            <a:ext cx="116072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>
                <a:latin typeface="+mj-lt"/>
              </a:rPr>
              <a:t>Para acceder al repositorio </a:t>
            </a:r>
            <a:r>
              <a:rPr lang="es-MX" b="1" dirty="0" smtClean="0">
                <a:latin typeface="+mj-lt"/>
              </a:rPr>
              <a:t>¿Debo estar </a:t>
            </a:r>
            <a:r>
              <a:rPr lang="es-MX" b="1" dirty="0">
                <a:latin typeface="+mj-lt"/>
              </a:rPr>
              <a:t>conectado a una red?</a:t>
            </a:r>
          </a:p>
          <a:p>
            <a:pPr algn="just"/>
            <a:r>
              <a:rPr lang="es-MX" dirty="0">
                <a:latin typeface="+mj-lt"/>
              </a:rPr>
              <a:t>Si, </a:t>
            </a:r>
            <a:r>
              <a:rPr lang="es-MX" dirty="0" smtClean="0">
                <a:latin typeface="+mj-lt"/>
              </a:rPr>
              <a:t>debe estar </a:t>
            </a:r>
            <a:r>
              <a:rPr lang="es-MX" dirty="0">
                <a:latin typeface="+mj-lt"/>
              </a:rPr>
              <a:t>conectado a la red del Infonavit (Vía VPN, red inalámbrica o nodo). </a:t>
            </a:r>
          </a:p>
          <a:p>
            <a:pPr algn="just"/>
            <a:endParaRPr lang="es-MX" dirty="0">
              <a:latin typeface="+mj-lt"/>
            </a:endParaRPr>
          </a:p>
          <a:p>
            <a:pPr algn="just"/>
            <a:r>
              <a:rPr lang="es-MX" b="1" dirty="0">
                <a:latin typeface="+mj-lt"/>
              </a:rPr>
              <a:t>¿Se necesita de </a:t>
            </a:r>
            <a:r>
              <a:rPr lang="es-MX" b="1" dirty="0" smtClean="0">
                <a:latin typeface="+mj-lt"/>
              </a:rPr>
              <a:t>algún </a:t>
            </a:r>
            <a:r>
              <a:rPr lang="es-MX" b="1" dirty="0">
                <a:latin typeface="+mj-lt"/>
              </a:rPr>
              <a:t>software en especificó para ver y manipular el contenido del repositorio?</a:t>
            </a:r>
          </a:p>
          <a:p>
            <a:pPr algn="just"/>
            <a:r>
              <a:rPr lang="es-MX" dirty="0">
                <a:latin typeface="+mj-lt"/>
              </a:rPr>
              <a:t>Si, se debe instalar un cliente SVN para poder conectarse al servidor (Se recomienda el uso de Tortoise SVN </a:t>
            </a:r>
            <a:r>
              <a:rPr lang="es-MX" dirty="0" smtClean="0">
                <a:latin typeface="+mj-lt"/>
              </a:rPr>
              <a:t>el </a:t>
            </a:r>
            <a:r>
              <a:rPr lang="es-MX" dirty="0">
                <a:latin typeface="+mj-lt"/>
              </a:rPr>
              <a:t>cual se puede descargar </a:t>
            </a:r>
            <a:r>
              <a:rPr lang="es-MX" dirty="0" smtClean="0">
                <a:latin typeface="+mj-lt"/>
              </a:rPr>
              <a:t>con ayuda del </a:t>
            </a:r>
            <a:r>
              <a:rPr lang="es-MX" dirty="0">
                <a:latin typeface="+mj-lt"/>
              </a:rPr>
              <a:t>siguiente link: </a:t>
            </a:r>
            <a:r>
              <a:rPr lang="es-MX" dirty="0">
                <a:latin typeface="+mj-lt"/>
                <a:hlinkClick r:id="rId2"/>
              </a:rPr>
              <a:t>https://tortoisesvn.net/downloads.html </a:t>
            </a:r>
            <a:r>
              <a:rPr lang="es-MX" dirty="0">
                <a:latin typeface="+mj-lt"/>
              </a:rPr>
              <a:t>)</a:t>
            </a:r>
          </a:p>
          <a:p>
            <a:pPr algn="just"/>
            <a:endParaRPr lang="es-MX" dirty="0">
              <a:latin typeface="+mj-lt"/>
            </a:endParaRPr>
          </a:p>
          <a:p>
            <a:pPr algn="just"/>
            <a:r>
              <a:rPr lang="es-MX" b="1" dirty="0">
                <a:latin typeface="+mj-lt"/>
              </a:rPr>
              <a:t>Trabajo con un IDE como Eclipse o </a:t>
            </a:r>
            <a:r>
              <a:rPr lang="es-MX" b="1" dirty="0" err="1">
                <a:latin typeface="+mj-lt"/>
              </a:rPr>
              <a:t>Netbeans</a:t>
            </a:r>
            <a:r>
              <a:rPr lang="es-MX" b="1" dirty="0">
                <a:latin typeface="+mj-lt"/>
              </a:rPr>
              <a:t> ¿Puedo conectarme al repositorio directamente desde ellos?</a:t>
            </a:r>
          </a:p>
          <a:p>
            <a:pPr algn="just"/>
            <a:r>
              <a:rPr lang="es-MX" dirty="0">
                <a:latin typeface="+mj-lt"/>
              </a:rPr>
              <a:t>Si desea conectarse directamente por medio de Eclipse, </a:t>
            </a:r>
            <a:r>
              <a:rPr lang="es-MX" dirty="0" err="1">
                <a:latin typeface="+mj-lt"/>
              </a:rPr>
              <a:t>Netbeans</a:t>
            </a:r>
            <a:r>
              <a:rPr lang="es-MX" dirty="0">
                <a:latin typeface="+mj-lt"/>
              </a:rPr>
              <a:t>, u otra IDE puede usar los clientes especiales para cada una de ellas. A continuación les nombramos algunos:</a:t>
            </a:r>
            <a:endParaRPr lang="es-ES" dirty="0">
              <a:latin typeface="+mj-lt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445316"/>
              </p:ext>
            </p:extLst>
          </p:nvPr>
        </p:nvGraphicFramePr>
        <p:xfrm>
          <a:off x="318082" y="4010489"/>
          <a:ext cx="10968616" cy="253001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5869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668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84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Cliente</a:t>
                      </a:r>
                      <a:endParaRPr lang="es-MX" sz="14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Definición</a:t>
                      </a:r>
                      <a:endParaRPr lang="es-MX" sz="14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Referencia</a:t>
                      </a:r>
                      <a:endParaRPr lang="es-MX" sz="14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44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 err="1">
                          <a:effectLst/>
                        </a:rPr>
                        <a:t>AnkhSVN</a:t>
                      </a:r>
                      <a:endParaRPr lang="es-MX" sz="14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Cliente SVN para Visual Studio</a:t>
                      </a:r>
                      <a:endParaRPr lang="es-MX" sz="14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u="sng">
                          <a:effectLst/>
                          <a:hlinkClick r:id="rId3"/>
                        </a:rPr>
                        <a:t>https://ankhsvn.open.collab.net/</a:t>
                      </a:r>
                      <a:endParaRPr lang="es-MX" sz="14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05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Eclipse </a:t>
                      </a:r>
                      <a:r>
                        <a:rPr lang="es-MX" sz="1400" dirty="0" err="1">
                          <a:effectLst/>
                        </a:rPr>
                        <a:t>Subversive</a:t>
                      </a:r>
                      <a:endParaRPr lang="es-MX" sz="14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Es un </a:t>
                      </a:r>
                      <a:r>
                        <a:rPr lang="es-MX" sz="1400" dirty="0" err="1">
                          <a:effectLst/>
                        </a:rPr>
                        <a:t>plugin</a:t>
                      </a:r>
                      <a:r>
                        <a:rPr lang="es-MX" sz="1400" dirty="0">
                          <a:effectLst/>
                        </a:rPr>
                        <a:t> para Eclipse que nos permite trabajar con el sistema de control de versiones Subversion </a:t>
                      </a:r>
                      <a:endParaRPr lang="es-MX" sz="14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u="sng">
                          <a:effectLst/>
                          <a:hlinkClick r:id="rId4"/>
                        </a:rPr>
                        <a:t>https://www.eclipse.org/subversive/</a:t>
                      </a:r>
                      <a:endParaRPr lang="es-MX" sz="1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u="sng">
                          <a:effectLst/>
                          <a:hlinkClick r:id="rId5"/>
                        </a:rPr>
                        <a:t>https://www.adictosaltrabajo.com/tutoriales/svn-subversive/</a:t>
                      </a:r>
                      <a:endParaRPr lang="es-MX" sz="14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65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 err="1">
                          <a:effectLst/>
                        </a:rPr>
                        <a:t>Subversion</a:t>
                      </a:r>
                      <a:r>
                        <a:rPr lang="es-MX" sz="1400" dirty="0">
                          <a:effectLst/>
                        </a:rPr>
                        <a:t> Tigris</a:t>
                      </a:r>
                      <a:endParaRPr lang="es-MX" sz="14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Cliente de Subversion compatible con Netbeans </a:t>
                      </a:r>
                      <a:endParaRPr lang="es-MX" sz="14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u="sng" dirty="0">
                          <a:effectLst/>
                          <a:hlinkClick r:id="rId6"/>
                        </a:rPr>
                        <a:t>http://subversion.apache.org/packages.html</a:t>
                      </a:r>
                      <a:endParaRPr lang="es-MX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u="sng" dirty="0">
                          <a:effectLst/>
                          <a:hlinkClick r:id="rId7"/>
                        </a:rPr>
                        <a:t>https://bytes2000.wordpress.com/2006/12/12/instalar-en-netbeans-el-soporte-para-svn-subversion/</a:t>
                      </a:r>
                      <a:endParaRPr lang="es-MX" sz="14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0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59016" y="293385"/>
            <a:ext cx="2886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b="1" dirty="0" smtClean="0">
                <a:solidFill>
                  <a:srgbClr val="C00000"/>
                </a:solidFill>
                <a:latin typeface="+mj-lt"/>
                <a:cs typeface="Myriad Pro"/>
              </a:rPr>
              <a:t>Recomendaciones</a:t>
            </a:r>
            <a:endParaRPr lang="es-MX" sz="2800" b="1" dirty="0">
              <a:solidFill>
                <a:srgbClr val="C00000"/>
              </a:solidFill>
              <a:latin typeface="+mj-lt"/>
              <a:cs typeface="Myriad Pro"/>
            </a:endParaRPr>
          </a:p>
        </p:txBody>
      </p:sp>
      <p:sp>
        <p:nvSpPr>
          <p:cNvPr id="4" name="Rectangle 22"/>
          <p:cNvSpPr/>
          <p:nvPr/>
        </p:nvSpPr>
        <p:spPr>
          <a:xfrm>
            <a:off x="318085" y="1015249"/>
            <a:ext cx="1096861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>
                <a:latin typeface="+mj-lt"/>
              </a:rPr>
              <a:t>Si </a:t>
            </a:r>
            <a:r>
              <a:rPr lang="es-MX" dirty="0">
                <a:latin typeface="+mj-lt"/>
              </a:rPr>
              <a:t>al momento de conectarse al SVN aparece un mensaje solicitando aceptar el certificado, seleccionar la opción “Aceptar de forma permanente”.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>
                <a:latin typeface="+mj-lt"/>
              </a:rPr>
              <a:t>La </a:t>
            </a:r>
            <a:r>
              <a:rPr lang="es-MX" dirty="0">
                <a:latin typeface="+mj-lt"/>
              </a:rPr>
              <a:t>URL del repositorio debe colocarse en el cliente Tortoise al momento de conectarse, no debe colocarse en el navegador de internet.</a:t>
            </a:r>
          </a:p>
          <a:p>
            <a:pPr algn="just"/>
            <a:endParaRPr lang="es-MX" dirty="0" smtClean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En el directorio </a:t>
            </a:r>
            <a:r>
              <a:rPr lang="es-MX" b="1" dirty="0"/>
              <a:t>“Branch”</a:t>
            </a:r>
            <a:r>
              <a:rPr lang="es-MX" dirty="0"/>
              <a:t> únicamente se cargan las versiones que contengan todos los cambios necesarios para atender el requerimiento a excepción de tratarse de un proyecto que cuenta con diferentes fases. En estos casos se debe cargar el conjunto de modificaciones correspondiente a la fase</a:t>
            </a:r>
            <a:r>
              <a:rPr lang="es-MX" dirty="0" smtClean="0"/>
              <a:t>.</a:t>
            </a:r>
          </a:p>
          <a:p>
            <a:pPr algn="just"/>
            <a:endParaRPr lang="es-MX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Documentación recomendada para subir al </a:t>
            </a:r>
            <a:r>
              <a:rPr lang="es-MX" smtClean="0"/>
              <a:t>repositorio: plan </a:t>
            </a:r>
            <a:r>
              <a:rPr lang="es-MX" dirty="0" smtClean="0"/>
              <a:t>de instalación, documentación referente al cambio realizado)</a:t>
            </a:r>
            <a:endParaRPr lang="es-MX" dirty="0" smtClean="0"/>
          </a:p>
          <a:p>
            <a:pPr algn="just"/>
            <a:endParaRPr lang="es-MX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>
                <a:latin typeface="+mj-lt"/>
              </a:rPr>
              <a:t>Los cambios se cargan por medio de la opción “commit” el cual debe </a:t>
            </a:r>
            <a:r>
              <a:rPr lang="es-MX" dirty="0">
                <a:latin typeface="+mj-lt"/>
              </a:rPr>
              <a:t>ser documentado agregando los siguientes datos: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MX" dirty="0" smtClean="0">
                <a:latin typeface="+mj-lt"/>
              </a:rPr>
              <a:t>Título</a:t>
            </a:r>
            <a:r>
              <a:rPr lang="es-MX" dirty="0">
                <a:latin typeface="+mj-lt"/>
              </a:rPr>
              <a:t>: nombre del cambio realizado.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MX" dirty="0" smtClean="0">
                <a:latin typeface="+mj-lt"/>
              </a:rPr>
              <a:t>Descripción</a:t>
            </a:r>
            <a:r>
              <a:rPr lang="es-MX" dirty="0">
                <a:latin typeface="+mj-lt"/>
              </a:rPr>
              <a:t>: Una breve descripción sobre el cambio realizado. </a:t>
            </a:r>
            <a:endParaRPr lang="es-MX" dirty="0" smtClean="0">
              <a:latin typeface="+mj-lt"/>
            </a:endParaRPr>
          </a:p>
          <a:p>
            <a:pPr lvl="1" algn="just"/>
            <a:endParaRPr lang="es-MX" dirty="0" smtClean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En </a:t>
            </a:r>
            <a:r>
              <a:rPr lang="es-MX" dirty="0" smtClean="0"/>
              <a:t>caso de surgir dudas pueden contactar al equipo de Administración de la Configuración: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Abel Isaias </a:t>
            </a:r>
            <a:r>
              <a:rPr lang="es-MX" dirty="0"/>
              <a:t>Reyes Trejo - </a:t>
            </a:r>
            <a:r>
              <a:rPr lang="es-MX" dirty="0" smtClean="0">
                <a:solidFill>
                  <a:srgbClr val="002060"/>
                </a:solidFill>
                <a:hlinkClick r:id="rId2"/>
              </a:rPr>
              <a:t>aireyest@infonavit.org.mx</a:t>
            </a:r>
            <a:endParaRPr lang="es-MX" dirty="0" smtClean="0">
              <a:solidFill>
                <a:srgbClr val="00206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Hernán Jesus Cortés Yip - </a:t>
            </a:r>
            <a:r>
              <a:rPr lang="es-MX" u="sng" dirty="0" smtClean="0">
                <a:solidFill>
                  <a:srgbClr val="002060"/>
                </a:solidFill>
              </a:rPr>
              <a:t>hernan.cortes@people-media.com.mx</a:t>
            </a: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651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778972" y="323102"/>
            <a:ext cx="6643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Repositorio Institucional de </a:t>
            </a:r>
            <a:r>
              <a:rPr lang="es-MX" sz="28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Códigos Fuente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376226" y="1603826"/>
            <a:ext cx="74486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</a:p>
          <a:p>
            <a:pPr algn="ctr"/>
            <a:r>
              <a:rPr lang="es-MX" sz="2400" b="1" cap="all" dirty="0"/>
              <a:t>	</a:t>
            </a:r>
            <a:endParaRPr lang="es-MX" sz="2400" b="1" cap="all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 smtClean="0"/>
              <a:t>Almacenar los productos de </a:t>
            </a:r>
            <a:r>
              <a:rPr lang="es-MX" sz="2400" i="1" dirty="0" smtClean="0"/>
              <a:t>software</a:t>
            </a:r>
            <a:r>
              <a:rPr lang="es-MX" sz="2400" dirty="0" smtClean="0"/>
              <a:t> generados durante la creación o mantenimiento de una solución tecnológica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 smtClean="0"/>
              <a:t>Administrar el acceso a los productos de </a:t>
            </a:r>
            <a:r>
              <a:rPr lang="es-MX" sz="2400" i="1" dirty="0" smtClean="0"/>
              <a:t>software</a:t>
            </a:r>
            <a:endParaRPr lang="es-MX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 smtClean="0"/>
              <a:t>Versionar las </a:t>
            </a:r>
            <a:r>
              <a:rPr lang="es-MX" sz="2400" dirty="0"/>
              <a:t>soluciones </a:t>
            </a:r>
            <a:r>
              <a:rPr lang="es-MX" sz="2400" dirty="0" smtClean="0"/>
              <a:t>tecnológicas</a:t>
            </a:r>
            <a:endParaRPr lang="es-MX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MX" sz="2400" dirty="0" smtClean="0"/>
          </a:p>
          <a:p>
            <a:pPr algn="ctr"/>
            <a:endParaRPr lang="es-MX" sz="2400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388" y="3853256"/>
            <a:ext cx="1283786" cy="1283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586" y="2287546"/>
            <a:ext cx="1051604" cy="10516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92" y="228754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8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778971" y="323102"/>
            <a:ext cx="6643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Repositorio Institucional de </a:t>
            </a:r>
            <a:r>
              <a:rPr lang="es-MX" sz="28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Códigos Fuente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376226" y="976796"/>
            <a:ext cx="74486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</a:t>
            </a:r>
          </a:p>
          <a:p>
            <a:pPr algn="just"/>
            <a:r>
              <a:rPr lang="es-MX" sz="2000" dirty="0" smtClean="0"/>
              <a:t>El Repositorio Central gestionado por </a:t>
            </a:r>
            <a:r>
              <a:rPr lang="es-MX" sz="2000" dirty="0"/>
              <a:t>el equipo de </a:t>
            </a:r>
            <a:r>
              <a:rPr lang="es-MX" sz="2000" b="1" dirty="0"/>
              <a:t>Administración de la Configuración</a:t>
            </a:r>
            <a:r>
              <a:rPr lang="es-MX" sz="2000" dirty="0"/>
              <a:t> </a:t>
            </a:r>
            <a:r>
              <a:rPr lang="es-MX" sz="2000" dirty="0" smtClean="0"/>
              <a:t>está montado sobre una estructura </a:t>
            </a:r>
            <a:r>
              <a:rPr lang="es-MX" sz="2000" b="1" dirty="0" smtClean="0"/>
              <a:t>SubVersion</a:t>
            </a:r>
            <a:r>
              <a:rPr lang="es-MX" sz="2000" dirty="0" smtClean="0"/>
              <a:t> (SVN) lo que permite manejar directorios y archivos de la siguiente forma: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60" y="645550"/>
            <a:ext cx="1435100" cy="139183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25860" y="2791647"/>
            <a:ext cx="50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/>
              <a:t>Trunk</a:t>
            </a:r>
            <a:r>
              <a:rPr lang="es-MX" dirty="0"/>
              <a:t>: </a:t>
            </a:r>
            <a:r>
              <a:rPr lang="es-MX" dirty="0" smtClean="0"/>
              <a:t>Almacena la línea base la cual corresponde a la última </a:t>
            </a:r>
            <a:r>
              <a:rPr lang="es-MX" dirty="0"/>
              <a:t>versión </a:t>
            </a:r>
            <a:r>
              <a:rPr lang="es-MX" dirty="0" smtClean="0"/>
              <a:t>liberada en </a:t>
            </a:r>
            <a:r>
              <a:rPr lang="es-MX" dirty="0"/>
              <a:t>ambiente productivo. 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6227049" y="2738486"/>
            <a:ext cx="5083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/>
              <a:t>Branch</a:t>
            </a:r>
            <a:r>
              <a:rPr lang="es-MX" dirty="0" smtClean="0"/>
              <a:t>: Es una </a:t>
            </a:r>
            <a:r>
              <a:rPr lang="es-MX" dirty="0"/>
              <a:t>rama independiente de desarrollo para trabajar en alguna funcionalidad nueva de un proyecto que todavía no se quiere incorporar a la línea </a:t>
            </a:r>
            <a:r>
              <a:rPr lang="es-MX" dirty="0" smtClean="0"/>
              <a:t>principal.</a:t>
            </a:r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Así mismo, por medio de una solicitud se genera un branch derivado del Trunk. En el branch se cargan los cambios. 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6227049" y="5299735"/>
            <a:ext cx="508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/>
              <a:t>Nota</a:t>
            </a:r>
            <a:r>
              <a:rPr lang="es-MX" dirty="0" smtClean="0"/>
              <a:t>: En este esquema NO se desarrolla directamente sobre el </a:t>
            </a:r>
            <a:r>
              <a:rPr lang="es-MX" dirty="0" err="1" smtClean="0"/>
              <a:t>branch</a:t>
            </a:r>
            <a:r>
              <a:rPr lang="es-MX" dirty="0" smtClean="0"/>
              <a:t>, el </a:t>
            </a:r>
            <a:r>
              <a:rPr lang="es-MX" dirty="0" err="1" smtClean="0"/>
              <a:t>branch</a:t>
            </a:r>
            <a:r>
              <a:rPr lang="es-MX" dirty="0" smtClean="0"/>
              <a:t> del </a:t>
            </a:r>
            <a:r>
              <a:rPr lang="es-MX" smtClean="0"/>
              <a:t>repositorio </a:t>
            </a:r>
            <a:r>
              <a:rPr lang="es-MX"/>
              <a:t>i</a:t>
            </a:r>
            <a:r>
              <a:rPr lang="es-MX" smtClean="0"/>
              <a:t>nstitucional </a:t>
            </a:r>
            <a:r>
              <a:rPr lang="es-MX" dirty="0" smtClean="0"/>
              <a:t>se utiliza para cargar código ya trabajado.</a:t>
            </a:r>
            <a:endParaRPr lang="es-MX" dirty="0"/>
          </a:p>
        </p:txBody>
      </p:sp>
      <p:grpSp>
        <p:nvGrpSpPr>
          <p:cNvPr id="37" name="Grupo 36"/>
          <p:cNvGrpSpPr/>
          <p:nvPr/>
        </p:nvGrpSpPr>
        <p:grpSpPr>
          <a:xfrm>
            <a:off x="625860" y="3892648"/>
            <a:ext cx="5182512" cy="1915724"/>
            <a:chOff x="326540" y="4399205"/>
            <a:chExt cx="3857235" cy="1255497"/>
          </a:xfrm>
        </p:grpSpPr>
        <p:sp>
          <p:nvSpPr>
            <p:cNvPr id="22" name="Conector 21"/>
            <p:cNvSpPr/>
            <p:nvPr/>
          </p:nvSpPr>
          <p:spPr>
            <a:xfrm>
              <a:off x="326540" y="4434878"/>
              <a:ext cx="668238" cy="611933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>
                  <a:solidFill>
                    <a:schemeClr val="bg1"/>
                  </a:solidFill>
                </a:rPr>
                <a:t>Trunk</a:t>
              </a:r>
              <a:endParaRPr lang="es-MX" sz="1400" dirty="0">
                <a:solidFill>
                  <a:schemeClr val="bg1"/>
                </a:solidFill>
              </a:endParaRPr>
            </a:p>
          </p:txBody>
        </p:sp>
        <p:sp>
          <p:nvSpPr>
            <p:cNvPr id="23" name="Conector 22"/>
            <p:cNvSpPr/>
            <p:nvPr/>
          </p:nvSpPr>
          <p:spPr>
            <a:xfrm>
              <a:off x="1176271" y="5042769"/>
              <a:ext cx="750814" cy="611933"/>
            </a:xfrm>
            <a:prstGeom prst="flowChartConnector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Branch 2754</a:t>
              </a:r>
              <a:endParaRPr lang="es-MX" sz="1400" dirty="0"/>
            </a:p>
          </p:txBody>
        </p:sp>
        <p:sp>
          <p:nvSpPr>
            <p:cNvPr id="24" name="Conector 23"/>
            <p:cNvSpPr/>
            <p:nvPr/>
          </p:nvSpPr>
          <p:spPr>
            <a:xfrm>
              <a:off x="1793895" y="4399205"/>
              <a:ext cx="668238" cy="611933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>
                  <a:solidFill>
                    <a:schemeClr val="bg1"/>
                  </a:solidFill>
                </a:rPr>
                <a:t>Trunk</a:t>
              </a:r>
              <a:endParaRPr lang="es-MX" sz="1400" dirty="0">
                <a:solidFill>
                  <a:schemeClr val="bg1"/>
                </a:solidFill>
              </a:endParaRPr>
            </a:p>
          </p:txBody>
        </p:sp>
        <p:sp>
          <p:nvSpPr>
            <p:cNvPr id="25" name="Conector 24"/>
            <p:cNvSpPr/>
            <p:nvPr/>
          </p:nvSpPr>
          <p:spPr>
            <a:xfrm>
              <a:off x="3515537" y="4409693"/>
              <a:ext cx="668238" cy="611933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>
                  <a:solidFill>
                    <a:schemeClr val="bg1"/>
                  </a:solidFill>
                </a:rPr>
                <a:t>Trunk</a:t>
              </a:r>
              <a:endParaRPr lang="es-MX" sz="1400" dirty="0">
                <a:solidFill>
                  <a:schemeClr val="bg1"/>
                </a:solidFill>
              </a:endParaRPr>
            </a:p>
          </p:txBody>
        </p:sp>
        <p:sp>
          <p:nvSpPr>
            <p:cNvPr id="26" name="Conector 25"/>
            <p:cNvSpPr/>
            <p:nvPr/>
          </p:nvSpPr>
          <p:spPr>
            <a:xfrm>
              <a:off x="2682150" y="5021626"/>
              <a:ext cx="750814" cy="611933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Branch 3032</a:t>
              </a:r>
              <a:endParaRPr lang="es-MX" sz="1400" dirty="0"/>
            </a:p>
          </p:txBody>
        </p:sp>
        <p:cxnSp>
          <p:nvCxnSpPr>
            <p:cNvPr id="27" name="Conector recto de flecha 26"/>
            <p:cNvCxnSpPr/>
            <p:nvPr/>
          </p:nvCxnSpPr>
          <p:spPr>
            <a:xfrm>
              <a:off x="1164642" y="4740844"/>
              <a:ext cx="522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>
              <a:off x="2580226" y="4740844"/>
              <a:ext cx="8527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>
              <a:off x="958930" y="5021626"/>
              <a:ext cx="229880" cy="2052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/>
            <p:nvPr/>
          </p:nvCxnSpPr>
          <p:spPr>
            <a:xfrm>
              <a:off x="2446840" y="4897229"/>
              <a:ext cx="266773" cy="205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de flecha 30"/>
            <p:cNvCxnSpPr/>
            <p:nvPr/>
          </p:nvCxnSpPr>
          <p:spPr>
            <a:xfrm flipV="1">
              <a:off x="1997953" y="5102775"/>
              <a:ext cx="146473" cy="1670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V="1">
              <a:off x="3513856" y="5046811"/>
              <a:ext cx="154418" cy="225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911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18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8339" y="305998"/>
            <a:ext cx="5446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CD0000"/>
                </a:solidFill>
                <a:latin typeface="+mj-lt"/>
                <a:cs typeface="Myriad Pro"/>
              </a:rPr>
              <a:t>Diagrama</a:t>
            </a:r>
            <a:r>
              <a:rPr lang="es-MX" sz="2800" b="1" dirty="0" smtClean="0">
                <a:solidFill>
                  <a:srgbClr val="C00000"/>
                </a:solidFill>
                <a:latin typeface="+mj-lt"/>
                <a:cs typeface="Myriad Pro"/>
              </a:rPr>
              <a:t> BPMN del proceso</a:t>
            </a:r>
            <a:endParaRPr lang="es-MX" sz="2800" b="1" dirty="0">
              <a:solidFill>
                <a:srgbClr val="C00000"/>
              </a:solidFill>
              <a:latin typeface="+mj-lt"/>
              <a:cs typeface="Myriad Pro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08" y="829218"/>
            <a:ext cx="7289552" cy="587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0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75067" y="305998"/>
            <a:ext cx="5446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1" dirty="0" smtClean="0">
                <a:solidFill>
                  <a:srgbClr val="C00000"/>
                </a:solidFill>
                <a:latin typeface="+mj-lt"/>
                <a:cs typeface="Myriad Pro"/>
              </a:rPr>
              <a:t>Matriz de roles y responsabilidades</a:t>
            </a:r>
            <a:endParaRPr lang="es-MX" sz="2800" b="1" dirty="0">
              <a:solidFill>
                <a:srgbClr val="C00000"/>
              </a:solidFill>
              <a:latin typeface="+mj-lt"/>
              <a:cs typeface="Myriad Pro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95428" y="5752985"/>
            <a:ext cx="10672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 smtClean="0">
                <a:latin typeface="+mj-lt"/>
              </a:rPr>
              <a:t>Responsable </a:t>
            </a:r>
            <a:r>
              <a:rPr lang="es-MX" sz="1600" b="1" dirty="0">
                <a:latin typeface="+mj-lt"/>
              </a:rPr>
              <a:t>(R):</a:t>
            </a:r>
            <a:r>
              <a:rPr lang="es-MX" sz="1600" dirty="0">
                <a:latin typeface="+mj-lt"/>
              </a:rPr>
              <a:t> Este rol realiza el trabajo y es responsable por su ejecución</a:t>
            </a:r>
            <a:r>
              <a:rPr lang="es-MX" sz="1600" dirty="0" smtClean="0">
                <a:latin typeface="+mj-lt"/>
              </a:rPr>
              <a:t>.</a:t>
            </a:r>
          </a:p>
          <a:p>
            <a:pPr algn="just"/>
            <a:endParaRPr lang="es-MX" sz="1600" dirty="0">
              <a:latin typeface="+mj-lt"/>
            </a:endParaRPr>
          </a:p>
          <a:p>
            <a:pPr algn="just"/>
            <a:r>
              <a:rPr lang="es-MX" sz="1600" b="1" dirty="0" smtClean="0">
                <a:latin typeface="+mj-lt"/>
              </a:rPr>
              <a:t>Informado </a:t>
            </a:r>
            <a:r>
              <a:rPr lang="es-MX" sz="1600" b="1" dirty="0">
                <a:latin typeface="+mj-lt"/>
              </a:rPr>
              <a:t>(I):</a:t>
            </a:r>
            <a:r>
              <a:rPr lang="es-MX" sz="1600" dirty="0">
                <a:latin typeface="+mj-lt"/>
              </a:rPr>
              <a:t> Este rol debe ser informado sobre el progreso y los resultados del trabajo</a:t>
            </a:r>
            <a:r>
              <a:rPr lang="es-MX" sz="1600" dirty="0" smtClean="0">
                <a:latin typeface="+mj-lt"/>
              </a:rPr>
              <a:t>.</a:t>
            </a:r>
            <a:endParaRPr lang="es-MX" sz="1600" dirty="0">
              <a:latin typeface="+mj-lt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20947"/>
              </p:ext>
            </p:extLst>
          </p:nvPr>
        </p:nvGraphicFramePr>
        <p:xfrm>
          <a:off x="395428" y="976615"/>
          <a:ext cx="11259759" cy="450641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094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42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650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742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516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3039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Tarea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Fábricas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Configuration Manager Infonavit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Equipo de pruebas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Equipo de liberación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293">
                <a:tc>
                  <a:txBody>
                    <a:bodyPr/>
                    <a:lstStyle/>
                    <a:p>
                      <a:pPr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 smtClean="0">
                          <a:effectLst/>
                        </a:rPr>
                        <a:t>1.-</a:t>
                      </a:r>
                      <a:r>
                        <a:rPr lang="es-MX" sz="1600" b="0" dirty="0">
                          <a:effectLst/>
                        </a:rPr>
                        <a:t>Identifica aplicativo y solicita </a:t>
                      </a:r>
                      <a:r>
                        <a:rPr lang="es-MX" sz="1600" b="0" dirty="0" err="1">
                          <a:effectLst/>
                        </a:rPr>
                        <a:t>branch</a:t>
                      </a:r>
                      <a:r>
                        <a:rPr lang="es-MX" sz="1600" b="0" dirty="0">
                          <a:effectLst/>
                        </a:rPr>
                        <a:t> de trabajo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R</a:t>
                      </a:r>
                      <a:endParaRPr lang="es-MX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I</a:t>
                      </a:r>
                      <a:endParaRPr lang="es-MX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 </a:t>
                      </a:r>
                      <a:endParaRPr lang="es-MX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97">
                <a:tc>
                  <a:txBody>
                    <a:bodyPr/>
                    <a:lstStyle/>
                    <a:p>
                      <a:pPr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</a:rPr>
                        <a:t>2</a:t>
                      </a:r>
                      <a:r>
                        <a:rPr lang="es-MX" sz="1600" b="0" dirty="0" smtClean="0">
                          <a:effectLst/>
                        </a:rPr>
                        <a:t>.-</a:t>
                      </a:r>
                      <a:r>
                        <a:rPr lang="es-MX" sz="1600" b="0" dirty="0">
                          <a:effectLst/>
                        </a:rPr>
                        <a:t>Crea </a:t>
                      </a:r>
                      <a:r>
                        <a:rPr lang="es-MX" sz="1600" b="0" dirty="0" smtClean="0">
                          <a:effectLst/>
                        </a:rPr>
                        <a:t>Branch </a:t>
                      </a:r>
                      <a:r>
                        <a:rPr lang="es-MX" sz="1600" b="0" dirty="0">
                          <a:effectLst/>
                        </a:rPr>
                        <a:t>de trabajo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I</a:t>
                      </a:r>
                      <a:endParaRPr lang="es-MX" sz="16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R</a:t>
                      </a:r>
                      <a:endParaRPr lang="es-MX" sz="16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smtClean="0">
                          <a:effectLst/>
                        </a:rPr>
                        <a:t>I</a:t>
                      </a:r>
                      <a:r>
                        <a:rPr lang="es-MX" sz="1600" dirty="0">
                          <a:effectLst/>
                        </a:rPr>
                        <a:t> </a:t>
                      </a:r>
                      <a:endParaRPr lang="es-MX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6293">
                <a:tc>
                  <a:txBody>
                    <a:bodyPr/>
                    <a:lstStyle/>
                    <a:p>
                      <a:pPr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</a:rPr>
                        <a:t>3</a:t>
                      </a:r>
                      <a:r>
                        <a:rPr lang="es-MX" sz="1600" b="0" dirty="0" smtClean="0">
                          <a:effectLst/>
                        </a:rPr>
                        <a:t>.-</a:t>
                      </a:r>
                      <a:r>
                        <a:rPr lang="es-MX" sz="1600" b="0" dirty="0">
                          <a:effectLst/>
                        </a:rPr>
                        <a:t>Obtiene el código fuente y atiende requerimiento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R</a:t>
                      </a:r>
                      <a:endParaRPr lang="es-MX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 </a:t>
                      </a:r>
                      <a:endParaRPr lang="es-MX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 </a:t>
                      </a:r>
                      <a:endParaRPr lang="es-MX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6293">
                <a:tc>
                  <a:txBody>
                    <a:bodyPr/>
                    <a:lstStyle/>
                    <a:p>
                      <a:pPr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</a:rPr>
                        <a:t>4</a:t>
                      </a:r>
                      <a:r>
                        <a:rPr lang="es-MX" sz="1600" b="0" dirty="0" smtClean="0">
                          <a:effectLst/>
                        </a:rPr>
                        <a:t>.-</a:t>
                      </a:r>
                      <a:r>
                        <a:rPr lang="es-MX" sz="1600" b="0" dirty="0">
                          <a:effectLst/>
                        </a:rPr>
                        <a:t>Termina </a:t>
                      </a:r>
                      <a:r>
                        <a:rPr lang="es-MX" sz="1600" b="0" dirty="0" smtClean="0">
                          <a:effectLst/>
                        </a:rPr>
                        <a:t>el desarrollo y </a:t>
                      </a:r>
                      <a:r>
                        <a:rPr lang="es-MX" sz="1600" b="0" dirty="0">
                          <a:effectLst/>
                        </a:rPr>
                        <a:t>actualiza </a:t>
                      </a:r>
                      <a:r>
                        <a:rPr lang="es-MX" sz="1600" b="0" dirty="0" smtClean="0">
                          <a:effectLst/>
                        </a:rPr>
                        <a:t>Branch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R</a:t>
                      </a:r>
                      <a:endParaRPr lang="es-MX" sz="16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I</a:t>
                      </a:r>
                      <a:endParaRPr lang="es-MX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smtClean="0">
                          <a:effectLst/>
                        </a:rPr>
                        <a:t>I</a:t>
                      </a:r>
                      <a:r>
                        <a:rPr lang="es-MX" sz="1600" dirty="0">
                          <a:effectLst/>
                        </a:rPr>
                        <a:t> </a:t>
                      </a:r>
                      <a:endParaRPr lang="es-MX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 </a:t>
                      </a:r>
                      <a:endParaRPr lang="es-MX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293">
                <a:tc>
                  <a:txBody>
                    <a:bodyPr/>
                    <a:lstStyle/>
                    <a:p>
                      <a:pPr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</a:rPr>
                        <a:t>5</a:t>
                      </a:r>
                      <a:r>
                        <a:rPr lang="es-MX" sz="1600" b="0" dirty="0" smtClean="0">
                          <a:effectLst/>
                        </a:rPr>
                        <a:t>.- </a:t>
                      </a:r>
                      <a:r>
                        <a:rPr lang="es-MX" sz="1600" b="0" dirty="0">
                          <a:effectLst/>
                        </a:rPr>
                        <a:t>Se notifica al equipo de pruebas (QA) para </a:t>
                      </a:r>
                      <a:r>
                        <a:rPr lang="es-MX" sz="1600" b="0" dirty="0" smtClean="0">
                          <a:effectLst/>
                        </a:rPr>
                        <a:t>la ejecución de pruebas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R</a:t>
                      </a:r>
                      <a:endParaRPr lang="es-MX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I</a:t>
                      </a:r>
                      <a:endParaRPr lang="es-MX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I</a:t>
                      </a:r>
                      <a:endParaRPr lang="es-MX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0227">
                <a:tc>
                  <a:txBody>
                    <a:bodyPr/>
                    <a:lstStyle/>
                    <a:p>
                      <a:pPr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</a:rPr>
                        <a:t>6</a:t>
                      </a:r>
                      <a:r>
                        <a:rPr lang="es-MX" sz="1600" b="0" dirty="0" smtClean="0">
                          <a:effectLst/>
                        </a:rPr>
                        <a:t>.- </a:t>
                      </a:r>
                      <a:r>
                        <a:rPr lang="es-MX" sz="1600" b="0" dirty="0">
                          <a:effectLst/>
                        </a:rPr>
                        <a:t>El equipo de calidad </a:t>
                      </a:r>
                      <a:r>
                        <a:rPr lang="es-MX" sz="1600" b="0" dirty="0" smtClean="0">
                          <a:effectLst/>
                        </a:rPr>
                        <a:t>notifica la aprobación de la solución para pase a liberación. </a:t>
                      </a:r>
                      <a:r>
                        <a:rPr lang="es-MX" sz="1600" b="0" dirty="0">
                          <a:effectLst/>
                        </a:rPr>
                        <a:t>En caso de presentarse incidencias </a:t>
                      </a:r>
                      <a:r>
                        <a:rPr lang="es-MX" sz="1600" b="0" dirty="0" smtClean="0">
                          <a:effectLst/>
                        </a:rPr>
                        <a:t>regresar al punto 4 de </a:t>
                      </a:r>
                      <a:r>
                        <a:rPr lang="es-MX" sz="1600" b="0" dirty="0">
                          <a:effectLst/>
                        </a:rPr>
                        <a:t>lo contrario se </a:t>
                      </a:r>
                      <a:r>
                        <a:rPr lang="es-MX" sz="1600" b="0" dirty="0" smtClean="0">
                          <a:effectLst/>
                        </a:rPr>
                        <a:t>continua en el </a:t>
                      </a:r>
                      <a:r>
                        <a:rPr lang="es-MX" sz="1600" b="0" dirty="0">
                          <a:effectLst/>
                        </a:rPr>
                        <a:t>punto </a:t>
                      </a:r>
                      <a:r>
                        <a:rPr lang="es-MX" sz="1600" b="0" dirty="0" smtClean="0">
                          <a:effectLst/>
                        </a:rPr>
                        <a:t>7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I</a:t>
                      </a:r>
                      <a:endParaRPr lang="es-MX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s-MX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R</a:t>
                      </a:r>
                      <a:endParaRPr lang="es-MX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 </a:t>
                      </a:r>
                      <a:endParaRPr lang="es-MX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293">
                <a:tc>
                  <a:txBody>
                    <a:bodyPr/>
                    <a:lstStyle/>
                    <a:p>
                      <a:pPr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 smtClean="0">
                          <a:effectLst/>
                        </a:rPr>
                        <a:t>7.-</a:t>
                      </a:r>
                      <a:r>
                        <a:rPr lang="es-MX" sz="1600" b="0" dirty="0">
                          <a:effectLst/>
                        </a:rPr>
                        <a:t>Ejecuta proceso de liberación a producción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R</a:t>
                      </a:r>
                      <a:endParaRPr lang="es-MX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79828">
                <a:tc>
                  <a:txBody>
                    <a:bodyPr/>
                    <a:lstStyle/>
                    <a:p>
                      <a:pPr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 smtClean="0">
                          <a:effectLst/>
                        </a:rPr>
                        <a:t>8.-</a:t>
                      </a:r>
                      <a:r>
                        <a:rPr lang="es-MX" sz="1600" b="0" dirty="0">
                          <a:effectLst/>
                        </a:rPr>
                        <a:t>Libera a producción y notifica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I</a:t>
                      </a:r>
                      <a:endParaRPr lang="es-MX" sz="16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I</a:t>
                      </a:r>
                      <a:endParaRPr lang="es-MX" sz="16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R</a:t>
                      </a:r>
                      <a:endParaRPr lang="es-MX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79828">
                <a:tc>
                  <a:txBody>
                    <a:bodyPr/>
                    <a:lstStyle/>
                    <a:p>
                      <a:pPr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 smtClean="0">
                          <a:effectLst/>
                        </a:rPr>
                        <a:t>9.-Integra los</a:t>
                      </a:r>
                      <a:r>
                        <a:rPr lang="es-MX" sz="1600" b="0" baseline="0" dirty="0" smtClean="0">
                          <a:effectLst/>
                        </a:rPr>
                        <a:t> cambios al T</a:t>
                      </a:r>
                      <a:r>
                        <a:rPr lang="es-MX" sz="1600" b="0" dirty="0" smtClean="0">
                          <a:effectLst/>
                        </a:rPr>
                        <a:t>runk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I</a:t>
                      </a:r>
                      <a:endParaRPr lang="es-MX" sz="16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R</a:t>
                      </a:r>
                      <a:endParaRPr lang="es-MX" sz="16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I</a:t>
                      </a:r>
                      <a:endParaRPr lang="es-MX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92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1"/>
          <p:cNvSpPr/>
          <p:nvPr/>
        </p:nvSpPr>
        <p:spPr>
          <a:xfrm>
            <a:off x="4138366" y="314229"/>
            <a:ext cx="3646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b="1" dirty="0" err="1" smtClean="0">
                <a:solidFill>
                  <a:srgbClr val="C00000"/>
                </a:solidFill>
                <a:latin typeface="+mj-lt"/>
                <a:cs typeface="Myriad Pro"/>
              </a:rPr>
              <a:t>Storyboard</a:t>
            </a:r>
            <a:r>
              <a:rPr lang="es-MX" sz="2800" b="1" dirty="0" smtClean="0">
                <a:solidFill>
                  <a:srgbClr val="C00000"/>
                </a:solidFill>
                <a:latin typeface="+mj-lt"/>
                <a:cs typeface="Myriad Pro"/>
              </a:rPr>
              <a:t> del Proceso</a:t>
            </a:r>
            <a:endParaRPr lang="es-MX" sz="2800" b="1" dirty="0">
              <a:solidFill>
                <a:srgbClr val="C00000"/>
              </a:solidFill>
              <a:latin typeface="+mj-lt"/>
              <a:cs typeface="Myriad Pro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67" y="1278696"/>
            <a:ext cx="11566103" cy="54891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Elipse 4"/>
          <p:cNvSpPr/>
          <p:nvPr/>
        </p:nvSpPr>
        <p:spPr>
          <a:xfrm>
            <a:off x="1094704" y="1751527"/>
            <a:ext cx="334851" cy="3348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25" name="Elipse 24"/>
          <p:cNvSpPr/>
          <p:nvPr/>
        </p:nvSpPr>
        <p:spPr>
          <a:xfrm>
            <a:off x="3281966" y="1749381"/>
            <a:ext cx="334851" cy="3348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26" name="Elipse 25"/>
          <p:cNvSpPr/>
          <p:nvPr/>
        </p:nvSpPr>
        <p:spPr>
          <a:xfrm>
            <a:off x="5370156" y="1736501"/>
            <a:ext cx="334851" cy="3348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27" name="Elipse 26"/>
          <p:cNvSpPr/>
          <p:nvPr/>
        </p:nvSpPr>
        <p:spPr>
          <a:xfrm>
            <a:off x="7579217" y="1736500"/>
            <a:ext cx="334851" cy="3348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4</a:t>
            </a:r>
            <a:endParaRPr lang="es-MX" dirty="0"/>
          </a:p>
        </p:txBody>
      </p:sp>
      <p:sp>
        <p:nvSpPr>
          <p:cNvPr id="28" name="Elipse 27"/>
          <p:cNvSpPr/>
          <p:nvPr/>
        </p:nvSpPr>
        <p:spPr>
          <a:xfrm>
            <a:off x="9702084" y="1736499"/>
            <a:ext cx="334851" cy="3348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</a:t>
            </a:r>
            <a:endParaRPr lang="es-MX" dirty="0"/>
          </a:p>
        </p:txBody>
      </p:sp>
      <p:sp>
        <p:nvSpPr>
          <p:cNvPr id="29" name="Elipse 28"/>
          <p:cNvSpPr/>
          <p:nvPr/>
        </p:nvSpPr>
        <p:spPr>
          <a:xfrm>
            <a:off x="1105436" y="4118019"/>
            <a:ext cx="334851" cy="3348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sp>
        <p:nvSpPr>
          <p:cNvPr id="30" name="Elipse 29"/>
          <p:cNvSpPr/>
          <p:nvPr/>
        </p:nvSpPr>
        <p:spPr>
          <a:xfrm>
            <a:off x="5366197" y="4118019"/>
            <a:ext cx="334851" cy="3348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7</a:t>
            </a:r>
            <a:endParaRPr lang="es-MX" dirty="0"/>
          </a:p>
        </p:txBody>
      </p:sp>
      <p:sp>
        <p:nvSpPr>
          <p:cNvPr id="31" name="Elipse 30"/>
          <p:cNvSpPr/>
          <p:nvPr/>
        </p:nvSpPr>
        <p:spPr>
          <a:xfrm>
            <a:off x="7579217" y="4118018"/>
            <a:ext cx="334851" cy="3348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8</a:t>
            </a:r>
            <a:endParaRPr lang="es-MX" dirty="0"/>
          </a:p>
        </p:txBody>
      </p:sp>
      <p:sp>
        <p:nvSpPr>
          <p:cNvPr id="32" name="Elipse 31"/>
          <p:cNvSpPr/>
          <p:nvPr/>
        </p:nvSpPr>
        <p:spPr>
          <a:xfrm>
            <a:off x="9702083" y="4084747"/>
            <a:ext cx="334851" cy="3348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953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38366" y="314229"/>
            <a:ext cx="4217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b="1" dirty="0" smtClean="0">
                <a:solidFill>
                  <a:srgbClr val="C00000"/>
                </a:solidFill>
                <a:latin typeface="+mj-lt"/>
                <a:cs typeface="Myriad Pro"/>
              </a:rPr>
              <a:t>Template de Notificaciones</a:t>
            </a:r>
            <a:endParaRPr lang="es-MX" sz="2800" b="1" dirty="0">
              <a:solidFill>
                <a:srgbClr val="C00000"/>
              </a:solidFill>
              <a:latin typeface="+mj-lt"/>
              <a:cs typeface="Myriad Pro"/>
            </a:endParaRPr>
          </a:p>
        </p:txBody>
      </p:sp>
      <p:sp>
        <p:nvSpPr>
          <p:cNvPr id="5" name="Rectangle 22"/>
          <p:cNvSpPr/>
          <p:nvPr/>
        </p:nvSpPr>
        <p:spPr>
          <a:xfrm>
            <a:off x="318084" y="1066049"/>
            <a:ext cx="113405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Se recomienda el uso de los siguientes </a:t>
            </a:r>
            <a:r>
              <a:rPr lang="es-MX" dirty="0" err="1" smtClean="0"/>
              <a:t>templates</a:t>
            </a:r>
            <a:r>
              <a:rPr lang="es-MX" dirty="0" smtClean="0"/>
              <a:t> de mensaje para la interacción con el equipo de Administración de la Configuración: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s-ES" dirty="0">
              <a:latin typeface="+mj-lt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845980"/>
              </p:ext>
            </p:extLst>
          </p:nvPr>
        </p:nvGraphicFramePr>
        <p:xfrm>
          <a:off x="318084" y="1989379"/>
          <a:ext cx="11340516" cy="46295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633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78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9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3363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Tarea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Descripción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Template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43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 smtClean="0">
                          <a:effectLst/>
                        </a:rPr>
                        <a:t>1.-Identifica aplicativo y solicita branch de trabajo</a:t>
                      </a:r>
                      <a:endParaRPr lang="es-MX" sz="1800" b="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Se solicita al equipo de Administración de la Configuración la creación de un nuevo branch para atender un requerimiento</a:t>
                      </a:r>
                    </a:p>
                    <a:p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3980">
                <a:tc>
                  <a:txBody>
                    <a:bodyPr/>
                    <a:lstStyle/>
                    <a:p>
                      <a:pPr fontAlgn="auto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 smtClean="0">
                          <a:effectLst/>
                        </a:rPr>
                        <a:t>5.- Se notifica al equipo de pruebas (QA) para la ejecución de pruebas</a:t>
                      </a:r>
                      <a:endParaRPr lang="es-MX" sz="18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Se notifica</a:t>
                      </a:r>
                      <a:r>
                        <a:rPr lang="es-MX" sz="1800" baseline="0" dirty="0" smtClean="0"/>
                        <a:t> al equipo de  Pruebas la carga del desarrollo nuevo o cambio dentro del Repositorio Institucional para la ejecución de pruebas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584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 smtClean="0">
                          <a:effectLst/>
                        </a:rPr>
                        <a:t>6.- El equipo de calidad notifica la aprobación de la solución para pase a liberación. 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Se notifica</a:t>
                      </a:r>
                      <a:r>
                        <a:rPr lang="es-MX" sz="1800" baseline="0" dirty="0" smtClean="0"/>
                        <a:t> al equipo de Administración de la Configuración que la versión de la solución tecnológica fue probada y el equipo de pruebas da </a:t>
                      </a:r>
                      <a:r>
                        <a:rPr lang="es-MX" sz="1800" u="none" baseline="0" dirty="0" smtClean="0"/>
                        <a:t>su </a:t>
                      </a:r>
                      <a:r>
                        <a:rPr lang="es-MX" sz="1800" u="none" baseline="0" dirty="0" err="1" smtClean="0"/>
                        <a:t>V.o.B.o</a:t>
                      </a:r>
                      <a:r>
                        <a:rPr lang="es-MX" sz="1800" u="none" baseline="0" dirty="0" smtClean="0"/>
                        <a:t> </a:t>
                      </a:r>
                      <a:r>
                        <a:rPr lang="es-MX" sz="1800" baseline="0" dirty="0" smtClean="0"/>
                        <a:t>para liberación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284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 smtClean="0">
                          <a:effectLst/>
                        </a:rPr>
                        <a:t>8.-Libera a producción y notifica</a:t>
                      </a:r>
                      <a:endParaRPr lang="es-MX" sz="1800" b="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Se notifica que la solución tecnológica fue liberada de forma exitosa por lo que el branch puede integrarse</a:t>
                      </a:r>
                      <a:r>
                        <a:rPr lang="es-MX" sz="1800" baseline="0" dirty="0" smtClean="0"/>
                        <a:t> al trunk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119787"/>
              </p:ext>
            </p:extLst>
          </p:nvPr>
        </p:nvGraphicFramePr>
        <p:xfrm>
          <a:off x="8955441" y="2590491"/>
          <a:ext cx="2479675" cy="644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" name="Objeto empaquetador del shell" showAsIcon="1" r:id="rId3" imgW="1685880" imgH="437760" progId="Package">
                  <p:embed/>
                </p:oleObj>
              </mc:Choice>
              <mc:Fallback>
                <p:oleObj name="Objeto empaquetador del shell" showAsIcon="1" r:id="rId3" imgW="168588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55441" y="2590491"/>
                        <a:ext cx="2479675" cy="644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285086"/>
              </p:ext>
            </p:extLst>
          </p:nvPr>
        </p:nvGraphicFramePr>
        <p:xfrm>
          <a:off x="8774613" y="4707180"/>
          <a:ext cx="2841333" cy="631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" name="Objeto empaquetador del shell" showAsIcon="1" r:id="rId5" imgW="1970640" imgH="437760" progId="Package">
                  <p:embed/>
                </p:oleObj>
              </mc:Choice>
              <mc:Fallback>
                <p:oleObj name="Objeto empaquetador del shell" showAsIcon="1" r:id="rId5" imgW="197064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74613" y="4707180"/>
                        <a:ext cx="2841333" cy="631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658770"/>
              </p:ext>
            </p:extLst>
          </p:nvPr>
        </p:nvGraphicFramePr>
        <p:xfrm>
          <a:off x="8641545" y="5800761"/>
          <a:ext cx="3107465" cy="61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" name="Objeto empaquetador del shell" showAsIcon="1" r:id="rId7" imgW="2223000" imgH="437760" progId="Package">
                  <p:embed/>
                </p:oleObj>
              </mc:Choice>
              <mc:Fallback>
                <p:oleObj name="Objeto empaquetador del shell" showAsIcon="1" r:id="rId7" imgW="222300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41545" y="5800761"/>
                        <a:ext cx="3107465" cy="612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032868"/>
              </p:ext>
            </p:extLst>
          </p:nvPr>
        </p:nvGraphicFramePr>
        <p:xfrm>
          <a:off x="8729404" y="3696591"/>
          <a:ext cx="2974401" cy="645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" name="Objeto empaquetador del shell" showAsIcon="1" r:id="rId9" imgW="2019600" imgH="437760" progId="Package">
                  <p:embed/>
                </p:oleObj>
              </mc:Choice>
              <mc:Fallback>
                <p:oleObj name="Objeto empaquetador del shell" showAsIcon="1" r:id="rId9" imgW="201960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29404" y="3696591"/>
                        <a:ext cx="2974401" cy="645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044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67457" y="309890"/>
            <a:ext cx="4708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b="1" dirty="0" smtClean="0">
                <a:solidFill>
                  <a:srgbClr val="C00000"/>
                </a:solidFill>
                <a:latin typeface="+mj-lt"/>
                <a:cs typeface="Myriad Pro"/>
              </a:rPr>
              <a:t>Políticas para versionar código</a:t>
            </a:r>
            <a:endParaRPr lang="es-MX" sz="2800" b="1" dirty="0">
              <a:solidFill>
                <a:srgbClr val="C00000"/>
              </a:solidFill>
              <a:latin typeface="+mj-lt"/>
              <a:cs typeface="Myriad Pro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014" t="33795" r="84155" b="47778"/>
          <a:stretch/>
        </p:blipFill>
        <p:spPr>
          <a:xfrm>
            <a:off x="8965323" y="1476689"/>
            <a:ext cx="2575016" cy="225497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14611" y="2023506"/>
            <a:ext cx="7920971" cy="34163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es-MX" b="1" dirty="0" smtClean="0"/>
              <a:t>Estructura del </a:t>
            </a:r>
            <a:r>
              <a:rPr lang="es-MX" b="1" dirty="0" err="1" smtClean="0"/>
              <a:t>Trunk</a:t>
            </a:r>
            <a:r>
              <a:rPr lang="es-MX" b="1" dirty="0" smtClean="0"/>
              <a:t>:</a:t>
            </a:r>
          </a:p>
          <a:p>
            <a:pPr lvl="0"/>
            <a:r>
              <a:rPr lang="es-MX" b="1" dirty="0" smtClean="0"/>
              <a:t>Código</a:t>
            </a:r>
            <a:r>
              <a:rPr lang="es-MX" dirty="0"/>
              <a:t>: “</a:t>
            </a:r>
            <a:r>
              <a:rPr lang="es-MX" i="1" dirty="0" err="1"/>
              <a:t>Workspace</a:t>
            </a:r>
            <a:r>
              <a:rPr lang="es-MX" dirty="0"/>
              <a:t>” del proyecto con el código fuente del aplicativo.</a:t>
            </a:r>
          </a:p>
          <a:p>
            <a:pPr lvl="0"/>
            <a:r>
              <a:rPr lang="es-MX" b="1" dirty="0"/>
              <a:t>Instalable</a:t>
            </a:r>
            <a:r>
              <a:rPr lang="es-MX" dirty="0"/>
              <a:t>: Archivo generado por medio del procesamiento del código fuente. </a:t>
            </a:r>
          </a:p>
          <a:p>
            <a:pPr lvl="0"/>
            <a:r>
              <a:rPr lang="es-MX" b="1" dirty="0"/>
              <a:t>Documentación</a:t>
            </a:r>
            <a:r>
              <a:rPr lang="es-MX" dirty="0"/>
              <a:t>: Documentación generada para el proyecto.</a:t>
            </a:r>
          </a:p>
          <a:p>
            <a:pPr lvl="0"/>
            <a:r>
              <a:rPr lang="es-MX" b="1" dirty="0"/>
              <a:t>Base de datos</a:t>
            </a:r>
            <a:r>
              <a:rPr lang="es-MX" dirty="0"/>
              <a:t>: Se subdivide en:</a:t>
            </a:r>
          </a:p>
          <a:p>
            <a:pPr lvl="1"/>
            <a:r>
              <a:rPr lang="es-MX" b="1" i="1" dirty="0" err="1"/>
              <a:t>DbSchema</a:t>
            </a:r>
            <a:r>
              <a:rPr lang="es-MX" dirty="0"/>
              <a:t>: Estructura donde se alojan las bases de datos.</a:t>
            </a:r>
          </a:p>
          <a:p>
            <a:pPr lvl="1"/>
            <a:r>
              <a:rPr lang="es-MX" b="1" i="1" dirty="0"/>
              <a:t>Shell</a:t>
            </a:r>
            <a:r>
              <a:rPr lang="es-MX" dirty="0"/>
              <a:t>: Instrucciones textuales para la creación y administración de la base de datos.</a:t>
            </a:r>
          </a:p>
          <a:p>
            <a:pPr lvl="1"/>
            <a:r>
              <a:rPr lang="es-MX" b="1" i="1" dirty="0" err="1"/>
              <a:t>StoredProcedure</a:t>
            </a:r>
            <a:r>
              <a:rPr lang="es-MX" dirty="0"/>
              <a:t>: Procedimientos o instrucciones programadas que realiza el manejador de base de datos.</a:t>
            </a:r>
          </a:p>
          <a:p>
            <a:pPr lvl="1"/>
            <a:r>
              <a:rPr lang="es-MX" b="1" i="1" dirty="0"/>
              <a:t>Scripts</a:t>
            </a:r>
            <a:r>
              <a:rPr lang="es-MX" dirty="0"/>
              <a:t>: Código de operaciones de administración de base de datos.</a:t>
            </a:r>
          </a:p>
          <a:p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6760" t="43001" r="82359" b="44974"/>
          <a:stretch/>
        </p:blipFill>
        <p:spPr>
          <a:xfrm>
            <a:off x="9170222" y="4134119"/>
            <a:ext cx="2370117" cy="147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4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67457" y="309890"/>
            <a:ext cx="4708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b="1" dirty="0" smtClean="0">
                <a:solidFill>
                  <a:srgbClr val="C00000"/>
                </a:solidFill>
                <a:latin typeface="+mj-lt"/>
                <a:cs typeface="Myriad Pro"/>
              </a:rPr>
              <a:t>Políticas para versionar código</a:t>
            </a:r>
            <a:endParaRPr lang="es-MX" sz="2800" b="1" dirty="0">
              <a:solidFill>
                <a:srgbClr val="C00000"/>
              </a:solidFill>
              <a:latin typeface="+mj-lt"/>
              <a:cs typeface="Myriad Pro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014" t="33795" r="84155" b="47778"/>
          <a:stretch/>
        </p:blipFill>
        <p:spPr>
          <a:xfrm>
            <a:off x="8965323" y="1476689"/>
            <a:ext cx="2575016" cy="225497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71302" y="2562142"/>
            <a:ext cx="7920971" cy="20313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MX" dirty="0" smtClean="0"/>
              <a:t>En </a:t>
            </a:r>
            <a:r>
              <a:rPr lang="es-MX" dirty="0"/>
              <a:t>la carpeta </a:t>
            </a:r>
            <a:r>
              <a:rPr lang="es-MX" b="1" dirty="0"/>
              <a:t>instalable</a:t>
            </a:r>
            <a:r>
              <a:rPr lang="es-MX" dirty="0"/>
              <a:t> de los directorios </a:t>
            </a:r>
            <a:r>
              <a:rPr lang="es-MX" i="1" dirty="0" err="1"/>
              <a:t>trunk</a:t>
            </a:r>
            <a:r>
              <a:rPr lang="es-MX" i="1" dirty="0"/>
              <a:t> </a:t>
            </a:r>
            <a:r>
              <a:rPr lang="es-MX" dirty="0"/>
              <a:t>y </a:t>
            </a:r>
            <a:r>
              <a:rPr lang="es-MX" i="1" dirty="0" err="1"/>
              <a:t>branches</a:t>
            </a:r>
            <a:r>
              <a:rPr lang="es-MX" i="1" dirty="0"/>
              <a:t> </a:t>
            </a:r>
            <a:r>
              <a:rPr lang="es-MX" dirty="0"/>
              <a:t>estarán contenidos dos archivos instalables: uno </a:t>
            </a:r>
            <a:r>
              <a:rPr lang="es-MX" i="1" dirty="0"/>
              <a:t>con código fuente</a:t>
            </a:r>
            <a:r>
              <a:rPr lang="es-MX" dirty="0"/>
              <a:t>, y otro </a:t>
            </a:r>
            <a:r>
              <a:rPr lang="es-MX" i="1" dirty="0"/>
              <a:t>sin código fuente</a:t>
            </a:r>
            <a:r>
              <a:rPr lang="es-MX" dirty="0"/>
              <a:t>, agregando en el nombramiento del instalable los sufijos ‘</a:t>
            </a:r>
            <a:r>
              <a:rPr lang="es-MX" i="1" dirty="0"/>
              <a:t>_</a:t>
            </a:r>
            <a:r>
              <a:rPr lang="es-MX" i="1" dirty="0" err="1"/>
              <a:t>ccf</a:t>
            </a:r>
            <a:r>
              <a:rPr lang="es-MX" i="1" dirty="0"/>
              <a:t>’</a:t>
            </a:r>
            <a:r>
              <a:rPr lang="es-MX" dirty="0"/>
              <a:t> y </a:t>
            </a:r>
            <a:r>
              <a:rPr lang="es-MX" i="1" dirty="0"/>
              <a:t>‘_</a:t>
            </a:r>
            <a:r>
              <a:rPr lang="es-MX" i="1" dirty="0" err="1"/>
              <a:t>scf</a:t>
            </a:r>
            <a:r>
              <a:rPr lang="es-MX" i="1" dirty="0"/>
              <a:t>’</a:t>
            </a:r>
            <a:r>
              <a:rPr lang="es-MX" dirty="0"/>
              <a:t>, respectivamente.</a:t>
            </a:r>
          </a:p>
          <a:p>
            <a:r>
              <a:rPr lang="es-MX" dirty="0"/>
              <a:t> </a:t>
            </a:r>
          </a:p>
          <a:p>
            <a:r>
              <a:rPr lang="es-MX" b="1" i="1" dirty="0"/>
              <a:t>Nota: </a:t>
            </a:r>
            <a:r>
              <a:rPr lang="es-MX" i="1" dirty="0"/>
              <a:t>Como tal, no existe nomenclatura alguna para el nombramiento de los instalables. Sin embargo, se recomienda que su nombre aluda al aplicativo del instituto y sea de fácil comprensión.</a:t>
            </a:r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6760" t="43001" r="82359" b="44974"/>
          <a:stretch/>
        </p:blipFill>
        <p:spPr>
          <a:xfrm>
            <a:off x="9170222" y="4134119"/>
            <a:ext cx="2370117" cy="147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7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4189</TotalTime>
  <Words>1086</Words>
  <Application>Microsoft Office PowerPoint</Application>
  <PresentationFormat>Panorámica</PresentationFormat>
  <Paragraphs>158</Paragraphs>
  <Slides>12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Myriad Pro</vt:lpstr>
      <vt:lpstr>Myriad Pro Light</vt:lpstr>
      <vt:lpstr>Times New Roman</vt:lpstr>
      <vt:lpstr>Tema de Office</vt:lpstr>
      <vt:lpstr>Objeto empaquetador del shell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UABJO</dc:creator>
  <cp:lastModifiedBy>Marlo Alexander Muñoz Vivas</cp:lastModifiedBy>
  <cp:revision>206</cp:revision>
  <dcterms:created xsi:type="dcterms:W3CDTF">2015-01-27T17:54:18Z</dcterms:created>
  <dcterms:modified xsi:type="dcterms:W3CDTF">2018-09-20T21:13:21Z</dcterms:modified>
</cp:coreProperties>
</file>