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330" r:id="rId4"/>
    <p:sldId id="327" r:id="rId5"/>
    <p:sldId id="332" r:id="rId6"/>
    <p:sldId id="260" r:id="rId7"/>
    <p:sldId id="335" r:id="rId8"/>
    <p:sldId id="336" r:id="rId9"/>
    <p:sldId id="337" r:id="rId10"/>
    <p:sldId id="338" r:id="rId11"/>
    <p:sldId id="334" r:id="rId12"/>
    <p:sldId id="331" r:id="rId13"/>
    <p:sldId id="333" r:id="rId14"/>
    <p:sldId id="269" r:id="rId15"/>
    <p:sldId id="270" r:id="rId16"/>
    <p:sldId id="276" r:id="rId17"/>
    <p:sldId id="262" r:id="rId18"/>
    <p:sldId id="286" r:id="rId19"/>
    <p:sldId id="329" r:id="rId20"/>
    <p:sldId id="328" r:id="rId21"/>
    <p:sldId id="265" r:id="rId22"/>
    <p:sldId id="263" r:id="rId23"/>
    <p:sldId id="264" r:id="rId24"/>
    <p:sldId id="280" r:id="rId25"/>
    <p:sldId id="281" r:id="rId26"/>
    <p:sldId id="282" r:id="rId27"/>
    <p:sldId id="289" r:id="rId28"/>
    <p:sldId id="339" r:id="rId29"/>
    <p:sldId id="340" r:id="rId30"/>
    <p:sldId id="342" r:id="rId31"/>
    <p:sldId id="341"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hat Can" initials="SC" lastIdx="1" clrIdx="0">
    <p:extLst>
      <p:ext uri="{19B8F6BF-5375-455C-9EA6-DF929625EA0E}">
        <p15:presenceInfo xmlns:p15="http://schemas.microsoft.com/office/powerpoint/2012/main" userId="S-1-5-21-1147584041-1808490930-3066076570-1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8" d="100"/>
          <a:sy n="78" d="100"/>
        </p:scale>
        <p:origin x="3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0A4A-C3EE-4A72-A7A0-FF98B141AE54}" type="datetimeFigureOut">
              <a:rPr lang="tr-TR" smtClean="0"/>
              <a:t>02.10.2017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C99AF-058E-4026-9FEF-BE0B5D6D99F9}" type="slidenum">
              <a:rPr lang="tr-TR" smtClean="0"/>
              <a:t>‹#›</a:t>
            </a:fld>
            <a:endParaRPr lang="tr-TR"/>
          </a:p>
        </p:txBody>
      </p:sp>
    </p:spTree>
    <p:extLst>
      <p:ext uri="{BB962C8B-B14F-4D97-AF65-F5344CB8AC3E}">
        <p14:creationId xmlns:p14="http://schemas.microsoft.com/office/powerpoint/2010/main" val="234358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1</a:t>
            </a:fld>
            <a:endParaRPr lang="tr-TR"/>
          </a:p>
        </p:txBody>
      </p:sp>
    </p:spTree>
    <p:extLst>
      <p:ext uri="{BB962C8B-B14F-4D97-AF65-F5344CB8AC3E}">
        <p14:creationId xmlns:p14="http://schemas.microsoft.com/office/powerpoint/2010/main" val="26809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a:t>
            </a:fld>
            <a:endParaRPr lang="tr-TR"/>
          </a:p>
        </p:txBody>
      </p:sp>
    </p:spTree>
    <p:extLst>
      <p:ext uri="{BB962C8B-B14F-4D97-AF65-F5344CB8AC3E}">
        <p14:creationId xmlns:p14="http://schemas.microsoft.com/office/powerpoint/2010/main" val="25697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3</a:t>
            </a:fld>
            <a:endParaRPr lang="tr-TR"/>
          </a:p>
        </p:txBody>
      </p:sp>
    </p:spTree>
    <p:extLst>
      <p:ext uri="{BB962C8B-B14F-4D97-AF65-F5344CB8AC3E}">
        <p14:creationId xmlns:p14="http://schemas.microsoft.com/office/powerpoint/2010/main" val="278907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E7654627-94B2-458D-8D66-4AC5E8CCD5E5}" type="datetime1">
              <a:rPr lang="tr-TR" smtClean="0"/>
              <a:t>02.10.2017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5272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5DEDC78-B183-4DB3-ABC0-528CF5DE7F30}" type="datetime1">
              <a:rPr lang="tr-TR" smtClean="0"/>
              <a:t>02.10.2017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pic>
        <p:nvPicPr>
          <p:cNvPr id="7"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3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9FDCDD97-CAA9-42DB-AD48-E89B1B6D9DDE}" type="datetime1">
              <a:rPr lang="tr-TR" smtClean="0"/>
              <a:t>02.10.2017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15233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44C994DC-FAA1-4059-9EB5-3AC94798CDDD}" type="datetime1">
              <a:rPr lang="tr-TR" smtClean="0"/>
              <a:t>02.10.2017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dirty="0"/>
          </a:p>
        </p:txBody>
      </p:sp>
      <p:pic>
        <p:nvPicPr>
          <p:cNvPr id="8"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A289A-852A-4B4D-880D-A1ED35D77E71}" type="datetime1">
              <a:rPr lang="tr-TR" smtClean="0"/>
              <a:t>02.10.2017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0152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p>
            <a:fld id="{684B7058-3739-42F9-9BA7-55B49207632C}" type="datetime1">
              <a:rPr lang="tr-TR" smtClean="0"/>
              <a:t>02.10.2017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sp>
        <p:nvSpPr>
          <p:cNvPr id="12" name="Title 1"/>
          <p:cNvSpPr>
            <a:spLocks noGrp="1"/>
          </p:cNvSpPr>
          <p:nvPr>
            <p:ph type="title"/>
          </p:nvPr>
        </p:nvSpPr>
        <p:spPr>
          <a:xfrm>
            <a:off x="838200" y="365125"/>
            <a:ext cx="10515600" cy="1325563"/>
          </a:xfrm>
        </p:spPr>
        <p:txBody>
          <a:bodyPr/>
          <a:lstStyle/>
          <a:p>
            <a:r>
              <a:rPr lang="en-US"/>
              <a:t>Click to edit Master title style</a:t>
            </a:r>
            <a:endParaRPr lang="tr-TR"/>
          </a:p>
        </p:txBody>
      </p:sp>
      <p:pic>
        <p:nvPicPr>
          <p:cNvPr id="13"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BE3467FD-6D99-41C2-9A14-33E80951EE8B}" type="datetime1">
              <a:rPr lang="tr-TR" smtClean="0"/>
              <a:t>02.10.2017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4C77FB-47CE-486E-823A-42AC13E2D61E}" type="slidenum">
              <a:rPr lang="tr-TR" smtClean="0"/>
              <a:t>‹#›</a:t>
            </a:fld>
            <a:endParaRPr lang="tr-TR"/>
          </a:p>
        </p:txBody>
      </p:sp>
      <p:pic>
        <p:nvPicPr>
          <p:cNvPr id="10"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42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27DF3757-0E99-4E71-955C-A6F3B273BF2F}" type="datetime1">
              <a:rPr lang="tr-TR" smtClean="0"/>
              <a:t>02.10.2017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4C77FB-47CE-486E-823A-42AC13E2D61E}" type="slidenum">
              <a:rPr lang="tr-TR" smtClean="0"/>
              <a:t>‹#›</a:t>
            </a:fld>
            <a:endParaRPr lang="tr-TR"/>
          </a:p>
        </p:txBody>
      </p:sp>
      <p:pic>
        <p:nvPicPr>
          <p:cNvPr id="6"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6E32C-5215-451B-968B-B234BC63B07D}" type="datetime1">
              <a:rPr lang="tr-TR" smtClean="0"/>
              <a:t>02.10.2017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4C77FB-47CE-486E-823A-42AC13E2D61E}" type="slidenum">
              <a:rPr lang="tr-TR" smtClean="0"/>
              <a:t>‹#›</a:t>
            </a:fld>
            <a:endParaRPr lang="tr-TR"/>
          </a:p>
        </p:txBody>
      </p:sp>
      <p:pic>
        <p:nvPicPr>
          <p:cNvPr id="5"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7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976BD-B269-4708-8956-35BF404F6A51}" type="datetime1">
              <a:rPr lang="tr-TR" smtClean="0"/>
              <a:t>02.10.2017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57839-FCB0-42EA-A72B-245E9D9C8A43}" type="datetime1">
              <a:rPr lang="tr-TR" smtClean="0"/>
              <a:t>02.10.2017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8190-B3DD-4296-A0EE-3FC7B521F788}" type="datetime1">
              <a:rPr lang="tr-TR" smtClean="0"/>
              <a:t>02.10.2017</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C77FB-47CE-486E-823A-42AC13E2D61E}" type="slidenum">
              <a:rPr lang="tr-TR" smtClean="0"/>
              <a:t>‹#›</a:t>
            </a:fld>
            <a:endParaRPr lang="tr-TR"/>
          </a:p>
        </p:txBody>
      </p:sp>
    </p:spTree>
    <p:extLst>
      <p:ext uri="{BB962C8B-B14F-4D97-AF65-F5344CB8AC3E}">
        <p14:creationId xmlns:p14="http://schemas.microsoft.com/office/powerpoint/2010/main" val="24305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wikipedia.org/wiki/Rod_Johnson_(program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s-AR" dirty="0"/>
              <a:t>Introducción a</a:t>
            </a:r>
            <a:r>
              <a:rPr lang="tr-TR" dirty="0"/>
              <a:t> </a:t>
            </a:r>
            <a:br>
              <a:rPr lang="tr-TR" dirty="0"/>
            </a:br>
            <a:r>
              <a:rPr lang="tr-TR" dirty="0"/>
              <a:t>Spring Framework</a:t>
            </a:r>
            <a:br>
              <a:rPr lang="tr-TR" dirty="0"/>
            </a:br>
            <a:endParaRPr lang="tr-TR" sz="2000" dirty="0"/>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1" y="5348922"/>
            <a:ext cx="3838575"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769582" y="3613437"/>
            <a:ext cx="2652832" cy="9598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AR" sz="1800" b="1" dirty="0"/>
              <a:t>Clase Número I</a:t>
            </a:r>
            <a:endParaRPr lang="tr-TR" sz="1800" b="1" dirty="0"/>
          </a:p>
        </p:txBody>
      </p:sp>
    </p:spTree>
    <p:extLst>
      <p:ext uri="{BB962C8B-B14F-4D97-AF65-F5344CB8AC3E}">
        <p14:creationId xmlns:p14="http://schemas.microsoft.com/office/powerpoint/2010/main" val="32744921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a:t>
            </a:r>
            <a:r>
              <a:rPr lang="es-AR" dirty="0"/>
              <a:t>un </a:t>
            </a:r>
            <a:r>
              <a:rPr lang="tr-TR" dirty="0"/>
              <a:t>Framework?</a:t>
            </a:r>
          </a:p>
        </p:txBody>
      </p:sp>
      <p:sp>
        <p:nvSpPr>
          <p:cNvPr id="3" name="Content Placeholder 2"/>
          <p:cNvSpPr>
            <a:spLocks noGrp="1"/>
          </p:cNvSpPr>
          <p:nvPr>
            <p:ph idx="1"/>
          </p:nvPr>
        </p:nvSpPr>
        <p:spPr>
          <a:xfrm>
            <a:off x="838200" y="1825625"/>
            <a:ext cx="5229225" cy="4328432"/>
          </a:xfrm>
        </p:spPr>
        <p:txBody>
          <a:bodyPr>
            <a:normAutofit/>
          </a:bodyPr>
          <a:lstStyle/>
          <a:p>
            <a:pPr marL="0" indent="0">
              <a:buNone/>
            </a:pPr>
            <a:r>
              <a:rPr lang="es-AR" dirty="0" err="1"/>
              <a:t>Springframework</a:t>
            </a:r>
            <a:r>
              <a:rPr lang="es-AR" dirty="0"/>
              <a:t>, es un contenedor, pero no es solo un </a:t>
            </a:r>
            <a:r>
              <a:rPr lang="es-AR" dirty="0" err="1"/>
              <a:t>framewrok</a:t>
            </a:r>
            <a:r>
              <a:rPr lang="es-AR" dirty="0"/>
              <a:t> más. Es un contenedor que gestiona el ciclo de vida de los objetos y como se relacionan entre ellos. Proporciona una gran infraestructura que permite que el desarrollador se dedique a la lógica de la aplicación.</a:t>
            </a:r>
            <a:endParaRPr lang="es-ES" dirty="0"/>
          </a:p>
        </p:txBody>
      </p:sp>
      <p:sp>
        <p:nvSpPr>
          <p:cNvPr id="4" name="Slide Number Placeholder 3"/>
          <p:cNvSpPr>
            <a:spLocks noGrp="1"/>
          </p:cNvSpPr>
          <p:nvPr>
            <p:ph type="sldNum" sz="quarter" idx="12"/>
          </p:nvPr>
        </p:nvSpPr>
        <p:spPr/>
        <p:txBody>
          <a:bodyPr/>
          <a:lstStyle/>
          <a:p>
            <a:fld id="{974C77FB-47CE-486E-823A-42AC13E2D61E}" type="slidenum">
              <a:rPr lang="tr-TR" smtClean="0"/>
              <a:t>10</a:t>
            </a:fld>
            <a:endParaRPr lang="tr-TR" dirty="0"/>
          </a:p>
        </p:txBody>
      </p:sp>
      <p:pic>
        <p:nvPicPr>
          <p:cNvPr id="7" name="Picture 6">
            <a:extLst>
              <a:ext uri="{FF2B5EF4-FFF2-40B4-BE49-F238E27FC236}">
                <a16:creationId xmlns:a16="http://schemas.microsoft.com/office/drawing/2014/main" id="{11BC58C8-E7E4-46AC-AA98-8B20F7B06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292" y="206375"/>
            <a:ext cx="5638800" cy="6515100"/>
          </a:xfrm>
          <a:prstGeom prst="rect">
            <a:avLst/>
          </a:prstGeom>
        </p:spPr>
      </p:pic>
    </p:spTree>
    <p:extLst>
      <p:ext uri="{BB962C8B-B14F-4D97-AF65-F5344CB8AC3E}">
        <p14:creationId xmlns:p14="http://schemas.microsoft.com/office/powerpoint/2010/main" val="30969864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Spring Framework?</a:t>
            </a:r>
          </a:p>
        </p:txBody>
      </p:sp>
      <p:sp>
        <p:nvSpPr>
          <p:cNvPr id="3" name="Content Placeholder 2"/>
          <p:cNvSpPr>
            <a:spLocks noGrp="1"/>
          </p:cNvSpPr>
          <p:nvPr>
            <p:ph idx="1"/>
          </p:nvPr>
        </p:nvSpPr>
        <p:spPr/>
        <p:txBody>
          <a:bodyPr>
            <a:normAutofit/>
          </a:bodyPr>
          <a:lstStyle/>
          <a:p>
            <a:pPr marL="0" indent="0">
              <a:buNone/>
            </a:pPr>
            <a:r>
              <a:rPr lang="es-ES" dirty="0"/>
              <a:t>Spring Framework es una plataforma que nos proporciona una infraestructura que actúa de soporte para desarrollar aplicaciones Java. Spring maneja toda la infraestructura y así te puedes centrar en tu aplicación. Diciéndolo mas coloquialmente, Spring  es el “Pegamento” que une todos los componentes de la aplicación, maneja su ciclo de vida y la interacción entre ellos.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11</a:t>
            </a:fld>
            <a:endParaRPr lang="tr-TR" dirty="0"/>
          </a:p>
        </p:txBody>
      </p:sp>
    </p:spTree>
    <p:extLst>
      <p:ext uri="{BB962C8B-B14F-4D97-AF65-F5344CB8AC3E}">
        <p14:creationId xmlns:p14="http://schemas.microsoft.com/office/powerpoint/2010/main" val="6257362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Spring Framework?</a:t>
            </a:r>
          </a:p>
        </p:txBody>
      </p:sp>
      <p:sp>
        <p:nvSpPr>
          <p:cNvPr id="3" name="Content Placeholder 2"/>
          <p:cNvSpPr>
            <a:spLocks noGrp="1"/>
          </p:cNvSpPr>
          <p:nvPr>
            <p:ph idx="1"/>
          </p:nvPr>
        </p:nvSpPr>
        <p:spPr/>
        <p:txBody>
          <a:bodyPr>
            <a:normAutofit/>
          </a:bodyPr>
          <a:lstStyle/>
          <a:p>
            <a:pPr marL="0" indent="0">
              <a:buNone/>
            </a:pPr>
            <a:r>
              <a:rPr lang="es-ES" dirty="0"/>
              <a:t>Spring Framework es un contenedor ligero en contraposición a un servidor de aplicaciones J2EE. En el caso de una aplicación web, te basta con un contenedor de </a:t>
            </a:r>
            <a:r>
              <a:rPr lang="es-ES" dirty="0" err="1"/>
              <a:t>servlets</a:t>
            </a:r>
            <a:r>
              <a:rPr lang="es-ES" dirty="0"/>
              <a:t> como Tomcat o </a:t>
            </a:r>
            <a:r>
              <a:rPr lang="es-ES" dirty="0" err="1"/>
              <a:t>Jetty</a:t>
            </a:r>
            <a:r>
              <a:rPr lang="es-ES" dirty="0"/>
              <a:t>. Pero Spring no solo se puede usar para crear aplicaciones web, se podría usar para cualquier aplicación java, aunque su uso habitual sea en entornos web, nada te impide utilizarlo para cualquier tipo de aplicación. </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12</a:t>
            </a:fld>
            <a:endParaRPr lang="tr-TR" dirty="0"/>
          </a:p>
        </p:txBody>
      </p:sp>
    </p:spTree>
    <p:extLst>
      <p:ext uri="{BB962C8B-B14F-4D97-AF65-F5344CB8AC3E}">
        <p14:creationId xmlns:p14="http://schemas.microsoft.com/office/powerpoint/2010/main" val="31170675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Spring Framework?</a:t>
            </a:r>
          </a:p>
        </p:txBody>
      </p:sp>
      <p:sp>
        <p:nvSpPr>
          <p:cNvPr id="3" name="Content Placeholder 2"/>
          <p:cNvSpPr>
            <a:spLocks noGrp="1"/>
          </p:cNvSpPr>
          <p:nvPr>
            <p:ph idx="1"/>
          </p:nvPr>
        </p:nvSpPr>
        <p:spPr/>
        <p:txBody>
          <a:bodyPr>
            <a:normAutofit/>
          </a:bodyPr>
          <a:lstStyle/>
          <a:p>
            <a:pPr marL="0" indent="0">
              <a:buNone/>
            </a:pPr>
            <a:r>
              <a:rPr lang="es-ES" dirty="0"/>
              <a:t>Nació en una época en la que las tecnologías empresariales oficiales de Java (J2EE) tenían todavía mucho por mejorar. Los servidores de aplicaciones eran monstruosos devoradores de recursos y los EJB eran pesados, inflexibles y era demasiado complejo trabajar con ellos. En ese contexto, Spring popularizó ideas como la inyección de dependencias o el uso de objetos convencionales (</a:t>
            </a:r>
            <a:r>
              <a:rPr lang="es-ES" dirty="0" err="1"/>
              <a:t>POJOs</a:t>
            </a:r>
            <a:r>
              <a:rPr lang="es-ES" dirty="0"/>
              <a:t>) como objetos de negocio, que suponían un poco de aire fresco. Estas ideas permitían un desarrollo más sencillo y rápido y unas aplicaciones más ligeras. Eso posibilitó que de ser un </a:t>
            </a:r>
            <a:r>
              <a:rPr lang="es-ES" dirty="0" err="1"/>
              <a:t>framework</a:t>
            </a:r>
            <a:r>
              <a:rPr lang="es-ES" dirty="0"/>
              <a:t> inicialmente diseñado para la capa de negocio pasara a ser un completo </a:t>
            </a:r>
            <a:r>
              <a:rPr lang="es-ES" dirty="0" err="1"/>
              <a:t>stack</a:t>
            </a:r>
            <a:r>
              <a:rPr lang="es-ES" dirty="0"/>
              <a:t> de tecnologías para todas las capas de la aplicación.</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13</a:t>
            </a:fld>
            <a:endParaRPr lang="tr-TR" dirty="0"/>
          </a:p>
        </p:txBody>
      </p:sp>
    </p:spTree>
    <p:extLst>
      <p:ext uri="{BB962C8B-B14F-4D97-AF65-F5344CB8AC3E}">
        <p14:creationId xmlns:p14="http://schemas.microsoft.com/office/powerpoint/2010/main" val="40219789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7277"/>
            <a:ext cx="5861607" cy="4396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tr-TR" dirty="0"/>
              <a:t>Spring Modules</a:t>
            </a:r>
          </a:p>
        </p:txBody>
      </p:sp>
      <p:sp>
        <p:nvSpPr>
          <p:cNvPr id="4" name="Slide Number Placeholder 3"/>
          <p:cNvSpPr>
            <a:spLocks noGrp="1"/>
          </p:cNvSpPr>
          <p:nvPr>
            <p:ph type="sldNum" sz="quarter" idx="12"/>
          </p:nvPr>
        </p:nvSpPr>
        <p:spPr/>
        <p:txBody>
          <a:bodyPr/>
          <a:lstStyle/>
          <a:p>
            <a:fld id="{974C77FB-47CE-486E-823A-42AC13E2D61E}" type="slidenum">
              <a:rPr lang="tr-TR" smtClean="0"/>
              <a:t>14</a:t>
            </a:fld>
            <a:endParaRPr lang="tr-TR" dirty="0"/>
          </a:p>
        </p:txBody>
      </p:sp>
      <p:sp>
        <p:nvSpPr>
          <p:cNvPr id="5" name="Rectangle 4"/>
          <p:cNvSpPr/>
          <p:nvPr/>
        </p:nvSpPr>
        <p:spPr>
          <a:xfrm>
            <a:off x="1900543" y="5838817"/>
            <a:ext cx="3736920" cy="369332"/>
          </a:xfrm>
          <a:prstGeom prst="rect">
            <a:avLst/>
          </a:prstGeom>
        </p:spPr>
        <p:txBody>
          <a:bodyPr wrap="none">
            <a:spAutoFit/>
          </a:bodyPr>
          <a:lstStyle/>
          <a:p>
            <a:r>
              <a:rPr lang="en-US" dirty="0">
                <a:solidFill>
                  <a:srgbClr val="000000"/>
                </a:solidFill>
                <a:latin typeface="Arial" panose="020B0604020202020204" pitchFamily="34" charset="0"/>
              </a:rPr>
              <a:t>Overview of the Spring Framework</a:t>
            </a:r>
            <a:endParaRPr lang="tr-TR" dirty="0"/>
          </a:p>
        </p:txBody>
      </p:sp>
      <p:sp>
        <p:nvSpPr>
          <p:cNvPr id="9" name="Content Placeholder 2"/>
          <p:cNvSpPr>
            <a:spLocks noGrp="1"/>
          </p:cNvSpPr>
          <p:nvPr>
            <p:ph idx="1"/>
          </p:nvPr>
        </p:nvSpPr>
        <p:spPr>
          <a:xfrm>
            <a:off x="6734286" y="2237591"/>
            <a:ext cx="4494007" cy="3175578"/>
          </a:xfrm>
        </p:spPr>
        <p:txBody>
          <a:bodyPr>
            <a:normAutofit/>
          </a:bodyPr>
          <a:lstStyle/>
          <a:p>
            <a:r>
              <a:rPr lang="en-US" sz="2000" dirty="0">
                <a:solidFill>
                  <a:srgbClr val="000000"/>
                </a:solidFill>
                <a:latin typeface="Arial" panose="020B0604020202020204" pitchFamily="34" charset="0"/>
              </a:rPr>
              <a:t>Spring Framework </a:t>
            </a:r>
            <a:r>
              <a:rPr lang="es-AR" sz="2000" dirty="0">
                <a:solidFill>
                  <a:srgbClr val="000000"/>
                </a:solidFill>
                <a:latin typeface="Arial" panose="020B0604020202020204" pitchFamily="34" charset="0"/>
              </a:rPr>
              <a:t>consiste</a:t>
            </a:r>
            <a:r>
              <a:rPr lang="en-US" sz="2000" dirty="0">
                <a:solidFill>
                  <a:srgbClr val="000000"/>
                </a:solidFill>
                <a:latin typeface="Arial" panose="020B0604020202020204" pitchFamily="34" charset="0"/>
              </a:rPr>
              <a:t> de </a:t>
            </a:r>
            <a:r>
              <a:rPr lang="es-AR" sz="2000" dirty="0">
                <a:solidFill>
                  <a:srgbClr val="000000"/>
                </a:solidFill>
                <a:latin typeface="Arial" panose="020B0604020202020204" pitchFamily="34" charset="0"/>
              </a:rPr>
              <a:t>muchas</a:t>
            </a:r>
            <a:r>
              <a:rPr lang="en-US" sz="2000" dirty="0">
                <a:solidFill>
                  <a:srgbClr val="000000"/>
                </a:solidFill>
                <a:latin typeface="Arial" panose="020B0604020202020204" pitchFamily="34" charset="0"/>
              </a:rPr>
              <a:t> </a:t>
            </a:r>
            <a:r>
              <a:rPr lang="es-AR" sz="2000" dirty="0">
                <a:solidFill>
                  <a:srgbClr val="000000"/>
                </a:solidFill>
                <a:latin typeface="Arial" panose="020B0604020202020204" pitchFamily="34" charset="0"/>
              </a:rPr>
              <a:t>características</a:t>
            </a:r>
            <a:r>
              <a:rPr lang="en-US" sz="2000" dirty="0">
                <a:solidFill>
                  <a:srgbClr val="000000"/>
                </a:solidFill>
                <a:latin typeface="Arial" panose="020B0604020202020204" pitchFamily="34" charset="0"/>
              </a:rPr>
              <a:t> </a:t>
            </a:r>
            <a:r>
              <a:rPr lang="es-AR" sz="2000" dirty="0">
                <a:solidFill>
                  <a:srgbClr val="000000"/>
                </a:solidFill>
                <a:latin typeface="Arial" panose="020B0604020202020204" pitchFamily="34" charset="0"/>
              </a:rPr>
              <a:t>organizadas</a:t>
            </a:r>
            <a:r>
              <a:rPr lang="en-US" sz="2000" dirty="0">
                <a:solidFill>
                  <a:srgbClr val="000000"/>
                </a:solidFill>
                <a:latin typeface="Arial" panose="020B0604020202020204" pitchFamily="34" charset="0"/>
              </a:rPr>
              <a:t> </a:t>
            </a:r>
            <a:r>
              <a:rPr lang="es-AR" sz="2000" dirty="0">
                <a:solidFill>
                  <a:srgbClr val="000000"/>
                </a:solidFill>
                <a:latin typeface="Arial" panose="020B0604020202020204" pitchFamily="34" charset="0"/>
              </a:rPr>
              <a:t>en</a:t>
            </a:r>
            <a:r>
              <a:rPr lang="en-US" sz="2000" dirty="0">
                <a:solidFill>
                  <a:srgbClr val="000000"/>
                </a:solidFill>
                <a:latin typeface="Arial" panose="020B0604020202020204" pitchFamily="34" charset="0"/>
              </a:rPr>
              <a:t> </a:t>
            </a:r>
            <a:r>
              <a:rPr lang="es-AR" sz="2000" dirty="0">
                <a:solidFill>
                  <a:srgbClr val="000000"/>
                </a:solidFill>
                <a:latin typeface="Arial" panose="020B0604020202020204" pitchFamily="34" charset="0"/>
              </a:rPr>
              <a:t>módulos</a:t>
            </a:r>
            <a:r>
              <a:rPr lang="en-US" sz="2000" dirty="0">
                <a:solidFill>
                  <a:srgbClr val="000000"/>
                </a:solidFill>
                <a:latin typeface="Arial" panose="020B0604020202020204" pitchFamily="34" charset="0"/>
              </a:rPr>
              <a:t>.</a:t>
            </a:r>
            <a:br>
              <a:rPr lang="tr-TR" sz="2000" dirty="0">
                <a:solidFill>
                  <a:srgbClr val="000000"/>
                </a:solidFill>
                <a:latin typeface="Arial" panose="020B0604020202020204" pitchFamily="34" charset="0"/>
              </a:rPr>
            </a:br>
            <a:endParaRPr lang="tr-TR" sz="2000" dirty="0">
              <a:solidFill>
                <a:srgbClr val="000000"/>
              </a:solidFill>
              <a:latin typeface="Arial" panose="020B0604020202020204" pitchFamily="34" charset="0"/>
            </a:endParaRPr>
          </a:p>
          <a:p>
            <a:r>
              <a:rPr lang="es-AR" sz="2000" dirty="0">
                <a:solidFill>
                  <a:srgbClr val="000000"/>
                </a:solidFill>
                <a:latin typeface="Arial" panose="020B0604020202020204" pitchFamily="34" charset="0"/>
              </a:rPr>
              <a:t>Estos</a:t>
            </a:r>
            <a:r>
              <a:rPr lang="en-US" sz="2000" dirty="0">
                <a:solidFill>
                  <a:srgbClr val="000000"/>
                </a:solidFill>
                <a:latin typeface="Arial" panose="020B0604020202020204" pitchFamily="34" charset="0"/>
              </a:rPr>
              <a:t> </a:t>
            </a:r>
            <a:r>
              <a:rPr lang="es-AR" sz="2000" dirty="0">
                <a:solidFill>
                  <a:srgbClr val="000000"/>
                </a:solidFill>
                <a:latin typeface="Arial" panose="020B0604020202020204" pitchFamily="34" charset="0"/>
              </a:rPr>
              <a:t>módulos</a:t>
            </a:r>
            <a:r>
              <a:rPr lang="en-US" sz="2000" dirty="0">
                <a:solidFill>
                  <a:srgbClr val="000000"/>
                </a:solidFill>
                <a:latin typeface="Arial" panose="020B0604020202020204" pitchFamily="34" charset="0"/>
              </a:rPr>
              <a:t> son </a:t>
            </a:r>
            <a:r>
              <a:rPr lang="es-AR" sz="2000" dirty="0">
                <a:solidFill>
                  <a:srgbClr val="000000"/>
                </a:solidFill>
                <a:latin typeface="Arial" panose="020B0604020202020204" pitchFamily="34" charset="0"/>
              </a:rPr>
              <a:t>agrupados</a:t>
            </a:r>
            <a:r>
              <a:rPr lang="en-US" sz="2000" dirty="0">
                <a:solidFill>
                  <a:srgbClr val="000000"/>
                </a:solidFill>
                <a:latin typeface="Arial" panose="020B0604020202020204" pitchFamily="34" charset="0"/>
              </a:rPr>
              <a:t> </a:t>
            </a:r>
            <a:r>
              <a:rPr lang="en-US" sz="2000" dirty="0" err="1">
                <a:solidFill>
                  <a:srgbClr val="000000"/>
                </a:solidFill>
                <a:latin typeface="Arial" panose="020B0604020202020204" pitchFamily="34" charset="0"/>
              </a:rPr>
              <a:t>en</a:t>
            </a:r>
            <a:r>
              <a:rPr lang="en-US" sz="2000" dirty="0">
                <a:solidFill>
                  <a:srgbClr val="000000"/>
                </a:solidFill>
                <a:latin typeface="Arial" panose="020B0604020202020204" pitchFamily="34" charset="0"/>
              </a:rPr>
              <a:t>: Core Container, Data Access/Integration, Web, AOP (Aspect Oriented Programming), Instrumentation, and Test</a:t>
            </a:r>
            <a:r>
              <a:rPr lang="tr-TR" sz="2000" dirty="0">
                <a:solidFill>
                  <a:srgbClr val="000000"/>
                </a:solidFill>
                <a:latin typeface="Arial" panose="020B0604020202020204" pitchFamily="34" charset="0"/>
              </a:rPr>
              <a:t>.</a:t>
            </a:r>
            <a:endParaRPr lang="tr-TR" sz="2000" dirty="0"/>
          </a:p>
        </p:txBody>
      </p:sp>
    </p:spTree>
    <p:extLst>
      <p:ext uri="{BB962C8B-B14F-4D97-AF65-F5344CB8AC3E}">
        <p14:creationId xmlns:p14="http://schemas.microsoft.com/office/powerpoint/2010/main" val="3806621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circle(in)">
                                      <p:cBhvr>
                                        <p:cTn id="19" dur="20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circle(in)">
                                      <p:cBhvr>
                                        <p:cTn id="24"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Modules</a:t>
            </a:r>
          </a:p>
        </p:txBody>
      </p:sp>
      <p:sp>
        <p:nvSpPr>
          <p:cNvPr id="3" name="Content Placeholder 2"/>
          <p:cNvSpPr>
            <a:spLocks noGrp="1"/>
          </p:cNvSpPr>
          <p:nvPr>
            <p:ph idx="1"/>
          </p:nvPr>
        </p:nvSpPr>
        <p:spPr>
          <a:xfrm>
            <a:off x="6734286" y="2236263"/>
            <a:ext cx="4851699" cy="3010404"/>
          </a:xfrm>
        </p:spPr>
        <p:txBody>
          <a:bodyPr>
            <a:normAutofit/>
          </a:bodyPr>
          <a:lstStyle/>
          <a:p>
            <a:r>
              <a:rPr lang="es-AR" sz="2200" dirty="0"/>
              <a:t>Los módulos descritos anteriormente hacen de </a:t>
            </a:r>
            <a:r>
              <a:rPr lang="es-AR" sz="2200" dirty="0" err="1"/>
              <a:t>spring</a:t>
            </a:r>
            <a:r>
              <a:rPr lang="es-AR" sz="2200" dirty="0"/>
              <a:t> una opción lógica para muchos escenarios, desde applets hasta aplicaciones transaccionales integración web</a:t>
            </a:r>
            <a:r>
              <a:rPr lang="en-US" sz="2200" dirty="0"/>
              <a:t>.</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15</a:t>
            </a:fld>
            <a:endParaRPr lang="tr-TR" dirty="0"/>
          </a:p>
        </p:txBody>
      </p:sp>
      <p:pic>
        <p:nvPicPr>
          <p:cNvPr id="5" name="Picture 4" descr="http://docs.spring.io/spring-framework/docs/3.0.x/reference/images/overview-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680934" cy="4101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38278" y="5987018"/>
            <a:ext cx="2864887" cy="369332"/>
          </a:xfrm>
          <a:prstGeom prst="rect">
            <a:avLst/>
          </a:prstGeom>
        </p:spPr>
        <p:txBody>
          <a:bodyPr wrap="none">
            <a:spAutoFit/>
          </a:bodyPr>
          <a:lstStyle/>
          <a:p>
            <a:r>
              <a:rPr lang="en-US" dirty="0">
                <a:solidFill>
                  <a:srgbClr val="000000"/>
                </a:solidFill>
                <a:latin typeface="Arial" panose="020B0604020202020204" pitchFamily="34" charset="0"/>
              </a:rPr>
              <a:t>Una </a:t>
            </a:r>
            <a:r>
              <a:rPr lang="es-AR" dirty="0">
                <a:solidFill>
                  <a:srgbClr val="000000"/>
                </a:solidFill>
                <a:latin typeface="Arial" panose="020B0604020202020204" pitchFamily="34" charset="0"/>
              </a:rPr>
              <a:t>típica</a:t>
            </a:r>
            <a:r>
              <a:rPr lang="en-US" dirty="0">
                <a:solidFill>
                  <a:srgbClr val="000000"/>
                </a:solidFill>
                <a:latin typeface="Arial" panose="020B0604020202020204" pitchFamily="34" charset="0"/>
              </a:rPr>
              <a:t> </a:t>
            </a:r>
            <a:r>
              <a:rPr lang="es-AR" dirty="0">
                <a:solidFill>
                  <a:srgbClr val="000000"/>
                </a:solidFill>
                <a:latin typeface="Arial" panose="020B0604020202020204" pitchFamily="34" charset="0"/>
              </a:rPr>
              <a:t>aplicación</a:t>
            </a:r>
            <a:r>
              <a:rPr lang="en-US" dirty="0">
                <a:solidFill>
                  <a:srgbClr val="000000"/>
                </a:solidFill>
                <a:latin typeface="Arial" panose="020B0604020202020204" pitchFamily="34" charset="0"/>
              </a:rPr>
              <a:t> web.</a:t>
            </a:r>
            <a:endParaRPr lang="tr-TR" dirty="0"/>
          </a:p>
        </p:txBody>
      </p:sp>
    </p:spTree>
    <p:extLst>
      <p:ext uri="{BB962C8B-B14F-4D97-AF65-F5344CB8AC3E}">
        <p14:creationId xmlns:p14="http://schemas.microsoft.com/office/powerpoint/2010/main" val="4903854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Spring Modules</a:t>
            </a:r>
            <a:br>
              <a:rPr lang="en-US" dirty="0"/>
            </a:br>
            <a:r>
              <a:rPr lang="tr-TR" sz="3000" dirty="0"/>
              <a:t>Spring Projects</a:t>
            </a:r>
            <a:endParaRPr lang="tr-TR" dirty="0"/>
          </a:p>
        </p:txBody>
      </p:sp>
      <p:sp>
        <p:nvSpPr>
          <p:cNvPr id="3" name="Content Placeholder 2"/>
          <p:cNvSpPr>
            <a:spLocks noGrp="1"/>
          </p:cNvSpPr>
          <p:nvPr>
            <p:ph sz="half" idx="1"/>
          </p:nvPr>
        </p:nvSpPr>
        <p:spPr/>
        <p:txBody>
          <a:bodyPr/>
          <a:lstStyle/>
          <a:p>
            <a:r>
              <a:rPr lang="tr-TR" dirty="0"/>
              <a:t>Spring XD</a:t>
            </a:r>
          </a:p>
          <a:p>
            <a:r>
              <a:rPr lang="tr-TR" dirty="0"/>
              <a:t>Spring Data</a:t>
            </a:r>
          </a:p>
          <a:p>
            <a:r>
              <a:rPr lang="tr-TR" dirty="0"/>
              <a:t>Spring Integration</a:t>
            </a:r>
          </a:p>
          <a:p>
            <a:r>
              <a:rPr lang="tr-TR" dirty="0"/>
              <a:t>Spring Batch</a:t>
            </a:r>
          </a:p>
          <a:p>
            <a:r>
              <a:rPr lang="tr-TR" dirty="0"/>
              <a:t>Spring Security</a:t>
            </a:r>
          </a:p>
          <a:p>
            <a:r>
              <a:rPr lang="tr-TR" dirty="0"/>
              <a:t>Spring Cloud</a:t>
            </a:r>
          </a:p>
          <a:p>
            <a:r>
              <a:rPr lang="tr-TR" dirty="0"/>
              <a:t>Spring AMQP</a:t>
            </a:r>
          </a:p>
          <a:p>
            <a:r>
              <a:rPr lang="tr-TR" dirty="0"/>
              <a:t>Spring Grails</a:t>
            </a:r>
          </a:p>
        </p:txBody>
      </p:sp>
      <p:sp>
        <p:nvSpPr>
          <p:cNvPr id="5" name="Content Placeholder 4"/>
          <p:cNvSpPr>
            <a:spLocks noGrp="1"/>
          </p:cNvSpPr>
          <p:nvPr>
            <p:ph sz="half" idx="2"/>
          </p:nvPr>
        </p:nvSpPr>
        <p:spPr/>
        <p:txBody>
          <a:bodyPr/>
          <a:lstStyle/>
          <a:p>
            <a:r>
              <a:rPr lang="tr-TR" dirty="0"/>
              <a:t>Spring Mobile</a:t>
            </a:r>
          </a:p>
          <a:p>
            <a:r>
              <a:rPr lang="tr-TR" dirty="0"/>
              <a:t>Spring Social</a:t>
            </a:r>
          </a:p>
          <a:p>
            <a:r>
              <a:rPr lang="tr-TR" dirty="0"/>
              <a:t>Spring for Android</a:t>
            </a:r>
          </a:p>
          <a:p>
            <a:r>
              <a:rPr lang="tr-TR" dirty="0"/>
              <a:t>Spring Web Flow</a:t>
            </a:r>
          </a:p>
          <a:p>
            <a:r>
              <a:rPr lang="tr-TR" dirty="0"/>
              <a:t>Spring LDAP</a:t>
            </a:r>
          </a:p>
          <a:p>
            <a:r>
              <a:rPr lang="tr-TR" dirty="0"/>
              <a:t>Spring Groovy</a:t>
            </a:r>
          </a:p>
          <a:p>
            <a:r>
              <a:rPr lang="tr-TR" dirty="0"/>
              <a:t>Spring Hateoas</a:t>
            </a:r>
          </a:p>
          <a:p>
            <a:r>
              <a:rPr lang="tr-TR" dirty="0"/>
              <a:t>Spring Security OAuth</a:t>
            </a:r>
          </a:p>
        </p:txBody>
      </p:sp>
      <p:sp>
        <p:nvSpPr>
          <p:cNvPr id="4" name="Slide Number Placeholder 3"/>
          <p:cNvSpPr>
            <a:spLocks noGrp="1"/>
          </p:cNvSpPr>
          <p:nvPr>
            <p:ph type="sldNum" sz="quarter" idx="12"/>
          </p:nvPr>
        </p:nvSpPr>
        <p:spPr/>
        <p:txBody>
          <a:bodyPr/>
          <a:lstStyle/>
          <a:p>
            <a:fld id="{974C77FB-47CE-486E-823A-42AC13E2D61E}" type="slidenum">
              <a:rPr lang="tr-TR" smtClean="0"/>
              <a:t>16</a:t>
            </a:fld>
            <a:endParaRPr lang="tr-TR" dirty="0"/>
          </a:p>
        </p:txBody>
      </p:sp>
    </p:spTree>
    <p:extLst>
      <p:ext uri="{BB962C8B-B14F-4D97-AF65-F5344CB8AC3E}">
        <p14:creationId xmlns:p14="http://schemas.microsoft.com/office/powerpoint/2010/main" val="7574112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circle(in)">
                                      <p:cBhvr>
                                        <p:cTn id="45" dur="2000"/>
                                        <p:tgtEl>
                                          <p:spTgt spid="3">
                                            <p:txEl>
                                              <p:pRg st="7" end="7"/>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circle(in)">
                                      <p:cBhvr>
                                        <p:cTn id="48" dur="20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circle(in)">
                                      <p:cBhvr>
                                        <p:cTn id="53" dur="2000"/>
                                        <p:tgtEl>
                                          <p:spTgt spid="5">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animEffect transition="in" filter="circle(in)">
                                      <p:cBhvr>
                                        <p:cTn id="58" dur="2000"/>
                                        <p:tgtEl>
                                          <p:spTgt spid="5">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circle(in)">
                                      <p:cBhvr>
                                        <p:cTn id="63" dur="20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grpId="0"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circle(in)">
                                      <p:cBhvr>
                                        <p:cTn id="68" dur="20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circle(in)">
                                      <p:cBhvr>
                                        <p:cTn id="73" dur="2000"/>
                                        <p:tgtEl>
                                          <p:spTgt spid="5">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circle(in)">
                                      <p:cBhvr>
                                        <p:cTn id="78" dur="2000"/>
                                        <p:tgtEl>
                                          <p:spTgt spid="5">
                                            <p:txEl>
                                              <p:pRg st="6" end="6"/>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grpId="0" nodeType="click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animEffect transition="in" filter="circle(in)">
                                      <p:cBhvr>
                                        <p:cTn id="83" dur="2000"/>
                                        <p:tgtEl>
                                          <p:spTgt spid="5">
                                            <p:txEl>
                                              <p:pRg st="7" end="7"/>
                                            </p:txEl>
                                          </p:spTgt>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circle(in)">
                                      <p:cBhvr>
                                        <p:cTn id="8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tr-TR" dirty="0"/>
          </a:p>
          <a:p>
            <a:r>
              <a:rPr lang="es-AR" dirty="0"/>
              <a:t>Es la tecnología que define al </a:t>
            </a:r>
            <a:r>
              <a:rPr lang="es-AR" dirty="0" err="1"/>
              <a:t>framework</a:t>
            </a:r>
            <a:r>
              <a:rPr lang="es-AR" dirty="0"/>
              <a:t>.</a:t>
            </a:r>
            <a:r>
              <a:rPr lang="tr-TR" dirty="0"/>
              <a:t> (</a:t>
            </a:r>
            <a:r>
              <a:rPr lang="es-AR" dirty="0"/>
              <a:t>Corazón de</a:t>
            </a:r>
            <a:r>
              <a:rPr lang="tr-TR" dirty="0"/>
              <a:t> Spring).</a:t>
            </a:r>
          </a:p>
          <a:p>
            <a:r>
              <a:rPr lang="es-AR" dirty="0"/>
              <a:t>Nos ayuda a mantener nuestras clases</a:t>
            </a:r>
            <a:r>
              <a:rPr lang="tr-TR" dirty="0"/>
              <a:t> </a:t>
            </a:r>
            <a:r>
              <a:rPr lang="es-AR" dirty="0"/>
              <a:t>tan independientes como sea posible:</a:t>
            </a:r>
            <a:endParaRPr lang="tr-TR" dirty="0"/>
          </a:p>
          <a:p>
            <a:pPr lvl="1"/>
            <a:r>
              <a:rPr lang="es-AR" dirty="0"/>
              <a:t>Incrementa la reutilización y desacoplamiento.</a:t>
            </a:r>
            <a:endParaRPr lang="tr-TR" dirty="0"/>
          </a:p>
          <a:p>
            <a:pPr lvl="1"/>
            <a:r>
              <a:rPr lang="es-AR" dirty="0"/>
              <a:t>Fácil de probar.</a:t>
            </a:r>
            <a:endParaRPr lang="tr-TR" dirty="0"/>
          </a:p>
          <a:p>
            <a:pPr lvl="1"/>
            <a:r>
              <a:rPr lang="es-AR" dirty="0"/>
              <a:t>Mas entendible.</a:t>
            </a:r>
            <a:endParaRPr lang="tr-TR" dirty="0"/>
          </a:p>
          <a:p>
            <a:pPr marL="0" indent="0">
              <a:buNone/>
            </a:pPr>
            <a:endParaRPr lang="tr-TR" i="1" dirty="0"/>
          </a:p>
        </p:txBody>
      </p:sp>
      <p:sp>
        <p:nvSpPr>
          <p:cNvPr id="4" name="Title 3"/>
          <p:cNvSpPr>
            <a:spLocks noGrp="1"/>
          </p:cNvSpPr>
          <p:nvPr>
            <p:ph type="title"/>
          </p:nvPr>
        </p:nvSpPr>
        <p:spPr/>
        <p:txBody>
          <a:bodyPr/>
          <a:lstStyle/>
          <a:p>
            <a:r>
              <a:rPr lang="es-AR" dirty="0"/>
              <a:t>Inyección de Dependencias</a:t>
            </a:r>
            <a:endParaRPr lang="tr-TR" dirty="0"/>
          </a:p>
        </p:txBody>
      </p:sp>
      <p:sp>
        <p:nvSpPr>
          <p:cNvPr id="6" name="Slide Number Placeholder 5"/>
          <p:cNvSpPr>
            <a:spLocks noGrp="1"/>
          </p:cNvSpPr>
          <p:nvPr>
            <p:ph type="sldNum" sz="quarter" idx="12"/>
          </p:nvPr>
        </p:nvSpPr>
        <p:spPr/>
        <p:txBody>
          <a:bodyPr/>
          <a:lstStyle/>
          <a:p>
            <a:fld id="{974C77FB-47CE-486E-823A-42AC13E2D61E}" type="slidenum">
              <a:rPr lang="tr-TR" smtClean="0"/>
              <a:t>17</a:t>
            </a:fld>
            <a:endParaRPr lang="tr-TR" dirty="0"/>
          </a:p>
        </p:txBody>
      </p:sp>
    </p:spTree>
    <p:extLst>
      <p:ext uri="{BB962C8B-B14F-4D97-AF65-F5344CB8AC3E}">
        <p14:creationId xmlns:p14="http://schemas.microsoft.com/office/powerpoint/2010/main" val="38765342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039149"/>
            <a:ext cx="10515600" cy="211679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s-AR" dirty="0"/>
              <a:t>Inyección de Dependencias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18</a:t>
            </a:fld>
            <a:endParaRPr lang="tr-TR" dirty="0"/>
          </a:p>
        </p:txBody>
      </p:sp>
      <p:sp>
        <p:nvSpPr>
          <p:cNvPr id="6" name="Rectangle 5"/>
          <p:cNvSpPr/>
          <p:nvPr/>
        </p:nvSpPr>
        <p:spPr>
          <a:xfrm>
            <a:off x="838200" y="2374274"/>
            <a:ext cx="10515600" cy="1446550"/>
          </a:xfrm>
          <a:prstGeom prst="rect">
            <a:avLst/>
          </a:prstGeom>
        </p:spPr>
        <p:txBody>
          <a:bodyPr wrap="square">
            <a:spAutoFit/>
          </a:bodyPr>
          <a:lstStyle/>
          <a:p>
            <a:pPr algn="ctr"/>
            <a:r>
              <a:rPr lang="es-ES" sz="2200" i="1" dirty="0">
                <a:solidFill>
                  <a:schemeClr val="bg1"/>
                </a:solidFill>
              </a:rPr>
              <a:t>Originalmente la inyección de dependencias se llamaba</a:t>
            </a:r>
          </a:p>
          <a:p>
            <a:pPr algn="ctr"/>
            <a:r>
              <a:rPr lang="es-ES" sz="2200" i="1" dirty="0">
                <a:solidFill>
                  <a:schemeClr val="bg1"/>
                </a:solidFill>
              </a:rPr>
              <a:t>inversión de control, pero en el 2004 Martin </a:t>
            </a:r>
            <a:r>
              <a:rPr lang="es-ES" sz="2200" i="1" dirty="0" err="1">
                <a:solidFill>
                  <a:schemeClr val="bg1"/>
                </a:solidFill>
              </a:rPr>
              <a:t>Fowler</a:t>
            </a:r>
            <a:r>
              <a:rPr lang="es-ES" sz="2200" i="1" dirty="0">
                <a:solidFill>
                  <a:schemeClr val="bg1"/>
                </a:solidFill>
              </a:rPr>
              <a:t> llegó a la</a:t>
            </a:r>
          </a:p>
          <a:p>
            <a:pPr algn="ctr"/>
            <a:r>
              <a:rPr lang="es-ES" sz="2200" i="1" dirty="0">
                <a:solidFill>
                  <a:schemeClr val="bg1"/>
                </a:solidFill>
              </a:rPr>
              <a:t>conclusión que realmente no se invertía el control, sino las</a:t>
            </a:r>
          </a:p>
          <a:p>
            <a:pPr algn="ctr"/>
            <a:r>
              <a:rPr lang="es-ES" sz="2200" i="1" dirty="0">
                <a:solidFill>
                  <a:schemeClr val="bg1"/>
                </a:solidFill>
              </a:rPr>
              <a:t>dependencias. </a:t>
            </a:r>
            <a:endParaRPr lang="tr-TR" sz="2200" dirty="0">
              <a:solidFill>
                <a:schemeClr val="bg1"/>
              </a:solidFill>
            </a:endParaRPr>
          </a:p>
        </p:txBody>
      </p:sp>
    </p:spTree>
    <p:extLst>
      <p:ext uri="{BB962C8B-B14F-4D97-AF65-F5344CB8AC3E}">
        <p14:creationId xmlns:p14="http://schemas.microsoft.com/office/powerpoint/2010/main" val="13975172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039149"/>
            <a:ext cx="10515600" cy="238457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s-AR" dirty="0"/>
              <a:t>Inyección de Dependencias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19</a:t>
            </a:fld>
            <a:endParaRPr lang="tr-TR" dirty="0"/>
          </a:p>
        </p:txBody>
      </p:sp>
      <p:sp>
        <p:nvSpPr>
          <p:cNvPr id="6" name="Rectangle 5"/>
          <p:cNvSpPr/>
          <p:nvPr/>
        </p:nvSpPr>
        <p:spPr>
          <a:xfrm>
            <a:off x="838200" y="2374274"/>
            <a:ext cx="10515600" cy="1785104"/>
          </a:xfrm>
          <a:prstGeom prst="rect">
            <a:avLst/>
          </a:prstGeom>
        </p:spPr>
        <p:txBody>
          <a:bodyPr wrap="square">
            <a:spAutoFit/>
          </a:bodyPr>
          <a:lstStyle/>
          <a:p>
            <a:pPr algn="ctr"/>
            <a:r>
              <a:rPr lang="es-ES" sz="2200" i="1" dirty="0">
                <a:solidFill>
                  <a:schemeClr val="bg1"/>
                </a:solidFill>
              </a:rPr>
              <a:t>La DI permite a un objeto que conozca sus dependencias</a:t>
            </a:r>
          </a:p>
          <a:p>
            <a:pPr algn="ctr"/>
            <a:r>
              <a:rPr lang="es-ES" sz="2200" i="1" dirty="0">
                <a:solidFill>
                  <a:schemeClr val="bg1"/>
                </a:solidFill>
              </a:rPr>
              <a:t>mediante una interfaz y no por su implementación. De esta</a:t>
            </a:r>
          </a:p>
          <a:p>
            <a:pPr algn="ctr"/>
            <a:r>
              <a:rPr lang="es-ES" sz="2200" i="1" dirty="0">
                <a:solidFill>
                  <a:schemeClr val="bg1"/>
                </a:solidFill>
              </a:rPr>
              <a:t>forma, la implementación puede variar sin que el objeto</a:t>
            </a:r>
          </a:p>
          <a:p>
            <a:pPr algn="ctr"/>
            <a:r>
              <a:rPr lang="es-ES" sz="2200" i="1" dirty="0">
                <a:solidFill>
                  <a:schemeClr val="bg1"/>
                </a:solidFill>
              </a:rPr>
              <a:t>dependiente se de cuenta. La gran ventaja de la DI es el</a:t>
            </a:r>
          </a:p>
          <a:p>
            <a:pPr algn="ctr"/>
            <a:r>
              <a:rPr lang="es-ES" sz="2200" i="1" dirty="0">
                <a:solidFill>
                  <a:schemeClr val="bg1"/>
                </a:solidFill>
              </a:rPr>
              <a:t>acoplamiento débil entre objetos.</a:t>
            </a:r>
            <a:endParaRPr lang="tr-TR" sz="2200" dirty="0">
              <a:solidFill>
                <a:schemeClr val="bg1"/>
              </a:solidFill>
            </a:endParaRPr>
          </a:p>
        </p:txBody>
      </p:sp>
    </p:spTree>
    <p:extLst>
      <p:ext uri="{BB962C8B-B14F-4D97-AF65-F5344CB8AC3E}">
        <p14:creationId xmlns:p14="http://schemas.microsoft.com/office/powerpoint/2010/main" val="36842912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a:t>
            </a:r>
            <a:r>
              <a:rPr lang="es-AR" dirty="0"/>
              <a:t>ido</a:t>
            </a:r>
            <a:endParaRPr lang="tr-TR" dirty="0"/>
          </a:p>
        </p:txBody>
      </p:sp>
      <p:sp>
        <p:nvSpPr>
          <p:cNvPr id="3" name="Content Placeholder 2"/>
          <p:cNvSpPr>
            <a:spLocks noGrp="1"/>
          </p:cNvSpPr>
          <p:nvPr>
            <p:ph idx="1"/>
          </p:nvPr>
        </p:nvSpPr>
        <p:spPr>
          <a:xfrm>
            <a:off x="838200" y="2005012"/>
            <a:ext cx="10515600" cy="4351338"/>
          </a:xfrm>
        </p:spPr>
        <p:txBody>
          <a:bodyPr>
            <a:normAutofit/>
          </a:bodyPr>
          <a:lstStyle/>
          <a:p>
            <a:r>
              <a:rPr lang="es-ES" dirty="0"/>
              <a:t>	Qué es un </a:t>
            </a:r>
            <a:r>
              <a:rPr lang="es-ES" dirty="0" err="1"/>
              <a:t>framework</a:t>
            </a:r>
            <a:r>
              <a:rPr lang="es-ES" dirty="0"/>
              <a:t> ?</a:t>
            </a:r>
          </a:p>
          <a:p>
            <a:pPr marL="0" indent="0">
              <a:buNone/>
            </a:pPr>
            <a:endParaRPr lang="es-ES" dirty="0"/>
          </a:p>
          <a:p>
            <a:r>
              <a:rPr lang="es-ES" dirty="0"/>
              <a:t>	Qué es </a:t>
            </a:r>
            <a:r>
              <a:rPr lang="es-ES" dirty="0" err="1"/>
              <a:t>Springframework</a:t>
            </a:r>
            <a:r>
              <a:rPr lang="es-ES" dirty="0"/>
              <a:t> ?</a:t>
            </a:r>
          </a:p>
          <a:p>
            <a:pPr marL="0" indent="0">
              <a:buNone/>
            </a:pPr>
            <a:endParaRPr lang="es-ES" dirty="0"/>
          </a:p>
          <a:p>
            <a:r>
              <a:rPr lang="es-ES" dirty="0"/>
              <a:t>	Qué es Inyección de dependencias ?</a:t>
            </a:r>
          </a:p>
          <a:p>
            <a:pPr marL="0" indent="0">
              <a:buNone/>
            </a:pPr>
            <a:endParaRPr lang="es-ES" dirty="0"/>
          </a:p>
          <a:p>
            <a:r>
              <a:rPr lang="es-ES" dirty="0"/>
              <a:t>	Qué es Inversión de Control ?</a:t>
            </a:r>
          </a:p>
        </p:txBody>
      </p:sp>
      <p:sp>
        <p:nvSpPr>
          <p:cNvPr id="4" name="Slide Number Placeholder 3"/>
          <p:cNvSpPr>
            <a:spLocks noGrp="1"/>
          </p:cNvSpPr>
          <p:nvPr>
            <p:ph type="sldNum" sz="quarter" idx="12"/>
          </p:nvPr>
        </p:nvSpPr>
        <p:spPr/>
        <p:txBody>
          <a:bodyPr/>
          <a:lstStyle/>
          <a:p>
            <a:fld id="{974C77FB-47CE-486E-823A-42AC13E2D61E}" type="slidenum">
              <a:rPr lang="tr-TR" smtClean="0"/>
              <a:t>2</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128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circle(in)">
                                      <p:cBhvr>
                                        <p:cTn id="28"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s-AR" dirty="0"/>
              <a:t>Inyección de Dependencias</a:t>
            </a:r>
            <a:endParaRPr lang="tr-TR" sz="3000" dirty="0"/>
          </a:p>
        </p:txBody>
      </p:sp>
      <p:sp>
        <p:nvSpPr>
          <p:cNvPr id="3" name="Content Placeholder 2"/>
          <p:cNvSpPr>
            <a:spLocks noGrp="1"/>
          </p:cNvSpPr>
          <p:nvPr>
            <p:ph idx="1"/>
          </p:nvPr>
        </p:nvSpPr>
        <p:spPr>
          <a:xfrm>
            <a:off x="838200" y="4398001"/>
            <a:ext cx="10515600" cy="949848"/>
          </a:xfrm>
        </p:spPr>
        <p:txBody>
          <a:bodyPr>
            <a:normAutofit/>
          </a:bodyPr>
          <a:lstStyle/>
          <a:p>
            <a:pPr marL="0" indent="0" algn="ctr">
              <a:buNone/>
            </a:pPr>
            <a:r>
              <a:rPr lang="en-US" sz="2400" i="1" dirty="0"/>
              <a:t>“La </a:t>
            </a:r>
            <a:r>
              <a:rPr lang="es-AR" sz="2400" i="1" dirty="0"/>
              <a:t>inyección</a:t>
            </a:r>
            <a:r>
              <a:rPr lang="en-US" sz="2400" i="1" dirty="0"/>
              <a:t> de dependencias </a:t>
            </a:r>
            <a:r>
              <a:rPr lang="es-AR" sz="2400" i="1" dirty="0"/>
              <a:t>es</a:t>
            </a:r>
            <a:r>
              <a:rPr lang="en-US" sz="2400" i="1" dirty="0"/>
              <a:t> un patron </a:t>
            </a:r>
            <a:r>
              <a:rPr lang="en-US" sz="2400" i="1" dirty="0" err="1"/>
              <a:t>donde</a:t>
            </a:r>
            <a:r>
              <a:rPr lang="en-US" sz="2400" i="1" dirty="0"/>
              <a:t> </a:t>
            </a:r>
            <a:r>
              <a:rPr lang="en-US" sz="2400" i="1" dirty="0" err="1"/>
              <a:t>este</a:t>
            </a:r>
            <a:r>
              <a:rPr lang="en-US" sz="2400" i="1" dirty="0"/>
              <a:t> </a:t>
            </a:r>
            <a:r>
              <a:rPr lang="en-US" sz="2400" i="1" dirty="0" err="1"/>
              <a:t>pasa</a:t>
            </a:r>
            <a:r>
              <a:rPr lang="en-US" sz="2400" i="1" dirty="0"/>
              <a:t> </a:t>
            </a:r>
            <a:r>
              <a:rPr lang="en-US" sz="2400" i="1" dirty="0" err="1"/>
              <a:t>objetos</a:t>
            </a:r>
            <a:r>
              <a:rPr lang="en-US" sz="2400" i="1" dirty="0"/>
              <a:t> a </a:t>
            </a:r>
            <a:r>
              <a:rPr lang="en-US" sz="2400" i="1" dirty="0" err="1"/>
              <a:t>otros</a:t>
            </a:r>
            <a:r>
              <a:rPr lang="en-US" sz="2400" i="1" dirty="0"/>
              <a:t> </a:t>
            </a:r>
            <a:r>
              <a:rPr lang="es-AR" sz="2400" i="1" dirty="0"/>
              <a:t>vía</a:t>
            </a:r>
            <a:r>
              <a:rPr lang="en-US" sz="2400" i="1" dirty="0"/>
              <a:t> </a:t>
            </a:r>
            <a:r>
              <a:rPr lang="es-AR" sz="2400" i="1" dirty="0"/>
              <a:t>nombres</a:t>
            </a:r>
            <a:r>
              <a:rPr lang="en-US" sz="2400" i="1" dirty="0"/>
              <a:t> a </a:t>
            </a:r>
            <a:r>
              <a:rPr lang="es-AR" sz="2400" i="1" dirty="0"/>
              <a:t>través</a:t>
            </a:r>
            <a:r>
              <a:rPr lang="en-US" sz="2400" i="1" dirty="0"/>
              <a:t> de constructors, </a:t>
            </a:r>
            <a:r>
              <a:rPr lang="es-AR" sz="2400" i="1" dirty="0"/>
              <a:t>métodos</a:t>
            </a:r>
            <a:r>
              <a:rPr lang="en-US" sz="2400" i="1" dirty="0"/>
              <a:t> o factories.”</a:t>
            </a:r>
            <a:endParaRPr lang="tr-TR" sz="2400" i="1" dirty="0"/>
          </a:p>
          <a:p>
            <a:pPr algn="ct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20</a:t>
            </a:fld>
            <a:endParaRPr lang="tr-TR" dirty="0"/>
          </a:p>
        </p:txBody>
      </p:sp>
      <p:sp>
        <p:nvSpPr>
          <p:cNvPr id="6" name="Rectangle 5"/>
          <p:cNvSpPr/>
          <p:nvPr/>
        </p:nvSpPr>
        <p:spPr>
          <a:xfrm>
            <a:off x="838200" y="2374274"/>
            <a:ext cx="10515600" cy="1107996"/>
          </a:xfrm>
          <a:prstGeom prst="rect">
            <a:avLst/>
          </a:prstGeom>
        </p:spPr>
        <p:txBody>
          <a:bodyPr wrap="square">
            <a:spAutoFit/>
          </a:bodyPr>
          <a:lstStyle/>
          <a:p>
            <a:pPr algn="ctr"/>
            <a:r>
              <a:rPr lang="es-AR" sz="2200" i="1" dirty="0">
                <a:solidFill>
                  <a:schemeClr val="bg1"/>
                </a:solidFill>
              </a:rPr>
              <a:t>Una inyección es el pase de una dependencia (Un servicio) a un objeto dependiente (Un cliente). Pasar el servicio al cliente, mas que permitir que el cliente lo construya o busque, es el requerimiento principal de este patrón.</a:t>
            </a:r>
            <a:endParaRPr lang="es-AR" sz="2200" dirty="0">
              <a:solidFill>
                <a:schemeClr val="bg1"/>
              </a:solidFill>
            </a:endParaRPr>
          </a:p>
        </p:txBody>
      </p:sp>
    </p:spTree>
    <p:extLst>
      <p:ext uri="{BB962C8B-B14F-4D97-AF65-F5344CB8AC3E}">
        <p14:creationId xmlns:p14="http://schemas.microsoft.com/office/powerpoint/2010/main" val="16532825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s-AR" dirty="0"/>
              <a:t>Inyección de Dependencias</a:t>
            </a:r>
            <a:br>
              <a:rPr lang="tr-TR" dirty="0"/>
            </a:br>
            <a:r>
              <a:rPr lang="es-AR" sz="3000" dirty="0"/>
              <a:t>Relación entre</a:t>
            </a:r>
            <a:r>
              <a:rPr lang="tr-TR" sz="3000" dirty="0"/>
              <a:t> DI </a:t>
            </a:r>
            <a:r>
              <a:rPr lang="es-AR" sz="3000" dirty="0"/>
              <a:t>e </a:t>
            </a:r>
            <a:r>
              <a:rPr lang="es-AR" sz="3000" dirty="0" err="1"/>
              <a:t>IoC</a:t>
            </a:r>
            <a:r>
              <a:rPr lang="tr-TR" sz="3000" dirty="0"/>
              <a:t> </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21</a:t>
            </a:fld>
            <a:endParaRPr lang="tr-TR" dirty="0"/>
          </a:p>
        </p:txBody>
      </p:sp>
      <p:sp>
        <p:nvSpPr>
          <p:cNvPr id="8" name="Rectangle 7"/>
          <p:cNvSpPr/>
          <p:nvPr/>
        </p:nvSpPr>
        <p:spPr>
          <a:xfrm>
            <a:off x="1075765" y="2398531"/>
            <a:ext cx="10079916" cy="1107996"/>
          </a:xfrm>
          <a:prstGeom prst="rect">
            <a:avLst/>
          </a:prstGeom>
        </p:spPr>
        <p:txBody>
          <a:bodyPr wrap="square">
            <a:spAutoFit/>
          </a:bodyPr>
          <a:lstStyle/>
          <a:p>
            <a:pPr algn="ctr"/>
            <a:r>
              <a:rPr lang="es-AR" sz="2200" i="1" dirty="0">
                <a:solidFill>
                  <a:schemeClr val="bg1"/>
                </a:solidFill>
              </a:rPr>
              <a:t>En ingeniería de software, </a:t>
            </a:r>
            <a:r>
              <a:rPr lang="es-AR" sz="2200" i="1" dirty="0" err="1">
                <a:solidFill>
                  <a:schemeClr val="bg1"/>
                </a:solidFill>
              </a:rPr>
              <a:t>inversion</a:t>
            </a:r>
            <a:r>
              <a:rPr lang="es-AR" sz="2200" i="1" dirty="0">
                <a:solidFill>
                  <a:schemeClr val="bg1"/>
                </a:solidFill>
              </a:rPr>
              <a:t> of control (</a:t>
            </a:r>
            <a:r>
              <a:rPr lang="es-AR" sz="2200" i="1" dirty="0" err="1">
                <a:solidFill>
                  <a:schemeClr val="bg1"/>
                </a:solidFill>
              </a:rPr>
              <a:t>IoC</a:t>
            </a:r>
            <a:r>
              <a:rPr lang="es-AR" sz="2200" i="1" dirty="0">
                <a:solidFill>
                  <a:schemeClr val="bg1"/>
                </a:solidFill>
              </a:rPr>
              <a:t>) describe un diseño en el cual se escriben porciones personalizadas de un programa el cual recibe el flujo de control de manera genérica a través de librerías reutilizables</a:t>
            </a:r>
            <a:r>
              <a:rPr lang="en-US" sz="2200" i="1" dirty="0">
                <a:solidFill>
                  <a:schemeClr val="bg1"/>
                </a:solidFill>
              </a:rPr>
              <a:t>.</a:t>
            </a:r>
            <a:endParaRPr lang="tr-TR" sz="2200" i="1" dirty="0">
              <a:solidFill>
                <a:schemeClr val="bg1"/>
              </a:solidFill>
            </a:endParaRPr>
          </a:p>
        </p:txBody>
      </p:sp>
    </p:spTree>
    <p:extLst>
      <p:ext uri="{BB962C8B-B14F-4D97-AF65-F5344CB8AC3E}">
        <p14:creationId xmlns:p14="http://schemas.microsoft.com/office/powerpoint/2010/main" val="1883534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4"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tr-TR" sz="3000" dirty="0"/>
              <a:t>IoC Container</a:t>
            </a:r>
          </a:p>
        </p:txBody>
      </p:sp>
      <p:sp>
        <p:nvSpPr>
          <p:cNvPr id="3" name="Content Placeholder 2"/>
          <p:cNvSpPr>
            <a:spLocks noGrp="1"/>
          </p:cNvSpPr>
          <p:nvPr>
            <p:ph idx="1"/>
          </p:nvPr>
        </p:nvSpPr>
        <p:spPr/>
        <p:txBody>
          <a:bodyPr/>
          <a:lstStyle/>
          <a:p>
            <a:r>
              <a:rPr lang="en-US" dirty="0"/>
              <a:t>El </a:t>
            </a:r>
            <a:r>
              <a:rPr lang="en-US" dirty="0" err="1"/>
              <a:t>contenedor</a:t>
            </a:r>
            <a:r>
              <a:rPr lang="en-US" dirty="0"/>
              <a:t> Spring </a:t>
            </a:r>
            <a:r>
              <a:rPr lang="tr-TR" dirty="0"/>
              <a:t>(IoC Container)</a:t>
            </a:r>
            <a:r>
              <a:rPr lang="en-US" dirty="0"/>
              <a:t> </a:t>
            </a:r>
            <a:r>
              <a:rPr lang="es-AR" dirty="0"/>
              <a:t>es el</a:t>
            </a:r>
            <a:r>
              <a:rPr lang="en-US" dirty="0"/>
              <a:t> core de Spring Framework</a:t>
            </a:r>
            <a:r>
              <a:rPr lang="tr-TR" dirty="0"/>
              <a:t>.</a:t>
            </a:r>
          </a:p>
          <a:p>
            <a:r>
              <a:rPr lang="en-US" dirty="0"/>
              <a:t>El </a:t>
            </a:r>
            <a:r>
              <a:rPr lang="es-AR" dirty="0"/>
              <a:t>contenedor</a:t>
            </a:r>
            <a:r>
              <a:rPr lang="en-US" dirty="0"/>
              <a:t> </a:t>
            </a:r>
            <a:r>
              <a:rPr lang="es-AR" dirty="0"/>
              <a:t>creara</a:t>
            </a:r>
            <a:r>
              <a:rPr lang="en-US" dirty="0"/>
              <a:t> </a:t>
            </a:r>
            <a:r>
              <a:rPr lang="en-US" dirty="0" err="1"/>
              <a:t>los</a:t>
            </a:r>
            <a:r>
              <a:rPr lang="en-US" dirty="0"/>
              <a:t> </a:t>
            </a:r>
            <a:r>
              <a:rPr lang="es-AR" dirty="0"/>
              <a:t>objetos</a:t>
            </a:r>
            <a:r>
              <a:rPr lang="en-US" dirty="0"/>
              <a:t>, </a:t>
            </a:r>
            <a:r>
              <a:rPr lang="es-AR" dirty="0"/>
              <a:t>atara las dependencias entre ellos</a:t>
            </a:r>
            <a:r>
              <a:rPr lang="en-US" dirty="0"/>
              <a:t>, </a:t>
            </a:r>
            <a:r>
              <a:rPr lang="en-US" dirty="0" err="1"/>
              <a:t>los</a:t>
            </a:r>
            <a:r>
              <a:rPr lang="en-US" dirty="0"/>
              <a:t> </a:t>
            </a:r>
            <a:r>
              <a:rPr lang="es-AR" dirty="0"/>
              <a:t>configurara</a:t>
            </a:r>
            <a:r>
              <a:rPr lang="en-US" dirty="0"/>
              <a:t> y </a:t>
            </a:r>
            <a:r>
              <a:rPr lang="es-AR" dirty="0"/>
              <a:t>manejara</a:t>
            </a:r>
            <a:r>
              <a:rPr lang="en-US" dirty="0"/>
              <a:t> </a:t>
            </a:r>
            <a:r>
              <a:rPr lang="en-US" dirty="0" err="1"/>
              <a:t>su</a:t>
            </a:r>
            <a:r>
              <a:rPr lang="en-US" dirty="0"/>
              <a:t> </a:t>
            </a:r>
            <a:r>
              <a:rPr lang="es-AR" dirty="0"/>
              <a:t>ciclo</a:t>
            </a:r>
            <a:r>
              <a:rPr lang="en-US" dirty="0"/>
              <a:t> de </a:t>
            </a:r>
            <a:r>
              <a:rPr lang="en-US" dirty="0" err="1"/>
              <a:t>vida</a:t>
            </a:r>
            <a:r>
              <a:rPr lang="en-US" dirty="0"/>
              <a:t> </a:t>
            </a:r>
            <a:r>
              <a:rPr lang="en-US" dirty="0" err="1"/>
              <a:t>por</a:t>
            </a:r>
            <a:r>
              <a:rPr lang="en-US" dirty="0"/>
              <a:t> </a:t>
            </a:r>
            <a:r>
              <a:rPr lang="en-US" dirty="0" err="1"/>
              <a:t>completo</a:t>
            </a:r>
            <a:r>
              <a:rPr lang="en-US" dirty="0"/>
              <a:t> </a:t>
            </a:r>
            <a:r>
              <a:rPr lang="es-AR" dirty="0"/>
              <a:t>desde su creación hasta su destrucción</a:t>
            </a:r>
            <a:r>
              <a:rPr lang="en-US" dirty="0"/>
              <a:t>.</a:t>
            </a:r>
            <a:endParaRPr lang="tr-TR" dirty="0"/>
          </a:p>
        </p:txBody>
      </p:sp>
      <p:pic>
        <p:nvPicPr>
          <p:cNvPr id="3074" name="Picture 2" descr="http://dev.anyframejava.org/docs.en/anyframe/plugin/essential/core/1.0.1/reference/image/core/spring/ioc-bas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55" y="4424082"/>
            <a:ext cx="5286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74C77FB-47CE-486E-823A-42AC13E2D61E}" type="slidenum">
              <a:rPr lang="tr-TR" smtClean="0"/>
              <a:t>22</a:t>
            </a:fld>
            <a:endParaRPr lang="tr-TR" dirty="0"/>
          </a:p>
        </p:txBody>
      </p:sp>
    </p:spTree>
    <p:extLst>
      <p:ext uri="{BB962C8B-B14F-4D97-AF65-F5344CB8AC3E}">
        <p14:creationId xmlns:p14="http://schemas.microsoft.com/office/powerpoint/2010/main" val="33372648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circle(in)">
                                      <p:cBhvr>
                                        <p:cTn id="18" dur="2000"/>
                                        <p:tgtEl>
                                          <p:spTgt spid="307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El </a:t>
            </a:r>
            <a:r>
              <a:rPr lang="es-AR" dirty="0"/>
              <a:t>contenedor</a:t>
            </a:r>
            <a:r>
              <a:rPr lang="en-US" dirty="0"/>
              <a:t> </a:t>
            </a:r>
            <a:r>
              <a:rPr lang="es-AR" dirty="0"/>
              <a:t>obtiene</a:t>
            </a:r>
            <a:r>
              <a:rPr lang="en-US" dirty="0"/>
              <a:t> </a:t>
            </a:r>
            <a:r>
              <a:rPr lang="es-AR" dirty="0"/>
              <a:t>instrucciones</a:t>
            </a:r>
            <a:r>
              <a:rPr lang="en-US" dirty="0"/>
              <a:t> </a:t>
            </a:r>
            <a:r>
              <a:rPr lang="es-AR" dirty="0"/>
              <a:t>sobre que objetos instanciar, configurar y ensamblar</a:t>
            </a:r>
            <a:r>
              <a:rPr lang="en-US" dirty="0"/>
              <a:t> </a:t>
            </a:r>
            <a:r>
              <a:rPr lang="es-AR" dirty="0"/>
              <a:t>leyendo la </a:t>
            </a:r>
            <a:r>
              <a:rPr lang="es-AR" dirty="0" err="1"/>
              <a:t>metadata</a:t>
            </a:r>
            <a:r>
              <a:rPr lang="es-AR" dirty="0"/>
              <a:t> proveída.</a:t>
            </a:r>
            <a:endParaRPr lang="tr-TR" dirty="0"/>
          </a:p>
          <a:p>
            <a:r>
              <a:rPr lang="es-AR" dirty="0"/>
              <a:t>Esta </a:t>
            </a:r>
            <a:r>
              <a:rPr lang="es-AR" dirty="0" err="1"/>
              <a:t>metadata</a:t>
            </a:r>
            <a:r>
              <a:rPr lang="es-AR" dirty="0"/>
              <a:t> puede ser proveída</a:t>
            </a:r>
            <a:r>
              <a:rPr lang="en-US" dirty="0"/>
              <a:t> a </a:t>
            </a:r>
          </a:p>
          <a:p>
            <a:pPr marL="0" indent="0">
              <a:buNone/>
            </a:pPr>
            <a:r>
              <a:rPr lang="es-AR" dirty="0"/>
              <a:t>través</a:t>
            </a:r>
            <a:r>
              <a:rPr lang="en-US" dirty="0"/>
              <a:t> de </a:t>
            </a:r>
            <a:r>
              <a:rPr lang="es-AR" dirty="0"/>
              <a:t>diferentes</a:t>
            </a:r>
            <a:r>
              <a:rPr lang="en-US" dirty="0"/>
              <a:t> </a:t>
            </a:r>
            <a:r>
              <a:rPr lang="es-AR" dirty="0"/>
              <a:t>formatos</a:t>
            </a:r>
            <a:r>
              <a:rPr lang="tr-TR" dirty="0"/>
              <a:t>;</a:t>
            </a:r>
          </a:p>
          <a:p>
            <a:pPr lvl="1"/>
            <a:r>
              <a:rPr lang="en-US" dirty="0"/>
              <a:t>XML,</a:t>
            </a:r>
            <a:endParaRPr lang="tr-TR" dirty="0"/>
          </a:p>
          <a:p>
            <a:pPr lvl="1"/>
            <a:r>
              <a:rPr lang="en-US" dirty="0"/>
              <a:t>Java</a:t>
            </a:r>
            <a:r>
              <a:rPr lang="tr-TR" dirty="0"/>
              <a:t> </a:t>
            </a:r>
            <a:r>
              <a:rPr lang="en-US" dirty="0"/>
              <a:t>annotations</a:t>
            </a:r>
            <a:r>
              <a:rPr lang="tr-TR" dirty="0"/>
              <a:t>,</a:t>
            </a:r>
          </a:p>
          <a:p>
            <a:pPr lvl="1"/>
            <a:r>
              <a:rPr lang="en-US" dirty="0"/>
              <a:t>Java code</a:t>
            </a:r>
            <a:r>
              <a:rPr lang="tr-TR" dirty="0"/>
              <a:t>.</a:t>
            </a:r>
          </a:p>
          <a:p>
            <a:endParaRPr lang="tr-TR" b="1" dirty="0"/>
          </a:p>
        </p:txBody>
      </p:sp>
      <p:sp>
        <p:nvSpPr>
          <p:cNvPr id="4" name="Title 1"/>
          <p:cNvSpPr>
            <a:spLocks noGrp="1"/>
          </p:cNvSpPr>
          <p:nvPr>
            <p:ph type="title"/>
          </p:nvPr>
        </p:nvSpPr>
        <p:spPr>
          <a:xfrm>
            <a:off x="838200" y="365125"/>
            <a:ext cx="10515600" cy="1325563"/>
          </a:xfrm>
        </p:spPr>
        <p:txBody>
          <a:bodyPr/>
          <a:lstStyle/>
          <a:p>
            <a:r>
              <a:rPr lang="es-AR" dirty="0"/>
              <a:t>Inyección de Dependencias</a:t>
            </a:r>
            <a:br>
              <a:rPr lang="tr-TR" dirty="0"/>
            </a:br>
            <a:r>
              <a:rPr lang="tr-TR" sz="3000" dirty="0"/>
              <a:t>IoC Container</a:t>
            </a:r>
          </a:p>
        </p:txBody>
      </p:sp>
      <p:pic>
        <p:nvPicPr>
          <p:cNvPr id="2050" name="Picture 2" descr="The Spring IoC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224" y="2591593"/>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74C77FB-47CE-486E-823A-42AC13E2D61E}" type="slidenum">
              <a:rPr lang="tr-TR" smtClean="0"/>
              <a:t>23</a:t>
            </a:fld>
            <a:endParaRPr lang="tr-TR" dirty="0"/>
          </a:p>
        </p:txBody>
      </p:sp>
    </p:spTree>
    <p:extLst>
      <p:ext uri="{BB962C8B-B14F-4D97-AF65-F5344CB8AC3E}">
        <p14:creationId xmlns:p14="http://schemas.microsoft.com/office/powerpoint/2010/main" val="15944165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par>
                                <p:cTn id="30" presetID="6" presetClass="entr" presetSubtype="16" fill="hold" nodeType="with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circle(in)">
                                      <p:cBhvr>
                                        <p:cTn id="32" dur="2000"/>
                                        <p:tgtEl>
                                          <p:spTgt spid="2050"/>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ircle(in)">
                                      <p:cBhvr>
                                        <p:cTn id="3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24</a:t>
            </a:fld>
            <a:endParaRPr lang="tr-TR" dirty="0"/>
          </a:p>
        </p:txBody>
      </p:sp>
      <p:pic>
        <p:nvPicPr>
          <p:cNvPr id="6" name="Content Placeholder 5"/>
          <p:cNvPicPr>
            <a:picLocks noGrp="1" noChangeAspect="1"/>
          </p:cNvPicPr>
          <p:nvPr>
            <p:ph idx="1"/>
          </p:nvPr>
        </p:nvPicPr>
        <p:blipFill>
          <a:blip r:embed="rId2"/>
          <a:stretch>
            <a:fillRect/>
          </a:stretch>
        </p:blipFill>
        <p:spPr>
          <a:xfrm>
            <a:off x="5430818" y="1344471"/>
            <a:ext cx="5531224" cy="4260263"/>
          </a:xfrm>
          <a:prstGeom prst="rect">
            <a:avLst/>
          </a:prstGeom>
        </p:spPr>
      </p:pic>
      <p:sp>
        <p:nvSpPr>
          <p:cNvPr id="11" name="Rectangle 1"/>
          <p:cNvSpPr>
            <a:spLocks noChangeArrowheads="1"/>
          </p:cNvSpPr>
          <p:nvPr/>
        </p:nvSpPr>
        <p:spPr bwMode="auto">
          <a:xfrm rot="10800000" flipV="1">
            <a:off x="1444662" y="6015691"/>
            <a:ext cx="8639287" cy="307777"/>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dirty="0">
                <a:ln>
                  <a:noFill/>
                </a:ln>
                <a:solidFill>
                  <a:srgbClr val="333333"/>
                </a:solidFill>
                <a:effectLst/>
                <a:latin typeface="+mn-lt"/>
              </a:rPr>
              <a:t>Para instanciar las clases de este ejemplo</a:t>
            </a:r>
            <a:r>
              <a:rPr kumimoji="0" lang="tr-TR" sz="1400" b="0" i="0" u="none" strike="noStrike" cap="none" normalizeH="0" baseline="0" dirty="0">
                <a:ln>
                  <a:noFill/>
                </a:ln>
                <a:solidFill>
                  <a:srgbClr val="333333"/>
                </a:solidFill>
                <a:effectLst/>
                <a:latin typeface="+mn-lt"/>
              </a:rPr>
              <a:t>, </a:t>
            </a:r>
            <a:r>
              <a:rPr kumimoji="0" lang="es-AR" sz="1400" b="0" i="0" u="none" strike="noStrike" cap="none" normalizeH="0" baseline="0" dirty="0">
                <a:ln>
                  <a:noFill/>
                </a:ln>
                <a:solidFill>
                  <a:srgbClr val="333333"/>
                </a:solidFill>
                <a:effectLst/>
                <a:latin typeface="+mn-lt"/>
              </a:rPr>
              <a:t>la forma usual es utilizar</a:t>
            </a:r>
            <a:r>
              <a:rPr kumimoji="0" lang="tr-TR" sz="1400" b="0" i="0" u="none" strike="noStrike" cap="none" normalizeH="0" baseline="0" dirty="0">
                <a:ln>
                  <a:noFill/>
                </a:ln>
                <a:solidFill>
                  <a:srgbClr val="333333"/>
                </a:solidFill>
                <a:effectLst/>
                <a:latin typeface="+mn-lt"/>
              </a:rPr>
              <a:t> </a:t>
            </a:r>
            <a:r>
              <a:rPr kumimoji="0" lang="es-AR" sz="1400" b="0" i="0" u="none" strike="noStrike" cap="none" normalizeH="0" baseline="0" dirty="0">
                <a:ln>
                  <a:noFill/>
                </a:ln>
                <a:solidFill>
                  <a:srgbClr val="333333"/>
                </a:solidFill>
                <a:effectLst/>
                <a:latin typeface="+mn-lt"/>
              </a:rPr>
              <a:t>el operador “</a:t>
            </a:r>
            <a:r>
              <a:rPr kumimoji="0" lang="tr-TR" sz="1400" b="0" i="0" u="none" strike="noStrike" cap="none" normalizeH="0" baseline="0" dirty="0">
                <a:ln>
                  <a:noFill/>
                </a:ln>
                <a:solidFill>
                  <a:srgbClr val="333333"/>
                </a:solidFill>
                <a:effectLst/>
                <a:latin typeface="+mn-lt"/>
              </a:rPr>
              <a:t>new </a:t>
            </a:r>
            <a:r>
              <a:rPr kumimoji="0" lang="es-AR" sz="1400" b="0" i="0" u="none" strike="noStrike" cap="none" normalizeH="0" baseline="0" dirty="0">
                <a:ln>
                  <a:noFill/>
                </a:ln>
                <a:solidFill>
                  <a:srgbClr val="333333"/>
                </a:solidFill>
                <a:effectLst/>
                <a:latin typeface="+mn-lt"/>
              </a:rPr>
              <a:t>“ así</a:t>
            </a:r>
            <a:r>
              <a:rPr kumimoji="0" lang="tr-TR" sz="1400" b="0" i="0" u="none" strike="noStrike" cap="none" normalizeH="0" baseline="0" dirty="0">
                <a:ln>
                  <a:noFill/>
                </a:ln>
                <a:solidFill>
                  <a:srgbClr val="333333"/>
                </a:solidFill>
                <a:effectLst/>
                <a:latin typeface="+mn-lt"/>
              </a:rPr>
              <a:t> </a:t>
            </a:r>
            <a:r>
              <a:rPr kumimoji="0" lang="tr-TR" sz="1400" b="0" i="0" u="none" strike="noStrike" cap="none" normalizeH="0" baseline="0" dirty="0">
                <a:ln>
                  <a:noFill/>
                </a:ln>
                <a:solidFill>
                  <a:srgbClr val="DD1144"/>
                </a:solidFill>
                <a:effectLst/>
                <a:latin typeface="+mn-lt"/>
              </a:rPr>
              <a:t>new Foo()</a:t>
            </a:r>
            <a:r>
              <a:rPr kumimoji="0" lang="tr-TR" sz="1400" b="0" i="0" u="none" strike="noStrike" cap="none" normalizeH="0" baseline="0" dirty="0">
                <a:ln>
                  <a:noFill/>
                </a:ln>
                <a:solidFill>
                  <a:srgbClr val="333333"/>
                </a:solidFill>
                <a:effectLst/>
                <a:latin typeface="+mn-lt"/>
              </a:rPr>
              <a:t> or </a:t>
            </a:r>
            <a:r>
              <a:rPr kumimoji="0" lang="tr-TR" sz="1400" b="0" i="0" u="none" strike="noStrike" cap="none" normalizeH="0" baseline="0" dirty="0">
                <a:ln>
                  <a:noFill/>
                </a:ln>
                <a:solidFill>
                  <a:srgbClr val="DD1144"/>
                </a:solidFill>
                <a:effectLst/>
                <a:latin typeface="+mn-lt"/>
              </a:rPr>
              <a:t>new Bar()</a:t>
            </a:r>
            <a:r>
              <a:rPr kumimoji="0" lang="tr-TR" sz="1400" b="0" i="0" u="none" strike="noStrike" cap="none" normalizeH="0" baseline="0" dirty="0">
                <a:ln>
                  <a:noFill/>
                </a:ln>
                <a:solidFill>
                  <a:srgbClr val="333333"/>
                </a:solidFill>
                <a:effectLst/>
                <a:latin typeface="+mn-lt"/>
              </a:rPr>
              <a:t> </a:t>
            </a:r>
            <a:endParaRPr kumimoji="0" lang="tr-TR" sz="3600" b="0" i="0" u="none" strike="noStrike" cap="none" normalizeH="0" baseline="0" dirty="0">
              <a:ln>
                <a:noFill/>
              </a:ln>
              <a:solidFill>
                <a:schemeClr val="tx1"/>
              </a:solidFill>
              <a:effectLst/>
              <a:latin typeface="+mn-lt"/>
            </a:endParaRPr>
          </a:p>
        </p:txBody>
      </p:sp>
      <p:pic>
        <p:nvPicPr>
          <p:cNvPr id="5" name="Picture 4"/>
          <p:cNvPicPr>
            <a:picLocks noChangeAspect="1"/>
          </p:cNvPicPr>
          <p:nvPr/>
        </p:nvPicPr>
        <p:blipFill>
          <a:blip r:embed="rId3"/>
          <a:stretch>
            <a:fillRect/>
          </a:stretch>
        </p:blipFill>
        <p:spPr>
          <a:xfrm>
            <a:off x="1112632" y="1825625"/>
            <a:ext cx="3539348" cy="3779109"/>
          </a:xfrm>
          <a:prstGeom prst="rect">
            <a:avLst/>
          </a:prstGeom>
        </p:spPr>
      </p:pic>
    </p:spTree>
    <p:extLst>
      <p:ext uri="{BB962C8B-B14F-4D97-AF65-F5344CB8AC3E}">
        <p14:creationId xmlns:p14="http://schemas.microsoft.com/office/powerpoint/2010/main" val="38508811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25</a:t>
            </a:fld>
            <a:endParaRPr lang="tr-TR" dirty="0"/>
          </a:p>
        </p:txBody>
      </p:sp>
      <p:sp>
        <p:nvSpPr>
          <p:cNvPr id="7" name="Content Placeholder 6"/>
          <p:cNvSpPr>
            <a:spLocks noGrp="1"/>
          </p:cNvSpPr>
          <p:nvPr>
            <p:ph idx="1"/>
          </p:nvPr>
        </p:nvSpPr>
        <p:spPr/>
        <p:txBody>
          <a:bodyPr/>
          <a:lstStyle/>
          <a:p>
            <a:endParaRPr lang="tr-TR" dirty="0"/>
          </a:p>
        </p:txBody>
      </p:sp>
      <p:sp>
        <p:nvSpPr>
          <p:cNvPr id="8" name="Rectangle 2"/>
          <p:cNvSpPr>
            <a:spLocks noChangeArrowheads="1"/>
          </p:cNvSpPr>
          <p:nvPr/>
        </p:nvSpPr>
        <p:spPr bwMode="auto">
          <a:xfrm>
            <a:off x="8046718" y="3416665"/>
            <a:ext cx="2700171" cy="307777"/>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a:ln>
                  <a:noFill/>
                </a:ln>
                <a:solidFill>
                  <a:srgbClr val="DD1144"/>
                </a:solidFill>
                <a:effectLst/>
                <a:latin typeface="Calibri (Body)"/>
              </a:rPr>
              <a:t>Foo f = new Foo("Cleopatra");</a:t>
            </a:r>
            <a:r>
              <a:rPr kumimoji="0" lang="tr-TR" sz="1400" b="1" i="0" u="none" strike="noStrike" cap="none" normalizeH="0" baseline="0" dirty="0">
                <a:ln>
                  <a:noFill/>
                </a:ln>
                <a:solidFill>
                  <a:schemeClr val="tx1"/>
                </a:solidFill>
                <a:effectLst/>
                <a:latin typeface="Calibri (Body)"/>
              </a:rPr>
              <a:t> </a:t>
            </a:r>
            <a:endParaRPr kumimoji="0" lang="tr-TR" sz="3200" b="1" i="0" u="none" strike="noStrike" cap="none" normalizeH="0" baseline="0" dirty="0">
              <a:ln>
                <a:noFill/>
              </a:ln>
              <a:solidFill>
                <a:schemeClr val="tx1"/>
              </a:solidFill>
              <a:effectLst/>
              <a:latin typeface="Calibri (Body)"/>
            </a:endParaRPr>
          </a:p>
        </p:txBody>
      </p:sp>
      <p:sp>
        <p:nvSpPr>
          <p:cNvPr id="11" name="Rectangle 3"/>
          <p:cNvSpPr>
            <a:spLocks noChangeArrowheads="1"/>
          </p:cNvSpPr>
          <p:nvPr/>
        </p:nvSpPr>
        <p:spPr bwMode="auto">
          <a:xfrm>
            <a:off x="8046718" y="4017139"/>
            <a:ext cx="2700171" cy="492443"/>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a:ln>
                  <a:noFill/>
                </a:ln>
                <a:solidFill>
                  <a:srgbClr val="DD1144"/>
                </a:solidFill>
                <a:effectLst/>
                <a:latin typeface="Calibri (Body)"/>
              </a:rPr>
              <a:t>Bar b = new Bar("Arthur",26);</a:t>
            </a:r>
            <a:br>
              <a:rPr kumimoji="0" lang="tr-TR" sz="1200" b="1" i="0" u="none" strike="noStrike" cap="none" normalizeH="0" baseline="0" dirty="0">
                <a:ln>
                  <a:noFill/>
                </a:ln>
                <a:solidFill>
                  <a:srgbClr val="333333"/>
                </a:solidFill>
                <a:effectLst/>
                <a:latin typeface="Calibri (Body)"/>
              </a:rPr>
            </a:br>
            <a:r>
              <a:rPr kumimoji="0" lang="tr-TR" sz="1200" b="1" i="0" u="none" strike="noStrike" cap="none" normalizeH="0" baseline="0" dirty="0">
                <a:ln>
                  <a:noFill/>
                </a:ln>
                <a:solidFill>
                  <a:srgbClr val="DD1144"/>
                </a:solidFill>
                <a:effectLst/>
                <a:latin typeface="Calibri (Body)"/>
              </a:rPr>
              <a:t>b.setFoo(f);</a:t>
            </a:r>
            <a:r>
              <a:rPr kumimoji="0" lang="tr-TR" sz="1400" b="0" i="0" u="none" strike="noStrike" cap="none" normalizeH="0" baseline="0" dirty="0">
                <a:ln>
                  <a:noFill/>
                </a:ln>
                <a:solidFill>
                  <a:schemeClr val="tx1"/>
                </a:solidFill>
                <a:effectLst/>
                <a:latin typeface="Calibri (Body)"/>
              </a:rPr>
              <a:t> </a:t>
            </a:r>
            <a:endParaRPr kumimoji="0" lang="tr-TR" sz="3200" b="0" i="0" u="none" strike="noStrike" cap="none" normalizeH="0" baseline="0" dirty="0">
              <a:ln>
                <a:noFill/>
              </a:ln>
              <a:solidFill>
                <a:schemeClr val="tx1"/>
              </a:solidFill>
              <a:effectLst/>
              <a:latin typeface="Calibri (Body)"/>
            </a:endParaRPr>
          </a:p>
        </p:txBody>
      </p:sp>
      <p:cxnSp>
        <p:nvCxnSpPr>
          <p:cNvPr id="13" name="Straight Arrow Connector 12"/>
          <p:cNvCxnSpPr/>
          <p:nvPr/>
        </p:nvCxnSpPr>
        <p:spPr>
          <a:xfrm>
            <a:off x="7633140" y="3558722"/>
            <a:ext cx="41357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7633140" y="4231084"/>
            <a:ext cx="413579"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 name="Picture 4"/>
          <p:cNvPicPr>
            <a:picLocks noChangeAspect="1"/>
          </p:cNvPicPr>
          <p:nvPr/>
        </p:nvPicPr>
        <p:blipFill>
          <a:blip r:embed="rId2"/>
          <a:stretch>
            <a:fillRect/>
          </a:stretch>
        </p:blipFill>
        <p:spPr>
          <a:xfrm>
            <a:off x="844734" y="2480601"/>
            <a:ext cx="6808162" cy="2618524"/>
          </a:xfrm>
          <a:prstGeom prst="rect">
            <a:avLst/>
          </a:prstGeom>
        </p:spPr>
      </p:pic>
    </p:spTree>
    <p:extLst>
      <p:ext uri="{BB962C8B-B14F-4D97-AF65-F5344CB8AC3E}">
        <p14:creationId xmlns:p14="http://schemas.microsoft.com/office/powerpoint/2010/main" val="17135924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nodePh="1">
                                  <p:stCondLst>
                                    <p:cond delay="0"/>
                                  </p:stCondLst>
                                  <p:endCondLst>
                                    <p:cond evt="begin" delay="0">
                                      <p:tn val="11"/>
                                    </p:cond>
                                  </p:end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circle(in)">
                                      <p:cBhvr>
                                        <p:cTn id="13" dur="2000"/>
                                        <p:tgtEl>
                                          <p:spTgt spid="7">
                                            <p:txEl>
                                              <p:pRg st="0" end="0"/>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build="p"/>
      <p:bldP spid="8"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26</a:t>
            </a:fld>
            <a:endParaRPr lang="tr-TR" dirty="0"/>
          </a:p>
        </p:txBody>
      </p:sp>
      <p:sp>
        <p:nvSpPr>
          <p:cNvPr id="9" name="Rectangle 8"/>
          <p:cNvSpPr/>
          <p:nvPr/>
        </p:nvSpPr>
        <p:spPr>
          <a:xfrm>
            <a:off x="2607679" y="5632871"/>
            <a:ext cx="6096000" cy="523220"/>
          </a:xfrm>
          <a:prstGeom prst="rect">
            <a:avLst/>
          </a:prstGeom>
          <a:solidFill>
            <a:schemeClr val="bg2"/>
          </a:solidFill>
        </p:spPr>
        <p:txBody>
          <a:bodyPr>
            <a:spAutoFit/>
          </a:bodyPr>
          <a:lstStyle/>
          <a:p>
            <a:pPr algn="ctr"/>
            <a:r>
              <a:rPr lang="en-US" sz="1400" dirty="0">
                <a:solidFill>
                  <a:srgbClr val="333333"/>
                </a:solidFill>
                <a:latin typeface="Calibri (Body)"/>
              </a:rPr>
              <a:t>La </a:t>
            </a:r>
            <a:r>
              <a:rPr lang="en-US" sz="1400" dirty="0" err="1">
                <a:solidFill>
                  <a:srgbClr val="333333"/>
                </a:solidFill>
                <a:latin typeface="Calibri (Body)"/>
              </a:rPr>
              <a:t>clase</a:t>
            </a:r>
            <a:r>
              <a:rPr lang="en-US" sz="1400" dirty="0">
                <a:solidFill>
                  <a:srgbClr val="333333"/>
                </a:solidFill>
                <a:latin typeface="Calibri (Body)"/>
              </a:rPr>
              <a:t> </a:t>
            </a:r>
            <a:r>
              <a:rPr lang="en-US" sz="1400" dirty="0" err="1">
                <a:solidFill>
                  <a:srgbClr val="333333"/>
                </a:solidFill>
                <a:latin typeface="Calibri (Body)"/>
              </a:rPr>
              <a:t>ClassPathXmlApplicationContext</a:t>
            </a:r>
            <a:r>
              <a:rPr lang="en-US" sz="1400" dirty="0">
                <a:solidFill>
                  <a:srgbClr val="333333"/>
                </a:solidFill>
                <a:latin typeface="Calibri (Body)"/>
              </a:rPr>
              <a:t> </a:t>
            </a:r>
            <a:r>
              <a:rPr lang="en-US" sz="1400" dirty="0" err="1">
                <a:solidFill>
                  <a:srgbClr val="333333"/>
                </a:solidFill>
                <a:latin typeface="Calibri (Body)"/>
              </a:rPr>
              <a:t>es</a:t>
            </a:r>
            <a:r>
              <a:rPr lang="en-US" sz="1400" dirty="0">
                <a:solidFill>
                  <a:srgbClr val="333333"/>
                </a:solidFill>
                <a:latin typeface="Calibri (Body)"/>
              </a:rPr>
              <a:t> un </a:t>
            </a:r>
            <a:r>
              <a:rPr lang="en-US" sz="1400" dirty="0" err="1">
                <a:solidFill>
                  <a:srgbClr val="333333"/>
                </a:solidFill>
                <a:latin typeface="Calibri (Body)"/>
              </a:rPr>
              <a:t>objeto</a:t>
            </a:r>
            <a:r>
              <a:rPr lang="en-US" sz="1400" dirty="0">
                <a:solidFill>
                  <a:srgbClr val="333333"/>
                </a:solidFill>
                <a:latin typeface="Calibri (Body)"/>
              </a:rPr>
              <a:t> </a:t>
            </a:r>
            <a:r>
              <a:rPr lang="es-AR" sz="1400" dirty="0">
                <a:solidFill>
                  <a:srgbClr val="333333"/>
                </a:solidFill>
                <a:latin typeface="Calibri (Body)"/>
              </a:rPr>
              <a:t>comúnmente</a:t>
            </a:r>
            <a:r>
              <a:rPr lang="en-US" sz="1400" dirty="0">
                <a:solidFill>
                  <a:srgbClr val="333333"/>
                </a:solidFill>
                <a:latin typeface="Calibri (Body)"/>
              </a:rPr>
              <a:t> </a:t>
            </a:r>
            <a:r>
              <a:rPr lang="es-AR" sz="1400" dirty="0">
                <a:solidFill>
                  <a:srgbClr val="333333"/>
                </a:solidFill>
                <a:latin typeface="Calibri (Body)"/>
              </a:rPr>
              <a:t>usado</a:t>
            </a:r>
            <a:r>
              <a:rPr lang="en-US" sz="1400" dirty="0">
                <a:solidFill>
                  <a:srgbClr val="333333"/>
                </a:solidFill>
                <a:latin typeface="Calibri (Body)"/>
              </a:rPr>
              <a:t> para </a:t>
            </a:r>
            <a:r>
              <a:rPr lang="es-AR" sz="1400" dirty="0">
                <a:solidFill>
                  <a:srgbClr val="333333"/>
                </a:solidFill>
                <a:latin typeface="Calibri (Body)"/>
              </a:rPr>
              <a:t>almacenar</a:t>
            </a:r>
            <a:r>
              <a:rPr lang="en-US" sz="1400" dirty="0">
                <a:solidFill>
                  <a:srgbClr val="333333"/>
                </a:solidFill>
                <a:latin typeface="Calibri (Body)"/>
              </a:rPr>
              <a:t> </a:t>
            </a:r>
            <a:r>
              <a:rPr lang="en-US" sz="1400" dirty="0" err="1">
                <a:solidFill>
                  <a:srgbClr val="333333"/>
                </a:solidFill>
                <a:latin typeface="Calibri (Body)"/>
              </a:rPr>
              <a:t>toda</a:t>
            </a:r>
            <a:r>
              <a:rPr lang="en-US" sz="1400" dirty="0">
                <a:solidFill>
                  <a:srgbClr val="333333"/>
                </a:solidFill>
                <a:latin typeface="Calibri (Body)"/>
              </a:rPr>
              <a:t> la </a:t>
            </a:r>
            <a:r>
              <a:rPr lang="es-AR" sz="1400" dirty="0">
                <a:solidFill>
                  <a:srgbClr val="333333"/>
                </a:solidFill>
                <a:latin typeface="Calibri (Body)"/>
              </a:rPr>
              <a:t>información</a:t>
            </a:r>
            <a:r>
              <a:rPr lang="en-US" sz="1400" dirty="0">
                <a:solidFill>
                  <a:srgbClr val="333333"/>
                </a:solidFill>
                <a:latin typeface="Calibri (Body)"/>
              </a:rPr>
              <a:t> de </a:t>
            </a:r>
            <a:r>
              <a:rPr lang="en-US" sz="1400" dirty="0" err="1">
                <a:solidFill>
                  <a:srgbClr val="333333"/>
                </a:solidFill>
                <a:latin typeface="Calibri (Body)"/>
              </a:rPr>
              <a:t>los</a:t>
            </a:r>
            <a:r>
              <a:rPr lang="en-US" sz="1400" dirty="0">
                <a:solidFill>
                  <a:srgbClr val="333333"/>
                </a:solidFill>
                <a:latin typeface="Calibri (Body)"/>
              </a:rPr>
              <a:t> beans </a:t>
            </a:r>
            <a:r>
              <a:rPr lang="es-AR" sz="1400" dirty="0">
                <a:solidFill>
                  <a:srgbClr val="333333"/>
                </a:solidFill>
                <a:latin typeface="Calibri (Body)"/>
              </a:rPr>
              <a:t>utilizados</a:t>
            </a:r>
            <a:r>
              <a:rPr lang="en-US" sz="1400" dirty="0">
                <a:solidFill>
                  <a:srgbClr val="333333"/>
                </a:solidFill>
                <a:latin typeface="Calibri (Body)"/>
              </a:rPr>
              <a:t>.</a:t>
            </a:r>
            <a:endParaRPr lang="tr-TR" sz="1400" dirty="0">
              <a:latin typeface="Calibri (Body)"/>
            </a:endParaRPr>
          </a:p>
        </p:txBody>
      </p:sp>
      <p:pic>
        <p:nvPicPr>
          <p:cNvPr id="3" name="Picture 2"/>
          <p:cNvPicPr>
            <a:picLocks noChangeAspect="1"/>
          </p:cNvPicPr>
          <p:nvPr/>
        </p:nvPicPr>
        <p:blipFill>
          <a:blip r:embed="rId2"/>
          <a:stretch>
            <a:fillRect/>
          </a:stretch>
        </p:blipFill>
        <p:spPr>
          <a:xfrm>
            <a:off x="978274" y="1690688"/>
            <a:ext cx="9354810" cy="3741924"/>
          </a:xfrm>
          <a:prstGeom prst="rect">
            <a:avLst/>
          </a:prstGeom>
        </p:spPr>
      </p:pic>
    </p:spTree>
    <p:extLst>
      <p:ext uri="{BB962C8B-B14F-4D97-AF65-F5344CB8AC3E}">
        <p14:creationId xmlns:p14="http://schemas.microsoft.com/office/powerpoint/2010/main" val="32485652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tr-TR" sz="3000" dirty="0"/>
              <a:t>Bean Scopes</a:t>
            </a:r>
          </a:p>
        </p:txBody>
      </p:sp>
      <p:sp>
        <p:nvSpPr>
          <p:cNvPr id="4" name="Slide Number Placeholder 3"/>
          <p:cNvSpPr>
            <a:spLocks noGrp="1"/>
          </p:cNvSpPr>
          <p:nvPr>
            <p:ph type="sldNum" sz="quarter" idx="12"/>
          </p:nvPr>
        </p:nvSpPr>
        <p:spPr/>
        <p:txBody>
          <a:bodyPr/>
          <a:lstStyle/>
          <a:p>
            <a:fld id="{974C77FB-47CE-486E-823A-42AC13E2D61E}" type="slidenum">
              <a:rPr lang="tr-TR" smtClean="0"/>
              <a:t>27</a:t>
            </a:fld>
            <a:endParaRPr lang="tr-TR" dirty="0"/>
          </a:p>
        </p:txBody>
      </p:sp>
      <p:sp>
        <p:nvSpPr>
          <p:cNvPr id="3" name="Content Placeholder 2"/>
          <p:cNvSpPr>
            <a:spLocks noGrp="1"/>
          </p:cNvSpPr>
          <p:nvPr>
            <p:ph idx="1"/>
          </p:nvPr>
        </p:nvSpPr>
        <p:spPr/>
        <p:txBody>
          <a:bodyPr/>
          <a:lstStyle/>
          <a:p>
            <a:endParaRPr lang="tr-TR" dirty="0"/>
          </a:p>
        </p:txBody>
      </p:sp>
      <p:graphicFrame>
        <p:nvGraphicFramePr>
          <p:cNvPr id="7" name="Content Placeholder 5"/>
          <p:cNvGraphicFramePr>
            <a:graphicFrameLocks/>
          </p:cNvGraphicFramePr>
          <p:nvPr>
            <p:extLst>
              <p:ext uri="{D42A27DB-BD31-4B8C-83A1-F6EECF244321}">
                <p14:modId xmlns:p14="http://schemas.microsoft.com/office/powerpoint/2010/main" val="3031185253"/>
              </p:ext>
            </p:extLst>
          </p:nvPr>
        </p:nvGraphicFramePr>
        <p:xfrm>
          <a:off x="838200" y="1825625"/>
          <a:ext cx="10515600" cy="1215614"/>
        </p:xfrm>
        <a:graphic>
          <a:graphicData uri="http://schemas.openxmlformats.org/drawingml/2006/table">
            <a:tbl>
              <a:tblPr/>
              <a:tblGrid>
                <a:gridCol w="2102343">
                  <a:extLst>
                    <a:ext uri="{9D8B030D-6E8A-4147-A177-3AD203B41FA5}">
                      <a16:colId xmlns:a16="http://schemas.microsoft.com/office/drawing/2014/main" val="20000"/>
                    </a:ext>
                  </a:extLst>
                </a:gridCol>
                <a:gridCol w="8413257">
                  <a:extLst>
                    <a:ext uri="{9D8B030D-6E8A-4147-A177-3AD203B41FA5}">
                      <a16:colId xmlns:a16="http://schemas.microsoft.com/office/drawing/2014/main" val="20001"/>
                    </a:ext>
                  </a:extLst>
                </a:gridCol>
              </a:tblGrid>
              <a:tr h="462579">
                <a:tc>
                  <a:txBody>
                    <a:bodyPr/>
                    <a:lstStyle/>
                    <a:p>
                      <a:pPr algn="l"/>
                      <a:r>
                        <a:rPr lang="tr-TR" sz="1800" b="1" dirty="0">
                          <a:effectLst/>
                        </a:rPr>
                        <a:t>  Scope</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tr-TR" sz="1800" b="1" dirty="0">
                          <a:effectLst/>
                        </a:rPr>
                        <a:t>Description</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2850">
                <a:tc>
                  <a:txBody>
                    <a:bodyPr/>
                    <a:lstStyle/>
                    <a:p>
                      <a:pPr algn="l"/>
                      <a:r>
                        <a:rPr lang="tr-TR" sz="1600" b="0" u="none" dirty="0"/>
                        <a:t>  </a:t>
                      </a:r>
                      <a:r>
                        <a:rPr lang="tr-TR" sz="1600" b="0" u="sng" dirty="0"/>
                        <a:t>Singleton</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dirty="0">
                          <a:effectLst/>
                        </a:rPr>
                        <a:t>(Default) Define un simple bean </a:t>
                      </a:r>
                      <a:r>
                        <a:rPr lang="en-US" sz="1400" dirty="0" err="1">
                          <a:effectLst/>
                        </a:rPr>
                        <a:t>por</a:t>
                      </a:r>
                      <a:r>
                        <a:rPr lang="en-US" sz="1400" dirty="0">
                          <a:effectLst/>
                        </a:rPr>
                        <a:t>  </a:t>
                      </a:r>
                      <a:r>
                        <a:rPr lang="en-US" sz="1400" dirty="0" err="1">
                          <a:effectLst/>
                        </a:rPr>
                        <a:t>IoC</a:t>
                      </a:r>
                      <a:r>
                        <a:rPr lang="en-US" sz="1400" dirty="0">
                          <a:effectLst/>
                        </a:rPr>
                        <a:t> container.</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185">
                <a:tc>
                  <a:txBody>
                    <a:bodyPr/>
                    <a:lstStyle/>
                    <a:p>
                      <a:pPr algn="l"/>
                      <a:r>
                        <a:rPr lang="tr-TR" sz="1600" b="0" u="none" dirty="0"/>
                        <a:t>  </a:t>
                      </a:r>
                      <a:r>
                        <a:rPr lang="tr-TR" sz="1600" b="0" u="sng" dirty="0"/>
                        <a:t>Prototype</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Define </a:t>
                      </a:r>
                      <a:r>
                        <a:rPr lang="es-AR" sz="1400" noProof="0" dirty="0">
                          <a:effectLst/>
                        </a:rPr>
                        <a:t>tantos</a:t>
                      </a:r>
                      <a:r>
                        <a:rPr lang="en-US" sz="1400" dirty="0">
                          <a:effectLst/>
                        </a:rPr>
                        <a:t> beans </a:t>
                      </a:r>
                      <a:r>
                        <a:rPr lang="es-AR" sz="1400" noProof="0" dirty="0">
                          <a:effectLst/>
                        </a:rPr>
                        <a:t>como</a:t>
                      </a:r>
                      <a:r>
                        <a:rPr lang="en-US" sz="1400" dirty="0">
                          <a:effectLst/>
                        </a:rPr>
                        <a:t> dependencias </a:t>
                      </a:r>
                      <a:r>
                        <a:rPr lang="es-AR" sz="1400" noProof="0" dirty="0">
                          <a:effectLst/>
                        </a:rPr>
                        <a:t>sean</a:t>
                      </a:r>
                      <a:r>
                        <a:rPr lang="en-US" sz="1400" dirty="0">
                          <a:effectLst/>
                        </a:rPr>
                        <a:t> </a:t>
                      </a:r>
                      <a:r>
                        <a:rPr lang="es-AR" sz="1400" noProof="0" dirty="0">
                          <a:effectLst/>
                        </a:rPr>
                        <a:t>requeridas</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extLst>
                  <a:ext uri="{0D108BD9-81ED-4DB2-BD59-A6C34878D82A}">
                    <a16:rowId xmlns:a16="http://schemas.microsoft.com/office/drawing/2014/main" val="10002"/>
                  </a:ext>
                </a:extLst>
              </a:tr>
            </a:tbl>
          </a:graphicData>
        </a:graphic>
      </p:graphicFrame>
      <p:pic>
        <p:nvPicPr>
          <p:cNvPr id="1026" name="Picture 2" descr="http://docs.spring.io/spring/docs/3.0.0.RC2/spring-framework-reference/html/images/sing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25" y="3262633"/>
            <a:ext cx="5857950" cy="291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595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circle(in)">
                                      <p:cBhvr>
                                        <p:cTn id="19"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es-AR" sz="3000" dirty="0"/>
              <a:t>Anotaciones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28</a:t>
            </a:fld>
            <a:endParaRPr lang="tr-TR" dirty="0"/>
          </a:p>
        </p:txBody>
      </p:sp>
      <p:pic>
        <p:nvPicPr>
          <p:cNvPr id="8" name="Picture 7">
            <a:extLst>
              <a:ext uri="{FF2B5EF4-FFF2-40B4-BE49-F238E27FC236}">
                <a16:creationId xmlns:a16="http://schemas.microsoft.com/office/drawing/2014/main" id="{3DD8085D-9529-49BA-AE43-85193E8B22D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67162" y="4158343"/>
            <a:ext cx="4257675" cy="2393950"/>
          </a:xfrm>
          <a:prstGeom prst="rect">
            <a:avLst/>
          </a:prstGeom>
        </p:spPr>
      </p:pic>
      <p:sp>
        <p:nvSpPr>
          <p:cNvPr id="9" name="Content Placeholder 2">
            <a:extLst>
              <a:ext uri="{FF2B5EF4-FFF2-40B4-BE49-F238E27FC236}">
                <a16:creationId xmlns:a16="http://schemas.microsoft.com/office/drawing/2014/main" id="{7E65559C-9540-4ABA-BB09-FB4E071CF1C4}"/>
              </a:ext>
            </a:extLst>
          </p:cNvPr>
          <p:cNvSpPr>
            <a:spLocks noGrp="1"/>
          </p:cNvSpPr>
          <p:nvPr>
            <p:ph idx="1"/>
          </p:nvPr>
        </p:nvSpPr>
        <p:spPr>
          <a:xfrm>
            <a:off x="838200" y="1825625"/>
            <a:ext cx="10515600" cy="2528661"/>
          </a:xfrm>
        </p:spPr>
        <p:txBody>
          <a:bodyPr>
            <a:normAutofit/>
          </a:bodyPr>
          <a:lstStyle/>
          <a:p>
            <a:pPr algn="just"/>
            <a:r>
              <a:rPr lang="es-AR" dirty="0"/>
              <a:t>Las anotaciones en Java son formas de añadir metadatos al código fuente para que estén disponibles para la aplicación en tiempo de ejecución. Las Anotaciones Java pueden añadirse a los elementos de programa tales como clases, métodos, campos, parámetros, variables locales, y paquetes.</a:t>
            </a:r>
            <a:endParaRPr lang="en-US" dirty="0"/>
          </a:p>
        </p:txBody>
      </p:sp>
    </p:spTree>
    <p:extLst>
      <p:ext uri="{BB962C8B-B14F-4D97-AF65-F5344CB8AC3E}">
        <p14:creationId xmlns:p14="http://schemas.microsoft.com/office/powerpoint/2010/main" val="312194498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circle(in)">
                                      <p:cBhvr>
                                        <p:cTn id="1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es-AR" sz="3000" dirty="0"/>
              <a:t>Anotaciones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29</a:t>
            </a:fld>
            <a:endParaRPr lang="tr-TR" dirty="0"/>
          </a:p>
        </p:txBody>
      </p:sp>
      <p:sp>
        <p:nvSpPr>
          <p:cNvPr id="9" name="Content Placeholder 2">
            <a:extLst>
              <a:ext uri="{FF2B5EF4-FFF2-40B4-BE49-F238E27FC236}">
                <a16:creationId xmlns:a16="http://schemas.microsoft.com/office/drawing/2014/main" id="{7E65559C-9540-4ABA-BB09-FB4E071CF1C4}"/>
              </a:ext>
            </a:extLst>
          </p:cNvPr>
          <p:cNvSpPr>
            <a:spLocks noGrp="1"/>
          </p:cNvSpPr>
          <p:nvPr>
            <p:ph idx="1"/>
          </p:nvPr>
        </p:nvSpPr>
        <p:spPr>
          <a:xfrm>
            <a:off x="838200" y="1825625"/>
            <a:ext cx="10515600" cy="4895850"/>
          </a:xfrm>
        </p:spPr>
        <p:txBody>
          <a:bodyPr>
            <a:noAutofit/>
          </a:bodyPr>
          <a:lstStyle/>
          <a:p>
            <a:pPr algn="just"/>
            <a:r>
              <a:rPr lang="es-ES" dirty="0" err="1"/>
              <a:t>Springramework</a:t>
            </a:r>
            <a:r>
              <a:rPr lang="es-ES" dirty="0"/>
              <a:t> posee una lista de aplicaciones, las cuales usaremos durante el tiempo que desarrollemos con el </a:t>
            </a:r>
            <a:r>
              <a:rPr lang="es-ES" dirty="0" err="1"/>
              <a:t>framework</a:t>
            </a:r>
            <a:r>
              <a:rPr lang="es-ES" dirty="0"/>
              <a:t>, a continuación, las más comunes:</a:t>
            </a:r>
          </a:p>
          <a:p>
            <a:pPr algn="just"/>
            <a:endParaRPr lang="es-ES" dirty="0"/>
          </a:p>
          <a:p>
            <a:pPr algn="just"/>
            <a:r>
              <a:rPr lang="es-ES" dirty="0"/>
              <a:t>1.	@</a:t>
            </a:r>
            <a:r>
              <a:rPr lang="es-ES" dirty="0" err="1"/>
              <a:t>Bean</a:t>
            </a:r>
            <a:r>
              <a:rPr lang="es-ES" dirty="0"/>
              <a:t>, define un dentro del </a:t>
            </a:r>
            <a:r>
              <a:rPr lang="es-ES" dirty="0" err="1"/>
              <a:t>application</a:t>
            </a:r>
            <a:r>
              <a:rPr lang="es-ES" dirty="0"/>
              <a:t> </a:t>
            </a:r>
            <a:r>
              <a:rPr lang="es-ES" dirty="0" err="1"/>
              <a:t>context</a:t>
            </a:r>
            <a:r>
              <a:rPr lang="es-ES" dirty="0"/>
              <a:t>.</a:t>
            </a:r>
          </a:p>
          <a:p>
            <a:pPr algn="just"/>
            <a:endParaRPr lang="es-ES" dirty="0"/>
          </a:p>
          <a:p>
            <a:pPr algn="just"/>
            <a:r>
              <a:rPr lang="es-ES" dirty="0"/>
              <a:t>2.	@</a:t>
            </a:r>
            <a:r>
              <a:rPr lang="es-ES" dirty="0" err="1"/>
              <a:t>Scope</a:t>
            </a:r>
            <a:r>
              <a:rPr lang="es-ES" dirty="0"/>
              <a:t>, indica el ámbito del </a:t>
            </a:r>
            <a:r>
              <a:rPr lang="es-ES" dirty="0" err="1"/>
              <a:t>Bean</a:t>
            </a:r>
            <a:r>
              <a:rPr lang="es-ES" dirty="0"/>
              <a:t>.</a:t>
            </a:r>
          </a:p>
          <a:p>
            <a:pPr algn="just"/>
            <a:endParaRPr lang="es-ES" dirty="0"/>
          </a:p>
          <a:p>
            <a:pPr algn="just"/>
            <a:r>
              <a:rPr lang="es-ES" dirty="0"/>
              <a:t>3.	@</a:t>
            </a:r>
            <a:r>
              <a:rPr lang="es-ES" dirty="0" err="1"/>
              <a:t>Service</a:t>
            </a:r>
            <a:r>
              <a:rPr lang="es-ES" dirty="0"/>
              <a:t>, Indica que el </a:t>
            </a:r>
            <a:r>
              <a:rPr lang="es-ES" dirty="0" err="1"/>
              <a:t>Bean</a:t>
            </a:r>
            <a:r>
              <a:rPr lang="es-ES" dirty="0"/>
              <a:t> creado es un posible servicio.</a:t>
            </a:r>
          </a:p>
        </p:txBody>
      </p:sp>
    </p:spTree>
    <p:extLst>
      <p:ext uri="{BB962C8B-B14F-4D97-AF65-F5344CB8AC3E}">
        <p14:creationId xmlns:p14="http://schemas.microsoft.com/office/powerpoint/2010/main" val="23748567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circle(in)">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circle(in)">
                                      <p:cBhvr>
                                        <p:cTn id="18" dur="20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circle(in)">
                                      <p:cBhvr>
                                        <p:cTn id="23" dur="20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circle(in)">
                                      <p:cBhvr>
                                        <p:cTn id="28"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a:t>
            </a:r>
            <a:r>
              <a:rPr lang="es-AR" dirty="0"/>
              <a:t>ido</a:t>
            </a:r>
            <a:endParaRPr lang="tr-TR" dirty="0"/>
          </a:p>
        </p:txBody>
      </p:sp>
      <p:sp>
        <p:nvSpPr>
          <p:cNvPr id="3" name="Content Placeholder 2"/>
          <p:cNvSpPr>
            <a:spLocks noGrp="1"/>
          </p:cNvSpPr>
          <p:nvPr>
            <p:ph idx="1"/>
          </p:nvPr>
        </p:nvSpPr>
        <p:spPr>
          <a:xfrm>
            <a:off x="838200" y="2005012"/>
            <a:ext cx="10515600" cy="4351338"/>
          </a:xfrm>
        </p:spPr>
        <p:txBody>
          <a:bodyPr>
            <a:normAutofit lnSpcReduction="10000"/>
          </a:bodyPr>
          <a:lstStyle/>
          <a:p>
            <a:r>
              <a:rPr lang="es-ES" dirty="0"/>
              <a:t>	Qué es el </a:t>
            </a:r>
            <a:r>
              <a:rPr lang="es-ES" dirty="0" err="1"/>
              <a:t>Application</a:t>
            </a:r>
            <a:r>
              <a:rPr lang="es-ES" dirty="0"/>
              <a:t> </a:t>
            </a:r>
            <a:r>
              <a:rPr lang="es-ES" dirty="0" err="1"/>
              <a:t>Context</a:t>
            </a:r>
            <a:r>
              <a:rPr lang="es-ES" dirty="0"/>
              <a:t> ?</a:t>
            </a:r>
          </a:p>
          <a:p>
            <a:endParaRPr lang="es-ES" dirty="0"/>
          </a:p>
          <a:p>
            <a:r>
              <a:rPr lang="es-ES" dirty="0"/>
              <a:t>	Qué es un </a:t>
            </a:r>
            <a:r>
              <a:rPr lang="es-ES" dirty="0" err="1"/>
              <a:t>Bean</a:t>
            </a:r>
            <a:r>
              <a:rPr lang="es-ES" dirty="0"/>
              <a:t> ?</a:t>
            </a:r>
          </a:p>
          <a:p>
            <a:endParaRPr lang="es-ES" dirty="0"/>
          </a:p>
          <a:p>
            <a:r>
              <a:rPr lang="es-ES" dirty="0"/>
              <a:t>	Ciclo de vida de un </a:t>
            </a:r>
            <a:r>
              <a:rPr lang="es-ES" dirty="0" err="1"/>
              <a:t>Bean</a:t>
            </a:r>
            <a:r>
              <a:rPr lang="es-ES" dirty="0"/>
              <a:t>.</a:t>
            </a:r>
          </a:p>
          <a:p>
            <a:endParaRPr lang="es-ES" dirty="0"/>
          </a:p>
          <a:p>
            <a:r>
              <a:rPr lang="es-ES" dirty="0"/>
              <a:t>	Qué son anotaciones ?</a:t>
            </a:r>
          </a:p>
          <a:p>
            <a:pPr marL="0" indent="0">
              <a:buNone/>
            </a:pPr>
            <a:endParaRPr lang="es-ES" dirty="0"/>
          </a:p>
          <a:p>
            <a:r>
              <a:rPr lang="es-ES" dirty="0"/>
              <a:t>	Cuáles son las anotaciones más usadas en </a:t>
            </a:r>
            <a:r>
              <a:rPr lang="es-ES" dirty="0" err="1"/>
              <a:t>Springframework</a:t>
            </a:r>
            <a:r>
              <a:rPr lang="es-ES" dirty="0"/>
              <a:t>.</a:t>
            </a:r>
          </a:p>
        </p:txBody>
      </p:sp>
      <p:sp>
        <p:nvSpPr>
          <p:cNvPr id="4" name="Slide Number Placeholder 3"/>
          <p:cNvSpPr>
            <a:spLocks noGrp="1"/>
          </p:cNvSpPr>
          <p:nvPr>
            <p:ph type="sldNum" sz="quarter" idx="12"/>
          </p:nvPr>
        </p:nvSpPr>
        <p:spPr/>
        <p:txBody>
          <a:bodyPr/>
          <a:lstStyle/>
          <a:p>
            <a:fld id="{974C77FB-47CE-486E-823A-42AC13E2D61E}" type="slidenum">
              <a:rPr lang="tr-TR" smtClean="0"/>
              <a:t>3</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915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par>
                                <p:cTn id="31" presetID="6" presetClass="entr" presetSubtype="16" fill="hold" nodeType="withEffect">
                                  <p:stCondLst>
                                    <p:cond delay="0"/>
                                  </p:stCondLst>
                                  <p:childTnLst>
                                    <p:set>
                                      <p:cBhvr>
                                        <p:cTn id="32" dur="1" fill="hold">
                                          <p:stCondLst>
                                            <p:cond delay="0"/>
                                          </p:stCondLst>
                                        </p:cTn>
                                        <p:tgtEl>
                                          <p:spTgt spid="5124"/>
                                        </p:tgtEl>
                                        <p:attrNameLst>
                                          <p:attrName>style.visibility</p:attrName>
                                        </p:attrNameLst>
                                      </p:cBhvr>
                                      <p:to>
                                        <p:strVal val="visible"/>
                                      </p:to>
                                    </p:set>
                                    <p:animEffect transition="in" filter="circle(in)">
                                      <p:cBhvr>
                                        <p:cTn id="33"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es-AR" sz="3000" dirty="0"/>
              <a:t>Anotaciones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30</a:t>
            </a:fld>
            <a:endParaRPr lang="tr-TR" dirty="0"/>
          </a:p>
        </p:txBody>
      </p:sp>
      <p:sp>
        <p:nvSpPr>
          <p:cNvPr id="9" name="Content Placeholder 2">
            <a:extLst>
              <a:ext uri="{FF2B5EF4-FFF2-40B4-BE49-F238E27FC236}">
                <a16:creationId xmlns:a16="http://schemas.microsoft.com/office/drawing/2014/main" id="{7E65559C-9540-4ABA-BB09-FB4E071CF1C4}"/>
              </a:ext>
            </a:extLst>
          </p:cNvPr>
          <p:cNvSpPr>
            <a:spLocks noGrp="1"/>
          </p:cNvSpPr>
          <p:nvPr>
            <p:ph idx="1"/>
          </p:nvPr>
        </p:nvSpPr>
        <p:spPr>
          <a:xfrm>
            <a:off x="838200" y="1825625"/>
            <a:ext cx="10515600" cy="4760526"/>
          </a:xfrm>
        </p:spPr>
        <p:txBody>
          <a:bodyPr>
            <a:noAutofit/>
          </a:bodyPr>
          <a:lstStyle/>
          <a:p>
            <a:pPr algn="just"/>
            <a:r>
              <a:rPr lang="es-ES" dirty="0"/>
              <a:t>4.	@</a:t>
            </a:r>
            <a:r>
              <a:rPr lang="es-ES" dirty="0" err="1"/>
              <a:t>Component</a:t>
            </a:r>
            <a:r>
              <a:rPr lang="es-ES" dirty="0"/>
              <a:t>, Indica que el </a:t>
            </a:r>
            <a:r>
              <a:rPr lang="es-ES" dirty="0" err="1"/>
              <a:t>Bean</a:t>
            </a:r>
            <a:r>
              <a:rPr lang="es-ES" dirty="0"/>
              <a:t> creado es un posible componente.</a:t>
            </a:r>
          </a:p>
          <a:p>
            <a:pPr algn="just"/>
            <a:endParaRPr lang="es-ES" dirty="0"/>
          </a:p>
          <a:p>
            <a:pPr algn="just"/>
            <a:r>
              <a:rPr lang="es-ES" dirty="0"/>
              <a:t>5.	@</a:t>
            </a:r>
            <a:r>
              <a:rPr lang="es-ES" dirty="0" err="1"/>
              <a:t>Repositoy</a:t>
            </a:r>
            <a:r>
              <a:rPr lang="es-ES" dirty="0"/>
              <a:t>, Indica que el </a:t>
            </a:r>
            <a:r>
              <a:rPr lang="es-ES" dirty="0" err="1"/>
              <a:t>Bean</a:t>
            </a:r>
            <a:r>
              <a:rPr lang="es-ES" dirty="0"/>
              <a:t> creado es un objeto de acceso a datos.</a:t>
            </a:r>
          </a:p>
          <a:p>
            <a:pPr algn="just"/>
            <a:endParaRPr lang="es-ES" dirty="0"/>
          </a:p>
          <a:p>
            <a:pPr algn="just"/>
            <a:r>
              <a:rPr lang="es-ES" dirty="0"/>
              <a:t>6.	@</a:t>
            </a:r>
            <a:r>
              <a:rPr lang="es-ES" dirty="0" err="1"/>
              <a:t>Controller</a:t>
            </a:r>
            <a:r>
              <a:rPr lang="es-ES" dirty="0"/>
              <a:t>, Indica que el </a:t>
            </a:r>
            <a:r>
              <a:rPr lang="es-ES" dirty="0" err="1"/>
              <a:t>Bean</a:t>
            </a:r>
            <a:r>
              <a:rPr lang="es-ES" dirty="0"/>
              <a:t> creado es un componente Web.</a:t>
            </a:r>
          </a:p>
          <a:p>
            <a:pPr algn="just"/>
            <a:endParaRPr lang="es-ES" dirty="0"/>
          </a:p>
          <a:p>
            <a:pPr algn="just"/>
            <a:r>
              <a:rPr lang="es-ES" dirty="0"/>
              <a:t>7.	@</a:t>
            </a:r>
            <a:r>
              <a:rPr lang="es-ES" dirty="0" err="1"/>
              <a:t>PostConstruct</a:t>
            </a:r>
            <a:r>
              <a:rPr lang="es-ES" dirty="0"/>
              <a:t>, Indica que el método en el </a:t>
            </a:r>
            <a:r>
              <a:rPr lang="es-ES" dirty="0" err="1"/>
              <a:t>Bean</a:t>
            </a:r>
            <a:r>
              <a:rPr lang="es-ES" dirty="0"/>
              <a:t> será disparado luego de ser llamado el constructor de la clase.</a:t>
            </a:r>
          </a:p>
        </p:txBody>
      </p:sp>
    </p:spTree>
    <p:extLst>
      <p:ext uri="{BB962C8B-B14F-4D97-AF65-F5344CB8AC3E}">
        <p14:creationId xmlns:p14="http://schemas.microsoft.com/office/powerpoint/2010/main" val="10997486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circle(in)">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circle(in)">
                                      <p:cBhvr>
                                        <p:cTn id="18" dur="20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circle(in)">
                                      <p:cBhvr>
                                        <p:cTn id="23" dur="20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circle(in)">
                                      <p:cBhvr>
                                        <p:cTn id="28" dur="2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Inyección de Dependencias</a:t>
            </a:r>
            <a:br>
              <a:rPr lang="tr-TR" dirty="0"/>
            </a:br>
            <a:r>
              <a:rPr lang="es-AR" sz="3000" dirty="0"/>
              <a:t>Anotaciones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31</a:t>
            </a:fld>
            <a:endParaRPr lang="tr-TR" dirty="0"/>
          </a:p>
        </p:txBody>
      </p:sp>
      <p:sp>
        <p:nvSpPr>
          <p:cNvPr id="9" name="Content Placeholder 2">
            <a:extLst>
              <a:ext uri="{FF2B5EF4-FFF2-40B4-BE49-F238E27FC236}">
                <a16:creationId xmlns:a16="http://schemas.microsoft.com/office/drawing/2014/main" id="{7E65559C-9540-4ABA-BB09-FB4E071CF1C4}"/>
              </a:ext>
            </a:extLst>
          </p:cNvPr>
          <p:cNvSpPr>
            <a:spLocks noGrp="1"/>
          </p:cNvSpPr>
          <p:nvPr>
            <p:ph idx="1"/>
          </p:nvPr>
        </p:nvSpPr>
        <p:spPr>
          <a:xfrm>
            <a:off x="838200" y="1825625"/>
            <a:ext cx="10515600" cy="4760526"/>
          </a:xfrm>
        </p:spPr>
        <p:txBody>
          <a:bodyPr>
            <a:noAutofit/>
          </a:bodyPr>
          <a:lstStyle/>
          <a:p>
            <a:pPr algn="just"/>
            <a:r>
              <a:rPr lang="es-ES" dirty="0"/>
              <a:t>8.	@</a:t>
            </a:r>
            <a:r>
              <a:rPr lang="es-ES" dirty="0" err="1"/>
              <a:t>PreDestroy</a:t>
            </a:r>
            <a:r>
              <a:rPr lang="es-ES" dirty="0"/>
              <a:t>, Indica que el método en el </a:t>
            </a:r>
            <a:r>
              <a:rPr lang="es-ES" dirty="0" err="1"/>
              <a:t>Bean</a:t>
            </a:r>
            <a:r>
              <a:rPr lang="es-ES" dirty="0"/>
              <a:t> </a:t>
            </a:r>
            <a:r>
              <a:rPr lang="es-ES" dirty="0" err="1"/>
              <a:t>sera</a:t>
            </a:r>
            <a:r>
              <a:rPr lang="es-ES" dirty="0"/>
              <a:t> disparado luego de ser eliminado el </a:t>
            </a:r>
            <a:r>
              <a:rPr lang="es-ES" dirty="0" err="1"/>
              <a:t>Bean</a:t>
            </a:r>
            <a:r>
              <a:rPr lang="es-ES" dirty="0"/>
              <a:t> del contexto.</a:t>
            </a:r>
          </a:p>
          <a:p>
            <a:pPr algn="just"/>
            <a:endParaRPr lang="es-ES" dirty="0"/>
          </a:p>
          <a:p>
            <a:pPr algn="just"/>
            <a:r>
              <a:rPr lang="es-ES" dirty="0"/>
              <a:t>9.	@</a:t>
            </a:r>
            <a:r>
              <a:rPr lang="es-ES" dirty="0" err="1"/>
              <a:t>Autowired</a:t>
            </a:r>
            <a:r>
              <a:rPr lang="es-ES" dirty="0"/>
              <a:t>, Indica que el contexto debe de inicializar el argumento marcado en el </a:t>
            </a:r>
            <a:r>
              <a:rPr lang="es-ES" dirty="0" err="1"/>
              <a:t>Bean</a:t>
            </a:r>
            <a:r>
              <a:rPr lang="es-ES" dirty="0"/>
              <a:t>.</a:t>
            </a:r>
          </a:p>
        </p:txBody>
      </p:sp>
    </p:spTree>
    <p:extLst>
      <p:ext uri="{BB962C8B-B14F-4D97-AF65-F5344CB8AC3E}">
        <p14:creationId xmlns:p14="http://schemas.microsoft.com/office/powerpoint/2010/main" val="22350120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circle(in)">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circle(in)">
                                      <p:cBhvr>
                                        <p:cTn id="18"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Spring Framework?</a:t>
            </a:r>
          </a:p>
        </p:txBody>
      </p:sp>
      <p:sp>
        <p:nvSpPr>
          <p:cNvPr id="3" name="Content Placeholder 2"/>
          <p:cNvSpPr>
            <a:spLocks noGrp="1"/>
          </p:cNvSpPr>
          <p:nvPr>
            <p:ph idx="1"/>
          </p:nvPr>
        </p:nvSpPr>
        <p:spPr/>
        <p:txBody>
          <a:bodyPr>
            <a:normAutofit/>
          </a:bodyPr>
          <a:lstStyle/>
          <a:p>
            <a:pPr marL="0" indent="0">
              <a:buNone/>
            </a:pPr>
            <a:r>
              <a:rPr lang="es-AR" dirty="0"/>
              <a:t>Spring Framework es una plataforma de trabajado creada por </a:t>
            </a:r>
            <a:r>
              <a:rPr lang="es-AR" dirty="0" err="1"/>
              <a:t>Rod</a:t>
            </a:r>
            <a:r>
              <a:rPr lang="es-AR" dirty="0"/>
              <a:t> Johnson ( </a:t>
            </a:r>
            <a:r>
              <a:rPr lang="es-AR" u="sng" dirty="0">
                <a:hlinkClick r:id="rId2"/>
              </a:rPr>
              <a:t>https://en.wikipedia.org/wiki/Rod_Johnson_(programmer)</a:t>
            </a:r>
            <a:r>
              <a:rPr lang="es-AR" dirty="0"/>
              <a:t> ) en el año 2003. Durante ese año </a:t>
            </a:r>
            <a:r>
              <a:rPr lang="es-AR" dirty="0" err="1"/>
              <a:t>Rod</a:t>
            </a:r>
            <a:r>
              <a:rPr lang="es-AR" dirty="0"/>
              <a:t> escribió un libro titulado “</a:t>
            </a:r>
            <a:r>
              <a:rPr lang="es-AR" dirty="0" err="1"/>
              <a:t>Expert</a:t>
            </a:r>
            <a:r>
              <a:rPr lang="es-AR" dirty="0"/>
              <a:t> </a:t>
            </a:r>
            <a:r>
              <a:rPr lang="es-AR" dirty="0" err="1"/>
              <a:t>One-on-One</a:t>
            </a:r>
            <a:r>
              <a:rPr lang="es-AR" dirty="0"/>
              <a:t> J2EE </a:t>
            </a:r>
            <a:r>
              <a:rPr lang="es-AR" dirty="0" err="1"/>
              <a:t>Development</a:t>
            </a:r>
            <a:r>
              <a:rPr lang="es-AR" dirty="0"/>
              <a:t> </a:t>
            </a:r>
            <a:r>
              <a:rPr lang="es-AR" dirty="0" err="1"/>
              <a:t>without</a:t>
            </a:r>
            <a:r>
              <a:rPr lang="es-AR" dirty="0"/>
              <a:t> EJB”, en el cual hablo por primera vez de </a:t>
            </a:r>
            <a:r>
              <a:rPr lang="es-AR" dirty="0" err="1"/>
              <a:t>spring</a:t>
            </a:r>
            <a:r>
              <a:rPr lang="es-AR" dirty="0"/>
              <a:t> y de las ventajas que suponía este </a:t>
            </a:r>
            <a:r>
              <a:rPr lang="es-AR" dirty="0" err="1"/>
              <a:t>framework</a:t>
            </a:r>
            <a:r>
              <a:rPr lang="es-AR" dirty="0"/>
              <a:t> versus las tecnologías oficiales java existentes en esa época.</a:t>
            </a:r>
            <a:endParaRPr lang="en-US" dirty="0"/>
          </a:p>
          <a:p>
            <a:pPr marL="0" indent="0">
              <a:buNone/>
            </a:pP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a:t>
            </a:fld>
            <a:endParaRPr lang="tr-TR" dirty="0"/>
          </a:p>
        </p:txBody>
      </p:sp>
      <p:pic>
        <p:nvPicPr>
          <p:cNvPr id="5" name="Picture 4" descr="A screenshot of a social media post&#10;&#10;Description generated with very high confidence">
            <a:extLst>
              <a:ext uri="{FF2B5EF4-FFF2-40B4-BE49-F238E27FC236}">
                <a16:creationId xmlns:a16="http://schemas.microsoft.com/office/drawing/2014/main" id="{2941A6DF-9678-4D34-A5E0-0C90A08DC9C5}"/>
              </a:ext>
            </a:extLst>
          </p:cNvPr>
          <p:cNvPicPr/>
          <p:nvPr/>
        </p:nvPicPr>
        <p:blipFill>
          <a:blip r:embed="rId3">
            <a:extLst>
              <a:ext uri="{28A0092B-C50C-407E-A947-70E740481C1C}">
                <a14:useLocalDpi xmlns:a14="http://schemas.microsoft.com/office/drawing/2010/main" val="0"/>
              </a:ext>
            </a:extLst>
          </a:blip>
          <a:stretch>
            <a:fillRect/>
          </a:stretch>
        </p:blipFill>
        <p:spPr>
          <a:xfrm>
            <a:off x="5044903" y="4451667"/>
            <a:ext cx="1657350" cy="2087245"/>
          </a:xfrm>
          <a:prstGeom prst="rect">
            <a:avLst/>
          </a:prstGeom>
        </p:spPr>
      </p:pic>
    </p:spTree>
    <p:extLst>
      <p:ext uri="{BB962C8B-B14F-4D97-AF65-F5344CB8AC3E}">
        <p14:creationId xmlns:p14="http://schemas.microsoft.com/office/powerpoint/2010/main" val="13465683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par>
                                <p:cTn id="11" presetID="6"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Spring Framework?</a:t>
            </a:r>
          </a:p>
        </p:txBody>
      </p:sp>
      <p:sp>
        <p:nvSpPr>
          <p:cNvPr id="3" name="Content Placeholder 2"/>
          <p:cNvSpPr>
            <a:spLocks noGrp="1"/>
          </p:cNvSpPr>
          <p:nvPr>
            <p:ph idx="1"/>
          </p:nvPr>
        </p:nvSpPr>
        <p:spPr/>
        <p:txBody>
          <a:bodyPr>
            <a:normAutofit/>
          </a:bodyPr>
          <a:lstStyle/>
          <a:p>
            <a:r>
              <a:rPr lang="tr-TR" dirty="0"/>
              <a:t>Open source </a:t>
            </a:r>
            <a:r>
              <a:rPr lang="es-AR" dirty="0"/>
              <a:t>desde</a:t>
            </a:r>
            <a:r>
              <a:rPr lang="tr-TR" dirty="0"/>
              <a:t> 2003.</a:t>
            </a:r>
            <a:endParaRPr lang="es-AR" dirty="0"/>
          </a:p>
          <a:p>
            <a:pPr marL="0" indent="0">
              <a:buNone/>
            </a:pPr>
            <a:endParaRPr lang="tr-TR" dirty="0"/>
          </a:p>
          <a:p>
            <a:r>
              <a:rPr lang="tr-TR" dirty="0"/>
              <a:t>Spring </a:t>
            </a:r>
            <a:r>
              <a:rPr lang="es-AR" dirty="0"/>
              <a:t>todos los estándares</a:t>
            </a:r>
            <a:r>
              <a:rPr lang="tr-TR" dirty="0"/>
              <a:t> J</a:t>
            </a:r>
            <a:r>
              <a:rPr lang="es-AR" dirty="0"/>
              <a:t>2</a:t>
            </a:r>
            <a:r>
              <a:rPr lang="tr-TR" dirty="0"/>
              <a:t>EE.</a:t>
            </a:r>
            <a:endParaRPr lang="es-AR" dirty="0"/>
          </a:p>
          <a:p>
            <a:pPr marL="0" indent="0">
              <a:buNone/>
            </a:pPr>
            <a:endParaRPr lang="tr-TR" dirty="0"/>
          </a:p>
          <a:p>
            <a:r>
              <a:rPr lang="en-US" dirty="0"/>
              <a:t>Spring </a:t>
            </a:r>
            <a:r>
              <a:rPr lang="es-AR" dirty="0"/>
              <a:t>maneja</a:t>
            </a:r>
            <a:r>
              <a:rPr lang="en-US" dirty="0"/>
              <a:t> la infrastructure, </a:t>
            </a:r>
            <a:r>
              <a:rPr lang="es-AR" dirty="0"/>
              <a:t>tu</a:t>
            </a:r>
            <a:r>
              <a:rPr lang="en-US" dirty="0"/>
              <a:t> solo </a:t>
            </a:r>
            <a:r>
              <a:rPr lang="es-AR" dirty="0"/>
              <a:t>te</a:t>
            </a:r>
            <a:r>
              <a:rPr lang="en-US" dirty="0"/>
              <a:t> </a:t>
            </a:r>
            <a:r>
              <a:rPr lang="es-AR" dirty="0"/>
              <a:t>enfocas</a:t>
            </a:r>
            <a:r>
              <a:rPr lang="en-US" dirty="0"/>
              <a:t> </a:t>
            </a:r>
            <a:r>
              <a:rPr lang="es-AR" dirty="0"/>
              <a:t>en</a:t>
            </a:r>
            <a:r>
              <a:rPr lang="en-US" dirty="0"/>
              <a:t> la </a:t>
            </a:r>
            <a:r>
              <a:rPr lang="es-AR" dirty="0"/>
              <a:t>aplicación</a:t>
            </a:r>
            <a:r>
              <a:rPr lang="en-US" dirty="0"/>
              <a:t>.</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5</a:t>
            </a:fld>
            <a:endParaRPr lang="tr-TR" dirty="0"/>
          </a:p>
        </p:txBody>
      </p:sp>
    </p:spTree>
    <p:extLst>
      <p:ext uri="{BB962C8B-B14F-4D97-AF65-F5344CB8AC3E}">
        <p14:creationId xmlns:p14="http://schemas.microsoft.com/office/powerpoint/2010/main" val="5492264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a:t>
            </a:r>
            <a:r>
              <a:rPr lang="es-AR" dirty="0"/>
              <a:t>un </a:t>
            </a:r>
            <a:r>
              <a:rPr lang="tr-TR" dirty="0"/>
              <a:t>Framework?</a:t>
            </a:r>
          </a:p>
        </p:txBody>
      </p:sp>
      <p:sp>
        <p:nvSpPr>
          <p:cNvPr id="3" name="Content Placeholder 2"/>
          <p:cNvSpPr>
            <a:spLocks noGrp="1"/>
          </p:cNvSpPr>
          <p:nvPr>
            <p:ph idx="1"/>
          </p:nvPr>
        </p:nvSpPr>
        <p:spPr>
          <a:xfrm>
            <a:off x="838200" y="1825625"/>
            <a:ext cx="10515600" cy="1782548"/>
          </a:xfrm>
        </p:spPr>
        <p:txBody>
          <a:bodyPr>
            <a:normAutofit/>
          </a:bodyPr>
          <a:lstStyle/>
          <a:p>
            <a:pPr marL="0" indent="0">
              <a:buNone/>
            </a:pPr>
            <a:r>
              <a:rPr lang="es-ES" dirty="0"/>
              <a:t>Normalmente cuando trabajamos en cualquier plataforma solemos utilizar algún tipo de </a:t>
            </a:r>
            <a:r>
              <a:rPr lang="es-ES" dirty="0" err="1"/>
              <a:t>framework</a:t>
            </a:r>
            <a:r>
              <a:rPr lang="es-ES" dirty="0"/>
              <a:t>. Estos no son ni más ni menos que un conjunto de clases que nos facilitan el trabajo. Utilizamos el </a:t>
            </a:r>
            <a:r>
              <a:rPr lang="es-ES" dirty="0" err="1"/>
              <a:t>framework</a:t>
            </a:r>
            <a:r>
              <a:rPr lang="es-ES" dirty="0"/>
              <a:t> para crear un conjunto de objetos que nuestra aplicación necesita.</a:t>
            </a:r>
          </a:p>
          <a:p>
            <a:pPr marL="0" indent="0">
              <a:buNone/>
            </a:pPr>
            <a:endParaRPr lang="es-ES" dirty="0"/>
          </a:p>
        </p:txBody>
      </p:sp>
      <p:sp>
        <p:nvSpPr>
          <p:cNvPr id="4" name="Slide Number Placeholder 3"/>
          <p:cNvSpPr>
            <a:spLocks noGrp="1"/>
          </p:cNvSpPr>
          <p:nvPr>
            <p:ph type="sldNum" sz="quarter" idx="12"/>
          </p:nvPr>
        </p:nvSpPr>
        <p:spPr/>
        <p:txBody>
          <a:bodyPr/>
          <a:lstStyle/>
          <a:p>
            <a:fld id="{974C77FB-47CE-486E-823A-42AC13E2D61E}" type="slidenum">
              <a:rPr lang="tr-TR" smtClean="0"/>
              <a:t>6</a:t>
            </a:fld>
            <a:endParaRPr lang="tr-TR" dirty="0"/>
          </a:p>
        </p:txBody>
      </p:sp>
      <p:pic>
        <p:nvPicPr>
          <p:cNvPr id="6" name="Picture 5">
            <a:extLst>
              <a:ext uri="{FF2B5EF4-FFF2-40B4-BE49-F238E27FC236}">
                <a16:creationId xmlns:a16="http://schemas.microsoft.com/office/drawing/2014/main" id="{D095B622-38F7-40BF-8B5D-E9690DC48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593" y="4138612"/>
            <a:ext cx="5048250" cy="2400300"/>
          </a:xfrm>
          <a:prstGeom prst="rect">
            <a:avLst/>
          </a:prstGeom>
        </p:spPr>
      </p:pic>
    </p:spTree>
    <p:extLst>
      <p:ext uri="{BB962C8B-B14F-4D97-AF65-F5344CB8AC3E}">
        <p14:creationId xmlns:p14="http://schemas.microsoft.com/office/powerpoint/2010/main" val="42239877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a:t>
            </a:r>
            <a:r>
              <a:rPr lang="es-AR" dirty="0"/>
              <a:t>un </a:t>
            </a:r>
            <a:r>
              <a:rPr lang="tr-TR" dirty="0"/>
              <a:t>Framework?</a:t>
            </a:r>
          </a:p>
        </p:txBody>
      </p:sp>
      <p:sp>
        <p:nvSpPr>
          <p:cNvPr id="3" name="Content Placeholder 2"/>
          <p:cNvSpPr>
            <a:spLocks noGrp="1"/>
          </p:cNvSpPr>
          <p:nvPr>
            <p:ph idx="1"/>
          </p:nvPr>
        </p:nvSpPr>
        <p:spPr>
          <a:xfrm>
            <a:off x="838200" y="1825625"/>
            <a:ext cx="5664200" cy="4328432"/>
          </a:xfrm>
        </p:spPr>
        <p:txBody>
          <a:bodyPr>
            <a:normAutofit/>
          </a:bodyPr>
          <a:lstStyle/>
          <a:p>
            <a:pPr marL="0" indent="0">
              <a:buNone/>
            </a:pPr>
            <a:r>
              <a:rPr lang="es-ES" dirty="0"/>
              <a:t>En la mayoría de las ocasiones para desarrollar aplicaciones no es suficiente usar un único </a:t>
            </a:r>
            <a:r>
              <a:rPr lang="es-ES" dirty="0" err="1"/>
              <a:t>framework</a:t>
            </a:r>
            <a:r>
              <a:rPr lang="es-ES" dirty="0"/>
              <a:t> sino que necesitamos utilizar varios. Cada uno de los cuales generará su propio conjunto de objetos. </a:t>
            </a:r>
          </a:p>
        </p:txBody>
      </p:sp>
      <p:sp>
        <p:nvSpPr>
          <p:cNvPr id="4" name="Slide Number Placeholder 3"/>
          <p:cNvSpPr>
            <a:spLocks noGrp="1"/>
          </p:cNvSpPr>
          <p:nvPr>
            <p:ph type="sldNum" sz="quarter" idx="12"/>
          </p:nvPr>
        </p:nvSpPr>
        <p:spPr/>
        <p:txBody>
          <a:bodyPr/>
          <a:lstStyle/>
          <a:p>
            <a:fld id="{974C77FB-47CE-486E-823A-42AC13E2D61E}" type="slidenum">
              <a:rPr lang="tr-TR" smtClean="0"/>
              <a:t>7</a:t>
            </a:fld>
            <a:endParaRPr lang="tr-TR" dirty="0"/>
          </a:p>
        </p:txBody>
      </p:sp>
      <p:pic>
        <p:nvPicPr>
          <p:cNvPr id="6" name="Picture 5">
            <a:extLst>
              <a:ext uri="{FF2B5EF4-FFF2-40B4-BE49-F238E27FC236}">
                <a16:creationId xmlns:a16="http://schemas.microsoft.com/office/drawing/2014/main" id="{622643D1-5D26-474E-BCC3-7DC43AA16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633" y="101600"/>
            <a:ext cx="5248275" cy="6619875"/>
          </a:xfrm>
          <a:prstGeom prst="rect">
            <a:avLst/>
          </a:prstGeom>
        </p:spPr>
      </p:pic>
    </p:spTree>
    <p:extLst>
      <p:ext uri="{BB962C8B-B14F-4D97-AF65-F5344CB8AC3E}">
        <p14:creationId xmlns:p14="http://schemas.microsoft.com/office/powerpoint/2010/main" val="36859694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a:t>
            </a:r>
            <a:r>
              <a:rPr lang="es-AR" dirty="0"/>
              <a:t>un </a:t>
            </a:r>
            <a:r>
              <a:rPr lang="tr-TR" dirty="0"/>
              <a:t>Framework?</a:t>
            </a:r>
          </a:p>
        </p:txBody>
      </p:sp>
      <p:sp>
        <p:nvSpPr>
          <p:cNvPr id="3" name="Content Placeholder 2"/>
          <p:cNvSpPr>
            <a:spLocks noGrp="1"/>
          </p:cNvSpPr>
          <p:nvPr>
            <p:ph idx="1"/>
          </p:nvPr>
        </p:nvSpPr>
        <p:spPr>
          <a:xfrm>
            <a:off x="838200" y="1825625"/>
            <a:ext cx="5664200" cy="4328432"/>
          </a:xfrm>
        </p:spPr>
        <p:txBody>
          <a:bodyPr>
            <a:normAutofit/>
          </a:bodyPr>
          <a:lstStyle/>
          <a:p>
            <a:pPr marL="0" indent="0">
              <a:buNone/>
            </a:pPr>
            <a:r>
              <a:rPr lang="es-ES" dirty="0"/>
              <a:t>Esta situación genera problemas ya que cada </a:t>
            </a:r>
            <a:r>
              <a:rPr lang="es-ES" dirty="0" err="1"/>
              <a:t>framework</a:t>
            </a:r>
            <a:r>
              <a:rPr lang="es-ES" dirty="0"/>
              <a:t> es totalmente independiente y gestiona su propio ciclo de vida de los objetos.</a:t>
            </a:r>
          </a:p>
        </p:txBody>
      </p:sp>
      <p:sp>
        <p:nvSpPr>
          <p:cNvPr id="4" name="Slide Number Placeholder 3"/>
          <p:cNvSpPr>
            <a:spLocks noGrp="1"/>
          </p:cNvSpPr>
          <p:nvPr>
            <p:ph type="sldNum" sz="quarter" idx="12"/>
          </p:nvPr>
        </p:nvSpPr>
        <p:spPr/>
        <p:txBody>
          <a:bodyPr/>
          <a:lstStyle/>
          <a:p>
            <a:fld id="{974C77FB-47CE-486E-823A-42AC13E2D61E}" type="slidenum">
              <a:rPr lang="tr-TR" smtClean="0"/>
              <a:t>8</a:t>
            </a:fld>
            <a:endParaRPr lang="tr-TR" dirty="0"/>
          </a:p>
        </p:txBody>
      </p:sp>
      <p:pic>
        <p:nvPicPr>
          <p:cNvPr id="7" name="Picture 6">
            <a:extLst>
              <a:ext uri="{FF2B5EF4-FFF2-40B4-BE49-F238E27FC236}">
                <a16:creationId xmlns:a16="http://schemas.microsoft.com/office/drawing/2014/main" id="{4267F217-84D6-4C2C-909E-5919E88AA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559" y="517525"/>
            <a:ext cx="5572125" cy="5838825"/>
          </a:xfrm>
          <a:prstGeom prst="rect">
            <a:avLst/>
          </a:prstGeom>
        </p:spPr>
      </p:pic>
    </p:spTree>
    <p:extLst>
      <p:ext uri="{BB962C8B-B14F-4D97-AF65-F5344CB8AC3E}">
        <p14:creationId xmlns:p14="http://schemas.microsoft.com/office/powerpoint/2010/main" val="35686579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Que es</a:t>
            </a:r>
            <a:r>
              <a:rPr lang="tr-TR" dirty="0"/>
              <a:t> </a:t>
            </a:r>
            <a:r>
              <a:rPr lang="es-AR" dirty="0"/>
              <a:t>un </a:t>
            </a:r>
            <a:r>
              <a:rPr lang="tr-TR" dirty="0"/>
              <a:t>Framework?</a:t>
            </a:r>
          </a:p>
        </p:txBody>
      </p:sp>
      <p:sp>
        <p:nvSpPr>
          <p:cNvPr id="3" name="Content Placeholder 2"/>
          <p:cNvSpPr>
            <a:spLocks noGrp="1"/>
          </p:cNvSpPr>
          <p:nvPr>
            <p:ph idx="1"/>
          </p:nvPr>
        </p:nvSpPr>
        <p:spPr>
          <a:xfrm>
            <a:off x="838200" y="1825625"/>
            <a:ext cx="5229225" cy="4328432"/>
          </a:xfrm>
        </p:spPr>
        <p:txBody>
          <a:bodyPr>
            <a:normAutofit/>
          </a:bodyPr>
          <a:lstStyle/>
          <a:p>
            <a:pPr marL="0" indent="0">
              <a:buNone/>
            </a:pPr>
            <a:r>
              <a:rPr lang="es-AR" dirty="0"/>
              <a:t>Spring ayuda a solventar este problema ya que cambia las responsabilidades y en vez de que el propio desarrollador sea el encargado de generar los objetos de cada uno de los </a:t>
            </a:r>
            <a:r>
              <a:rPr lang="es-AR" dirty="0" err="1"/>
              <a:t>frameworks</a:t>
            </a:r>
            <a:r>
              <a:rPr lang="es-AR" dirty="0"/>
              <a:t> es Spring quien se encarga de construir todos los objetos que la aplicación va a utilizar.</a:t>
            </a:r>
            <a:endParaRPr lang="es-ES" dirty="0"/>
          </a:p>
        </p:txBody>
      </p:sp>
      <p:sp>
        <p:nvSpPr>
          <p:cNvPr id="4" name="Slide Number Placeholder 3"/>
          <p:cNvSpPr>
            <a:spLocks noGrp="1"/>
          </p:cNvSpPr>
          <p:nvPr>
            <p:ph type="sldNum" sz="quarter" idx="12"/>
          </p:nvPr>
        </p:nvSpPr>
        <p:spPr/>
        <p:txBody>
          <a:bodyPr/>
          <a:lstStyle/>
          <a:p>
            <a:fld id="{974C77FB-47CE-486E-823A-42AC13E2D61E}" type="slidenum">
              <a:rPr lang="tr-TR" smtClean="0"/>
              <a:t>9</a:t>
            </a:fld>
            <a:endParaRPr lang="tr-TR" dirty="0"/>
          </a:p>
        </p:txBody>
      </p:sp>
      <p:pic>
        <p:nvPicPr>
          <p:cNvPr id="6" name="Picture 5">
            <a:extLst>
              <a:ext uri="{FF2B5EF4-FFF2-40B4-BE49-F238E27FC236}">
                <a16:creationId xmlns:a16="http://schemas.microsoft.com/office/drawing/2014/main" id="{358EDEB6-AC94-410C-A0FA-32F5A1646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425" y="871764"/>
            <a:ext cx="6124575" cy="5143500"/>
          </a:xfrm>
          <a:prstGeom prst="rect">
            <a:avLst/>
          </a:prstGeom>
        </p:spPr>
      </p:pic>
    </p:spTree>
    <p:extLst>
      <p:ext uri="{BB962C8B-B14F-4D97-AF65-F5344CB8AC3E}">
        <p14:creationId xmlns:p14="http://schemas.microsoft.com/office/powerpoint/2010/main" val="4071176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1221</Words>
  <Application>Microsoft Office PowerPoint</Application>
  <PresentationFormat>Widescreen</PresentationFormat>
  <Paragraphs>170</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(Body)</vt:lpstr>
      <vt:lpstr>Calibri Light</vt:lpstr>
      <vt:lpstr>Office Theme</vt:lpstr>
      <vt:lpstr>Introducción a  Spring Framework </vt:lpstr>
      <vt:lpstr>Contenido</vt:lpstr>
      <vt:lpstr>Contenido</vt:lpstr>
      <vt:lpstr>Que es Spring Framework?</vt:lpstr>
      <vt:lpstr>Que es Spring Framework?</vt:lpstr>
      <vt:lpstr>Que es un Framework?</vt:lpstr>
      <vt:lpstr>Que es un Framework?</vt:lpstr>
      <vt:lpstr>Que es un Framework?</vt:lpstr>
      <vt:lpstr>Que es un Framework?</vt:lpstr>
      <vt:lpstr>Que es un Framework?</vt:lpstr>
      <vt:lpstr>Que es Spring Framework?</vt:lpstr>
      <vt:lpstr>Que es Spring Framework?</vt:lpstr>
      <vt:lpstr>Que es Spring Framework?</vt:lpstr>
      <vt:lpstr>Spring Modules</vt:lpstr>
      <vt:lpstr>Spring Modules</vt:lpstr>
      <vt:lpstr>Spring Modules Spring Projects</vt:lpstr>
      <vt:lpstr>Inyección de Dependencias</vt:lpstr>
      <vt:lpstr>Inyección de Dependencias</vt:lpstr>
      <vt:lpstr>Inyección de Dependencias</vt:lpstr>
      <vt:lpstr>Inyección de Dependencias</vt:lpstr>
      <vt:lpstr>Inyección de Dependencias Relación entre DI e IoC </vt:lpstr>
      <vt:lpstr>Inyección de Dependencias IoC Container</vt:lpstr>
      <vt:lpstr>Inyección de Dependencias IoC Container</vt:lpstr>
      <vt:lpstr>Inyección de Dependencias</vt:lpstr>
      <vt:lpstr>Inyección de Dependencias</vt:lpstr>
      <vt:lpstr>Inyección de Dependencias</vt:lpstr>
      <vt:lpstr>Inyección de Dependencias Bean Scopes</vt:lpstr>
      <vt:lpstr>Inyección de Dependencias Anotaciones</vt:lpstr>
      <vt:lpstr>Inyección de Dependencias Anotaciones</vt:lpstr>
      <vt:lpstr>Inyección de Dependencias Anotaciones</vt:lpstr>
      <vt:lpstr>Inyección de Dependencias Anotaciones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Can</dc:creator>
  <cp:lastModifiedBy>Pena, Raul</cp:lastModifiedBy>
  <cp:revision>334</cp:revision>
  <dcterms:created xsi:type="dcterms:W3CDTF">2014-07-24T07:58:30Z</dcterms:created>
  <dcterms:modified xsi:type="dcterms:W3CDTF">2017-10-02T17:54:05Z</dcterms:modified>
</cp:coreProperties>
</file>