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4" r:id="rId4"/>
    <p:sldId id="286" r:id="rId5"/>
    <p:sldId id="305" r:id="rId6"/>
    <p:sldId id="260" r:id="rId7"/>
    <p:sldId id="266" r:id="rId8"/>
    <p:sldId id="287" r:id="rId9"/>
    <p:sldId id="288" r:id="rId10"/>
    <p:sldId id="289" r:id="rId11"/>
    <p:sldId id="291" r:id="rId12"/>
    <p:sldId id="293" r:id="rId13"/>
    <p:sldId id="294" r:id="rId14"/>
    <p:sldId id="295" r:id="rId15"/>
    <p:sldId id="303" r:id="rId16"/>
    <p:sldId id="268" r:id="rId17"/>
    <p:sldId id="283" r:id="rId18"/>
    <p:sldId id="284" r:id="rId19"/>
    <p:sldId id="28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6" r:id="rId30"/>
    <p:sldId id="315" r:id="rId31"/>
    <p:sldId id="317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hat Can" initials="SC" lastIdx="1" clrIdx="0">
    <p:extLst>
      <p:ext uri="{19B8F6BF-5375-455C-9EA6-DF929625EA0E}">
        <p15:presenceInfo xmlns:p15="http://schemas.microsoft.com/office/powerpoint/2012/main" userId="S-1-5-21-1147584041-1808490930-3066076570-1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80A4A-C3EE-4A72-A7A0-FF98B141AE54}" type="datetimeFigureOut">
              <a:rPr lang="tr-TR" smtClean="0"/>
              <a:t>12.10.2017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C99AF-058E-4026-9FEF-BE0B5D6D99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358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99AF-058E-4026-9FEF-BE0B5D6D99F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091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99AF-058E-4026-9FEF-BE0B5D6D99F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7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C99AF-058E-4026-9FEF-BE0B5D6D99F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31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4627-94B2-458D-8D66-4AC5E8CCD5E5}" type="datetime1">
              <a:rPr lang="tr-TR" smtClean="0"/>
              <a:t>12.10.2017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2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DC78-B183-4DB3-ABC0-528CF5DE7F30}" type="datetime1">
              <a:rPr lang="tr-TR" smtClean="0"/>
              <a:t>12.10.2017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Picture 2" descr="http://www.gopivotal.com/sites/all/themes/gopo13/images/oss-logo-spri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40" y="365125"/>
            <a:ext cx="2406460" cy="65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3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DD97-CAA9-42DB-AD48-E89B1B6D9DDE}" type="datetime1">
              <a:rPr lang="tr-TR" smtClean="0"/>
              <a:t>12.10.2017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23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94DC-FAA1-4059-9EB5-3AC94798CDDD}" type="datetime1">
              <a:rPr lang="tr-TR" smtClean="0"/>
              <a:t>12.10.2017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8" name="Picture 2" descr="http://jaxenter.com/assets/sp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96" y="806823"/>
            <a:ext cx="446027" cy="44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8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289A-852A-4B4D-880D-A1ED35D77E71}" type="datetime1">
              <a:rPr lang="tr-TR" smtClean="0"/>
              <a:t>12.10.2017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21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7058-3739-42F9-9BA7-55B49207632C}" type="datetime1">
              <a:rPr lang="tr-TR" smtClean="0"/>
              <a:t>12.10.2017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pic>
        <p:nvPicPr>
          <p:cNvPr id="13" name="Picture 2" descr="http://jaxenter.com/assets/sp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96" y="806823"/>
            <a:ext cx="446027" cy="44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7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67FD-6D99-41C2-9A14-33E80951EE8B}" type="datetime1">
              <a:rPr lang="tr-TR" smtClean="0"/>
              <a:t>12.10.2017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‹#›</a:t>
            </a:fld>
            <a:endParaRPr lang="tr-TR"/>
          </a:p>
        </p:txBody>
      </p:sp>
      <p:pic>
        <p:nvPicPr>
          <p:cNvPr id="10" name="Picture 2" descr="http://www.gopivotal.com/sites/all/themes/gopo13/images/oss-logo-spri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40" y="365125"/>
            <a:ext cx="2406460" cy="65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42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3757-0E99-4E71-955C-A6F3B273BF2F}" type="datetime1">
              <a:rPr lang="tr-TR" smtClean="0"/>
              <a:t>12.10.2017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‹#›</a:t>
            </a:fld>
            <a:endParaRPr lang="tr-TR"/>
          </a:p>
        </p:txBody>
      </p:sp>
      <p:pic>
        <p:nvPicPr>
          <p:cNvPr id="6" name="Picture 2" descr="http://www.gopivotal.com/sites/all/themes/gopo13/images/oss-logo-spri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40" y="365125"/>
            <a:ext cx="2406460" cy="65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6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E32C-5215-451B-968B-B234BC63B07D}" type="datetime1">
              <a:rPr lang="tr-TR" smtClean="0"/>
              <a:t>12.10.2017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‹#›</a:t>
            </a:fld>
            <a:endParaRPr lang="tr-TR"/>
          </a:p>
        </p:txBody>
      </p:sp>
      <p:pic>
        <p:nvPicPr>
          <p:cNvPr id="5" name="Picture 2" descr="http://www.gopivotal.com/sites/all/themes/gopo13/images/oss-logo-spri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40" y="365125"/>
            <a:ext cx="2406460" cy="65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07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76BD-B269-4708-8956-35BF404F6A51}" type="datetime1">
              <a:rPr lang="tr-TR" smtClean="0"/>
              <a:t>12.10.2017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2" descr="http://www.gopivotal.com/sites/all/themes/gopo13/images/oss-logo-spri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40" y="365125"/>
            <a:ext cx="2406460" cy="65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42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7839-FCB0-42EA-A72B-245E9D9C8A43}" type="datetime1">
              <a:rPr lang="tr-TR" smtClean="0"/>
              <a:t>12.10.2017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2" descr="http://www.gopivotal.com/sites/all/themes/gopo13/images/oss-logo-spri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40" y="365125"/>
            <a:ext cx="2406460" cy="65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32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78190-B3DD-4296-A0EE-3FC7B521F788}" type="datetime1">
              <a:rPr lang="tr-TR" smtClean="0"/>
              <a:t>12.10.2017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C77FB-47CE-486E-823A-42AC13E2D6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57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Introducción a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Spring Framework</a:t>
            </a:r>
            <a:br>
              <a:rPr lang="tr-TR" dirty="0"/>
            </a:br>
            <a:endParaRPr lang="tr-TR" sz="2000" dirty="0"/>
          </a:p>
        </p:txBody>
      </p:sp>
      <p:pic>
        <p:nvPicPr>
          <p:cNvPr id="1026" name="Picture 2" descr="http://www.pivotal.io/sites/all/themes/gopo13/images/oss-logo-spr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1" y="5348922"/>
            <a:ext cx="38385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769582" y="3613437"/>
            <a:ext cx="2652832" cy="959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b="1" dirty="0"/>
              <a:t>Clase Número II</a:t>
            </a:r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327449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D8BC89-DA77-4B75-8EA7-CC153A51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937DE-4A33-46FF-86AC-1360D63C3A9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679F695A-08E6-47DF-9B8E-C267309CB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Consecuencias</a:t>
            </a:r>
            <a:r>
              <a:rPr lang="en-US" altLang="en-US" dirty="0"/>
              <a:t> del crosscutting code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F539FC8-D906-47E2-A070-FCED28532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altLang="en-US" dirty="0"/>
              <a:t>Repetición de código</a:t>
            </a:r>
          </a:p>
          <a:p>
            <a:pPr lvl="1"/>
            <a:r>
              <a:rPr lang="es-AR" altLang="en-US" dirty="0"/>
              <a:t>Mismo fragmento en múltiples partes.</a:t>
            </a:r>
          </a:p>
          <a:p>
            <a:r>
              <a:rPr lang="es-AR" altLang="en-US" dirty="0"/>
              <a:t>Dificultad para analizar</a:t>
            </a:r>
          </a:p>
          <a:p>
            <a:pPr lvl="1"/>
            <a:r>
              <a:rPr lang="es-AR" altLang="en-US" dirty="0"/>
              <a:t>No hay estructuras explicitas</a:t>
            </a:r>
          </a:p>
          <a:p>
            <a:pPr lvl="1"/>
            <a:r>
              <a:rPr lang="es-AR" altLang="en-US" dirty="0"/>
              <a:t>No hay un programa limpio.</a:t>
            </a:r>
          </a:p>
          <a:p>
            <a:r>
              <a:rPr lang="es-AR" altLang="en-US" dirty="0"/>
              <a:t>Dificultad para cambiar</a:t>
            </a:r>
          </a:p>
          <a:p>
            <a:pPr lvl="1"/>
            <a:r>
              <a:rPr lang="es-AR" altLang="en-US" dirty="0"/>
              <a:t>Todo el código esta envuelto...</a:t>
            </a:r>
          </a:p>
          <a:p>
            <a:pPr lvl="1"/>
            <a:r>
              <a:rPr lang="es-AR" altLang="en-US" dirty="0"/>
              <a:t>...Los cambios pueden ser inconsistentes…</a:t>
            </a:r>
          </a:p>
          <a:p>
            <a:pPr lvl="1"/>
            <a:r>
              <a:rPr lang="es-AR" altLang="en-US" dirty="0"/>
              <a:t>...y podemos romper algo por error.</a:t>
            </a:r>
          </a:p>
        </p:txBody>
      </p:sp>
    </p:spTree>
    <p:extLst>
      <p:ext uri="{BB962C8B-B14F-4D97-AF65-F5344CB8AC3E}">
        <p14:creationId xmlns:p14="http://schemas.microsoft.com/office/powerpoint/2010/main" val="97375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194" grpId="0"/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88BA3-F969-4FE5-A12D-E9D1F0D2E1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A73C2-FE2B-48F4-8DC3-2FAB86170F3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BC98DA5-E252-41EE-8458-8902F800F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Terminología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A74E5FC-BB3D-459A-8F57-E13F0D1BC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 </a:t>
            </a:r>
            <a:r>
              <a:rPr lang="en-US" altLang="en-US" dirty="0">
                <a:solidFill>
                  <a:schemeClr val="tx2"/>
                </a:solidFill>
              </a:rPr>
              <a:t>join point</a:t>
            </a:r>
            <a:r>
              <a:rPr lang="en-US" altLang="en-US" dirty="0"/>
              <a:t> </a:t>
            </a:r>
            <a:r>
              <a:rPr lang="es-ES" altLang="en-US" dirty="0"/>
              <a:t>es un punto bien definido en el flujo del programa</a:t>
            </a:r>
            <a:endParaRPr lang="en-US" altLang="en-US" dirty="0"/>
          </a:p>
          <a:p>
            <a:r>
              <a:rPr lang="es-AR" altLang="en-US" dirty="0"/>
              <a:t>Un </a:t>
            </a:r>
            <a:r>
              <a:rPr lang="es-AR" altLang="en-US" dirty="0" err="1">
                <a:solidFill>
                  <a:schemeClr val="tx2"/>
                </a:solidFill>
              </a:rPr>
              <a:t>pointcut</a:t>
            </a:r>
            <a:r>
              <a:rPr lang="es-AR" altLang="en-US" dirty="0"/>
              <a:t> es un grupo de puntos de unión.</a:t>
            </a:r>
          </a:p>
          <a:p>
            <a:r>
              <a:rPr lang="es-AR" altLang="en-US" dirty="0" err="1">
                <a:solidFill>
                  <a:schemeClr val="tx2"/>
                </a:solidFill>
              </a:rPr>
              <a:t>Advice</a:t>
            </a:r>
            <a:r>
              <a:rPr lang="es-AR" altLang="en-US" dirty="0"/>
              <a:t> Es código que será ejecutado en el punto de unión.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Introduction</a:t>
            </a:r>
            <a:r>
              <a:rPr lang="en-US" altLang="en-US" dirty="0"/>
              <a:t> </a:t>
            </a:r>
            <a:r>
              <a:rPr lang="es-ES" altLang="en-US" dirty="0"/>
              <a:t>modifica los miembros de una clase y las relaciones entre clases.</a:t>
            </a:r>
            <a:endParaRPr lang="en-US" altLang="en-US" dirty="0"/>
          </a:p>
          <a:p>
            <a:r>
              <a:rPr lang="es-AR" altLang="en-US" dirty="0"/>
              <a:t>Un </a:t>
            </a:r>
            <a:r>
              <a:rPr lang="es-AR" altLang="en-US" dirty="0" err="1">
                <a:solidFill>
                  <a:schemeClr val="tx2"/>
                </a:solidFill>
              </a:rPr>
              <a:t>aspect</a:t>
            </a:r>
            <a:r>
              <a:rPr lang="es-AR" altLang="en-US" dirty="0"/>
              <a:t> es un modulo para manejar </a:t>
            </a:r>
            <a:r>
              <a:rPr lang="es-AR" altLang="en-US" dirty="0" err="1"/>
              <a:t>crosscutting</a:t>
            </a:r>
            <a:r>
              <a:rPr lang="es-AR" altLang="en-US" dirty="0"/>
              <a:t> </a:t>
            </a:r>
            <a:r>
              <a:rPr lang="es-AR" altLang="en-US" dirty="0" err="1"/>
              <a:t>concerns</a:t>
            </a:r>
            <a:endParaRPr lang="es-AR" altLang="en-US" dirty="0"/>
          </a:p>
          <a:p>
            <a:pPr lvl="1"/>
            <a:r>
              <a:rPr lang="es-AR" altLang="en-US" dirty="0" err="1"/>
              <a:t>Aspects</a:t>
            </a:r>
            <a:r>
              <a:rPr lang="es-AR" altLang="en-US" dirty="0"/>
              <a:t> son definidos en términos de </a:t>
            </a:r>
            <a:r>
              <a:rPr lang="es-AR" altLang="en-US" dirty="0" err="1"/>
              <a:t>pointcuts</a:t>
            </a:r>
            <a:r>
              <a:rPr lang="es-AR" altLang="en-US" dirty="0"/>
              <a:t>, </a:t>
            </a:r>
            <a:r>
              <a:rPr lang="es-AR" altLang="en-US" dirty="0" err="1"/>
              <a:t>advice</a:t>
            </a:r>
            <a:r>
              <a:rPr lang="es-AR" altLang="en-US" dirty="0"/>
              <a:t>, e </a:t>
            </a:r>
            <a:r>
              <a:rPr lang="es-AR" altLang="en-US" dirty="0" err="1"/>
              <a:t>introduction</a:t>
            </a:r>
            <a:endParaRPr lang="es-AR" altLang="en-US" dirty="0"/>
          </a:p>
          <a:p>
            <a:pPr lvl="1"/>
            <a:r>
              <a:rPr lang="es-AR" altLang="en-US" dirty="0" err="1"/>
              <a:t>Aspects</a:t>
            </a:r>
            <a:r>
              <a:rPr lang="es-AR" altLang="en-US" dirty="0"/>
              <a:t> Son reusables y heredables.</a:t>
            </a:r>
          </a:p>
        </p:txBody>
      </p:sp>
    </p:spTree>
    <p:extLst>
      <p:ext uri="{BB962C8B-B14F-4D97-AF65-F5344CB8AC3E}">
        <p14:creationId xmlns:p14="http://schemas.microsoft.com/office/powerpoint/2010/main" val="47991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266" grpId="0"/>
      <p:bldP spid="112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C1C7E-01F5-4FF4-9453-FEEF29CBA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C6B74-36A2-4FED-AAD6-257D4B93114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8A1A06B-5C3F-4997-8404-8E30EBABC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Ejemplo</a:t>
            </a:r>
            <a:r>
              <a:rPr lang="en-US" altLang="en-US" dirty="0"/>
              <a:t> 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3A14E3B-4ECF-4C1C-A6A2-6FB2B7F32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AR" altLang="en-US" sz="2400" dirty="0"/>
              <a:t>Un </a:t>
            </a:r>
            <a:r>
              <a:rPr lang="es-AR" altLang="en-US" sz="2400" dirty="0" err="1"/>
              <a:t>pointcut</a:t>
            </a:r>
            <a:r>
              <a:rPr lang="es-AR" altLang="en-US" sz="2400" dirty="0"/>
              <a:t> llamado </a:t>
            </a:r>
            <a:r>
              <a:rPr lang="es-AR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move</a:t>
            </a:r>
            <a:r>
              <a:rPr lang="es-AR" altLang="en-US" sz="2400" dirty="0"/>
              <a:t> y selecciona varias llamadas de métodos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pointcut move():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   call(void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FigureElement.setXY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int,int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)) ||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   call(void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Point.setX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))                      ||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   call(void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Point.setY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))                      ||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   call(void Line.setP1(Point))                  ||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   call(void Line.setP2(Point));</a:t>
            </a:r>
            <a:endParaRPr lang="en-US" altLang="en-US" sz="2000" dirty="0"/>
          </a:p>
          <a:p>
            <a:r>
              <a:rPr lang="en-US" altLang="en-US" sz="2400" dirty="0"/>
              <a:t>Advice (code) </a:t>
            </a:r>
            <a:r>
              <a:rPr lang="es-AR" altLang="en-US" sz="2400" dirty="0"/>
              <a:t>que se ejecuta antes del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move</a:t>
            </a:r>
            <a:r>
              <a:rPr lang="en-US" altLang="en-US" sz="2400" dirty="0"/>
              <a:t> pointcut:</a:t>
            </a:r>
          </a:p>
          <a:p>
            <a:pPr lvl="1"/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before(): move() {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System.out.println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("About to move");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000" dirty="0"/>
          </a:p>
          <a:p>
            <a:r>
              <a:rPr lang="en-US" altLang="en-US" sz="2400" dirty="0"/>
              <a:t>Advice</a:t>
            </a:r>
            <a:r>
              <a:rPr lang="es-AR" altLang="en-US" sz="2400" dirty="0"/>
              <a:t> que se ejecuta después del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move</a:t>
            </a:r>
            <a:r>
              <a:rPr lang="en-US" altLang="en-US" sz="2400" dirty="0"/>
              <a:t> pointcut:</a:t>
            </a:r>
            <a:endParaRPr lang="en-US" altLang="en-US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after(): move() {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System.out.println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("Just successfully moved");</a:t>
            </a:r>
            <a:b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576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626" grpId="0"/>
      <p:bldP spid="266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17422-3689-4366-8C40-5BEA89D7E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A57D7-E50A-403A-848C-2C5ED9CCA18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E7E2B41-1B9F-4B13-B9FC-EFB60E6CC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 points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53EACBC-DF87-46DF-81A7-0B454096A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Un </a:t>
            </a:r>
            <a:r>
              <a:rPr lang="en-US" altLang="en-US" dirty="0">
                <a:solidFill>
                  <a:schemeClr val="tx2"/>
                </a:solidFill>
              </a:rPr>
              <a:t>join point</a:t>
            </a:r>
            <a:r>
              <a:rPr lang="en-US" altLang="en-US" dirty="0"/>
              <a:t> </a:t>
            </a:r>
            <a:r>
              <a:rPr lang="es-ES" altLang="en-US" dirty="0"/>
              <a:t>es un punto bien definido en el flujo del programa</a:t>
            </a:r>
            <a:endParaRPr lang="en-US" altLang="en-US" dirty="0"/>
          </a:p>
          <a:p>
            <a:pPr lvl="1"/>
            <a:r>
              <a:rPr lang="es-AR" altLang="en-US" dirty="0"/>
              <a:t>Queremos ejecutar algún código </a:t>
            </a:r>
            <a:r>
              <a:rPr lang="en-US" altLang="en-US" dirty="0"/>
              <a:t>(“advice”) </a:t>
            </a:r>
            <a:r>
              <a:rPr lang="es-ES" altLang="en-US" dirty="0"/>
              <a:t>cada vez que se alcanza un punto de unión.</a:t>
            </a:r>
            <a:endParaRPr lang="en-US" altLang="en-US" dirty="0"/>
          </a:p>
          <a:p>
            <a:pPr lvl="1"/>
            <a:r>
              <a:rPr lang="en-US" altLang="en-US" dirty="0"/>
              <a:t>No </a:t>
            </a:r>
            <a:r>
              <a:rPr lang="es-AR" altLang="en-US" dirty="0"/>
              <a:t>queremos llenar el código con indicadores explícitos que digan </a:t>
            </a:r>
            <a:r>
              <a:rPr lang="en-US" altLang="en-US" i="1" dirty="0"/>
              <a:t>“This is a join point”</a:t>
            </a:r>
            <a:endParaRPr lang="en-US" altLang="en-US" dirty="0"/>
          </a:p>
          <a:p>
            <a:r>
              <a:rPr lang="en-US" altLang="en-US" dirty="0"/>
              <a:t>Un </a:t>
            </a:r>
            <a:r>
              <a:rPr lang="en-US" altLang="en-US" dirty="0">
                <a:solidFill>
                  <a:schemeClr val="tx2"/>
                </a:solidFill>
              </a:rPr>
              <a:t>join point</a:t>
            </a:r>
            <a:r>
              <a:rPr lang="en-US" altLang="en-US" dirty="0"/>
              <a:t> </a:t>
            </a:r>
            <a:r>
              <a:rPr lang="es-ES" altLang="en-US" dirty="0"/>
              <a:t>es un punto en el flujo del programa "donde algo sucede"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s-AR" altLang="en-US" dirty="0"/>
              <a:t>Ejemplos:</a:t>
            </a:r>
          </a:p>
          <a:p>
            <a:pPr lvl="2">
              <a:lnSpc>
                <a:spcPct val="90000"/>
              </a:lnSpc>
            </a:pPr>
            <a:r>
              <a:rPr lang="es-AR" altLang="en-US" dirty="0"/>
              <a:t>Cuando un método es llamado?</a:t>
            </a:r>
          </a:p>
          <a:p>
            <a:pPr lvl="2">
              <a:lnSpc>
                <a:spcPct val="90000"/>
              </a:lnSpc>
            </a:pPr>
            <a:r>
              <a:rPr lang="es-AR" altLang="en-US" dirty="0"/>
              <a:t>Cuando ocurre una excepción?</a:t>
            </a:r>
          </a:p>
          <a:p>
            <a:pPr lvl="2">
              <a:lnSpc>
                <a:spcPct val="90000"/>
              </a:lnSpc>
            </a:pPr>
            <a:r>
              <a:rPr lang="es-AR" altLang="en-US" dirty="0"/>
              <a:t>Cuando una variable es accedida.</a:t>
            </a:r>
          </a:p>
        </p:txBody>
      </p:sp>
    </p:spTree>
    <p:extLst>
      <p:ext uri="{BB962C8B-B14F-4D97-AF65-F5344CB8AC3E}">
        <p14:creationId xmlns:p14="http://schemas.microsoft.com/office/powerpoint/2010/main" val="14106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290" grpId="0"/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B0A4E-8146-4594-8CDC-01C5E473C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BCDD4-A31A-4362-848C-8983457C616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BD8EC20-7430-4331-9E79-9DB5A4A65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Pointcuts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A57642D-0958-45B0-A99B-13056770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s-AR" altLang="en-US" dirty="0"/>
              <a:t>Define donde se aplicará el aspecto. Se especifica mediante expresiones regulares o mediante patrones de nombres (de </a:t>
            </a:r>
          </a:p>
          <a:p>
            <a:pPr marL="0" indent="0">
              <a:buNone/>
            </a:pPr>
            <a:r>
              <a:rPr lang="es-AR" altLang="en-US" dirty="0"/>
              <a:t>   clases, métodos o campos)</a:t>
            </a:r>
          </a:p>
        </p:txBody>
      </p:sp>
    </p:spTree>
    <p:extLst>
      <p:ext uri="{BB962C8B-B14F-4D97-AF65-F5344CB8AC3E}">
        <p14:creationId xmlns:p14="http://schemas.microsoft.com/office/powerpoint/2010/main" val="185689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386" grpId="0"/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4ACE-0563-4CFF-BF76-6452A37C5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CD480-CFEC-4078-BF51-535D6289746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9D39D07-6723-4607-987B-B9BD1BC9E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Advice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4763BA8-9E2F-455D-A097-6F8602C24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altLang="en-US" dirty="0"/>
              <a:t>Indica que se va hacer en el momento (</a:t>
            </a:r>
            <a:r>
              <a:rPr lang="es-ES" altLang="en-US" dirty="0" err="1"/>
              <a:t>before</a:t>
            </a:r>
            <a:r>
              <a:rPr lang="es-ES" altLang="en-US" dirty="0"/>
              <a:t>, </a:t>
            </a:r>
            <a:r>
              <a:rPr lang="es-ES" altLang="en-US" dirty="0" err="1"/>
              <a:t>after,etc</a:t>
            </a:r>
            <a:r>
              <a:rPr lang="es-ES" altLang="en-US" dirty="0"/>
              <a:t>) que se aplique el aspecto</a:t>
            </a:r>
            <a:r>
              <a:rPr lang="en-US" altLang="en-US" dirty="0"/>
              <a:t>:</a:t>
            </a:r>
          </a:p>
          <a:p>
            <a:pPr marL="0" indent="0">
              <a:buNone/>
            </a:pPr>
            <a:endParaRPr lang="en-US" altLang="en-US" dirty="0"/>
          </a:p>
          <a:p>
            <a:pPr lvl="1"/>
            <a:r>
              <a:rPr lang="en-US" dirty="0"/>
              <a:t>Before</a:t>
            </a:r>
          </a:p>
          <a:p>
            <a:pPr lvl="1"/>
            <a:r>
              <a:rPr lang="en-US" dirty="0"/>
              <a:t>After returning</a:t>
            </a:r>
          </a:p>
          <a:p>
            <a:pPr lvl="1"/>
            <a:r>
              <a:rPr lang="en-US" dirty="0"/>
              <a:t>After throwing</a:t>
            </a:r>
          </a:p>
          <a:p>
            <a:pPr lvl="1"/>
            <a:r>
              <a:rPr lang="en-US" dirty="0"/>
              <a:t>After</a:t>
            </a:r>
          </a:p>
          <a:p>
            <a:pPr lvl="1"/>
            <a:r>
              <a:rPr lang="en-US" dirty="0"/>
              <a:t>Around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523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698" grpId="0"/>
      <p:bldP spid="296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Programación Orientada a Aspectos</a:t>
            </a:r>
            <a:r>
              <a:rPr lang="tr-TR" dirty="0"/>
              <a:t> (AOP)</a:t>
            </a:r>
            <a:br>
              <a:rPr lang="tr-TR" dirty="0"/>
            </a:br>
            <a:r>
              <a:rPr lang="es-AR" sz="3000" dirty="0"/>
              <a:t>Spring AOP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Spring AOP </a:t>
            </a:r>
            <a:r>
              <a:rPr lang="es-AR" sz="2400" dirty="0"/>
              <a:t>Provee</a:t>
            </a:r>
            <a:r>
              <a:rPr lang="en-US" sz="2400" dirty="0"/>
              <a:t> </a:t>
            </a:r>
            <a:r>
              <a:rPr lang="es-AR" sz="2400" dirty="0"/>
              <a:t>módulos</a:t>
            </a:r>
            <a:r>
              <a:rPr lang="en-US" sz="2400" dirty="0"/>
              <a:t> con </a:t>
            </a:r>
            <a:r>
              <a:rPr lang="es-AR" sz="2400" dirty="0"/>
              <a:t>interceptores</a:t>
            </a:r>
            <a:r>
              <a:rPr lang="en-US" sz="2400" dirty="0"/>
              <a:t> </a:t>
            </a:r>
            <a:r>
              <a:rPr lang="es-AR" sz="2400" dirty="0"/>
              <a:t>para interceptar llamadas en una aplicación</a:t>
            </a:r>
            <a:r>
              <a:rPr lang="en-US" sz="2400" dirty="0"/>
              <a:t>. Por </a:t>
            </a:r>
            <a:r>
              <a:rPr lang="es-AR" sz="2400" dirty="0"/>
              <a:t>ejemplo</a:t>
            </a:r>
            <a:r>
              <a:rPr lang="en-US" sz="2400" dirty="0"/>
              <a:t>,</a:t>
            </a:r>
            <a:r>
              <a:rPr lang="es-AR" sz="2400" dirty="0"/>
              <a:t>cuando un método es ejecutado</a:t>
            </a:r>
            <a:r>
              <a:rPr lang="en-US" sz="2400" dirty="0"/>
              <a:t>,</a:t>
            </a:r>
            <a:r>
              <a:rPr lang="tr-TR" sz="2400" dirty="0"/>
              <a:t> 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 puedes añadir funcionalidades extras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antes y 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después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tr-TR" sz="2400" b="1" dirty="0"/>
            </a:br>
            <a:endParaRPr lang="en-US" sz="2400" b="1" dirty="0"/>
          </a:p>
          <a:p>
            <a:r>
              <a:rPr lang="en-US" sz="2400" dirty="0"/>
              <a:t>Spring AOP </a:t>
            </a:r>
            <a:r>
              <a:rPr lang="es-AR" sz="2400" dirty="0"/>
              <a:t>tiene</a:t>
            </a:r>
            <a:r>
              <a:rPr lang="en-US" sz="2400" dirty="0"/>
              <a:t> un </a:t>
            </a:r>
            <a:r>
              <a:rPr lang="es-AR" sz="2400" dirty="0"/>
              <a:t>aprovechamiento</a:t>
            </a:r>
            <a:r>
              <a:rPr lang="en-US" sz="2400" dirty="0"/>
              <a:t> </a:t>
            </a:r>
            <a:r>
              <a:rPr lang="es-AR" sz="2400" dirty="0"/>
              <a:t>diferente</a:t>
            </a:r>
            <a:r>
              <a:rPr lang="en-US" sz="2400" dirty="0"/>
              <a:t> de AOP con </a:t>
            </a:r>
            <a:r>
              <a:rPr lang="es-AR" sz="2400" dirty="0"/>
              <a:t>respecto</a:t>
            </a:r>
            <a:r>
              <a:rPr lang="en-US" sz="2400" dirty="0"/>
              <a:t> a </a:t>
            </a:r>
            <a:r>
              <a:rPr lang="es-AR" sz="2400" dirty="0"/>
              <a:t>otros</a:t>
            </a:r>
            <a:r>
              <a:rPr lang="en-US" sz="2400" dirty="0"/>
              <a:t> frameworks. 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objetivo es proveer una integración muy cercana e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ntre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AOP y Spring IoC</a:t>
            </a:r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2400" dirty="0"/>
              <a:t>no proveer una implementación complete </a:t>
            </a:r>
            <a:r>
              <a:rPr lang="en-US" sz="2400" dirty="0"/>
              <a:t>de AOP.</a:t>
            </a:r>
            <a:br>
              <a:rPr lang="tr-TR" sz="2400" dirty="0"/>
            </a:br>
            <a:endParaRPr lang="en-US" sz="2400" dirty="0"/>
          </a:p>
          <a:p>
            <a:r>
              <a:rPr lang="en-US" sz="2400" dirty="0"/>
              <a:t>Spring Framework's AOP 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aspectos son configurados como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Bean normal</a:t>
            </a:r>
            <a:r>
              <a:rPr lang="tr-T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646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Aspect Oriented Programming (AOP)</a:t>
            </a:r>
            <a:br>
              <a:rPr lang="tr-TR" dirty="0"/>
            </a:br>
            <a:r>
              <a:rPr lang="tr-TR" sz="3000" dirty="0"/>
              <a:t>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17</a:t>
            </a:fld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66704" cy="37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3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Aspect Oriented Programming (AOP)</a:t>
            </a:r>
            <a:br>
              <a:rPr lang="tr-TR" dirty="0"/>
            </a:br>
            <a:r>
              <a:rPr lang="tr-TR" sz="3000" dirty="0"/>
              <a:t>Code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18</a:t>
            </a:fld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2" y="2018944"/>
            <a:ext cx="7208520" cy="39319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379496" y="3743661"/>
            <a:ext cx="386603" cy="40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79146" y="4270335"/>
            <a:ext cx="497878" cy="48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361" y="2974131"/>
            <a:ext cx="2647278" cy="647300"/>
          </a:xfr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Pointcut (AspectJ Pointcut Expression Language)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2827" y="4754343"/>
            <a:ext cx="1152638" cy="2965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defPPr>
              <a:defRPr lang="tr-T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tr-TR" dirty="0"/>
              <a:t>Join Point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17609" y="5223918"/>
            <a:ext cx="299420" cy="41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717029" y="5648160"/>
            <a:ext cx="837752" cy="2965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tr-TR" dirty="0"/>
              <a:t>Advice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825292" y="2506757"/>
            <a:ext cx="3820293" cy="2473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400" b="1" dirty="0"/>
              <a:t>@</a:t>
            </a:r>
            <a:r>
              <a:rPr lang="es-AR" sz="1400" b="1" dirty="0" err="1"/>
              <a:t>Before</a:t>
            </a:r>
            <a:r>
              <a:rPr lang="es-AR" sz="1400" dirty="0"/>
              <a:t> – Se ejecuta antes que el método.</a:t>
            </a:r>
          </a:p>
          <a:p>
            <a:r>
              <a:rPr lang="es-AR" sz="1400" b="1" dirty="0"/>
              <a:t>@After</a:t>
            </a:r>
            <a:r>
              <a:rPr lang="es-AR" sz="1400" dirty="0"/>
              <a:t> –   Se ejecuta </a:t>
            </a:r>
            <a:r>
              <a:rPr lang="es-AR" sz="1400" dirty="0" err="1"/>
              <a:t>despues</a:t>
            </a:r>
            <a:r>
              <a:rPr lang="es-AR" sz="1400" dirty="0"/>
              <a:t> de que el método emite un resultado.</a:t>
            </a:r>
          </a:p>
          <a:p>
            <a:r>
              <a:rPr lang="es-AR" sz="1400" b="1" dirty="0"/>
              <a:t>@</a:t>
            </a:r>
            <a:r>
              <a:rPr lang="es-AR" sz="1400" b="1" dirty="0" err="1"/>
              <a:t>AfterReturning</a:t>
            </a:r>
            <a:r>
              <a:rPr lang="es-AR" sz="1400" dirty="0"/>
              <a:t> – Se ejecuta </a:t>
            </a:r>
            <a:r>
              <a:rPr lang="es-AR" sz="1400" dirty="0" err="1"/>
              <a:t>despues</a:t>
            </a:r>
            <a:r>
              <a:rPr lang="es-AR" sz="1400" dirty="0"/>
              <a:t> de que el método emite un resultado, interceptando este.</a:t>
            </a:r>
          </a:p>
          <a:p>
            <a:r>
              <a:rPr lang="es-AR" sz="1400" b="1" dirty="0"/>
              <a:t>@</a:t>
            </a:r>
            <a:r>
              <a:rPr lang="es-AR" sz="1400" b="1" dirty="0" err="1"/>
              <a:t>Around</a:t>
            </a:r>
            <a:r>
              <a:rPr lang="es-AR" sz="1400" dirty="0"/>
              <a:t> –Se ejecuta al rededor del método.</a:t>
            </a:r>
          </a:p>
          <a:p>
            <a:r>
              <a:rPr lang="es-AR" sz="1400" b="1" dirty="0"/>
              <a:t>@</a:t>
            </a:r>
            <a:r>
              <a:rPr lang="es-AR" sz="1400" b="1" dirty="0" err="1"/>
              <a:t>AfterThrowing</a:t>
            </a:r>
            <a:r>
              <a:rPr lang="es-AR" sz="1400" dirty="0"/>
              <a:t> – Se ejecuta cuando hay algún problema.</a:t>
            </a:r>
          </a:p>
          <a:p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28661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build="p" animBg="1"/>
      <p:bldP spid="10" grpId="0" animBg="1"/>
      <p:bldP spid="14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Aspect Oriented Programming (AOP)</a:t>
            </a:r>
            <a:br>
              <a:rPr lang="tr-TR" dirty="0"/>
            </a:br>
            <a:r>
              <a:rPr lang="tr-TR" sz="3000" dirty="0"/>
              <a:t>Code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19</a:t>
            </a:fld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51" y="2042363"/>
            <a:ext cx="7437460" cy="2628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21224" y="3657047"/>
            <a:ext cx="1957891" cy="580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048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</a:t>
            </a:r>
            <a:r>
              <a:rPr lang="es-AR" dirty="0"/>
              <a:t>ido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s-ES" dirty="0"/>
              <a:t>Programación orientada a aspectos (AOP)</a:t>
            </a:r>
            <a:endParaRPr lang="tr-TR" dirty="0"/>
          </a:p>
          <a:p>
            <a:endParaRPr lang="tr-TR" dirty="0"/>
          </a:p>
          <a:p>
            <a:r>
              <a:rPr lang="pt-BR" dirty="0"/>
              <a:t>Conceptos de AOP</a:t>
            </a:r>
            <a:endParaRPr lang="tr-TR" dirty="0"/>
          </a:p>
          <a:p>
            <a:pPr lvl="1"/>
            <a:r>
              <a:rPr lang="pt-BR" dirty="0"/>
              <a:t>Poincuts</a:t>
            </a:r>
          </a:p>
          <a:p>
            <a:pPr lvl="1"/>
            <a:r>
              <a:rPr lang="pt-BR" dirty="0"/>
              <a:t>Advise</a:t>
            </a:r>
          </a:p>
          <a:p>
            <a:pPr lvl="1"/>
            <a:endParaRPr lang="tr-TR" dirty="0"/>
          </a:p>
          <a:p>
            <a:r>
              <a:rPr lang="es-AR" dirty="0" err="1"/>
              <a:t>AspectJ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2</a:t>
            </a:fld>
            <a:endParaRPr lang="tr-TR" dirty="0"/>
          </a:p>
        </p:txBody>
      </p:sp>
      <p:pic>
        <p:nvPicPr>
          <p:cNvPr id="5124" name="Picture 4" descr="http://www.gaumina.ie/wp-content/uploads/2014/01/gaumina-website-essentials-ireland-content-cms-managemen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269861"/>
            <a:ext cx="2214479" cy="22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41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Que es</a:t>
            </a:r>
            <a:r>
              <a:rPr lang="tr-TR" dirty="0"/>
              <a:t> </a:t>
            </a:r>
            <a:r>
              <a:rPr lang="es-AR" dirty="0"/>
              <a:t>Spring </a:t>
            </a:r>
            <a:r>
              <a:rPr lang="es-AR" dirty="0" err="1"/>
              <a:t>Boot</a:t>
            </a:r>
            <a:r>
              <a:rPr lang="tr-TR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Spring </a:t>
            </a:r>
            <a:r>
              <a:rPr lang="es-AR" dirty="0" err="1"/>
              <a:t>Boot</a:t>
            </a:r>
            <a:r>
              <a:rPr lang="es-AR" dirty="0"/>
              <a:t> Es una herramienta que hace fácil la creación de aplicaciones basadas en </a:t>
            </a:r>
            <a:r>
              <a:rPr lang="es-AR" dirty="0" err="1"/>
              <a:t>spring</a:t>
            </a:r>
            <a:r>
              <a:rPr lang="es-AR" dirty="0"/>
              <a:t> que puedan solamente ser ejecutadas: “Can </a:t>
            </a:r>
            <a:r>
              <a:rPr lang="es-AR" dirty="0" err="1"/>
              <a:t>you</a:t>
            </a:r>
            <a:r>
              <a:rPr lang="es-AR" dirty="0"/>
              <a:t> can </a:t>
            </a:r>
            <a:r>
              <a:rPr lang="es-AR" dirty="0" err="1"/>
              <a:t>just</a:t>
            </a:r>
            <a:r>
              <a:rPr lang="es-AR" dirty="0"/>
              <a:t> run”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20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548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Anotaciones de</a:t>
            </a:r>
            <a:r>
              <a:rPr lang="tr-TR" dirty="0"/>
              <a:t> </a:t>
            </a:r>
            <a:r>
              <a:rPr lang="es-AR" dirty="0"/>
              <a:t>Spring </a:t>
            </a:r>
            <a:r>
              <a:rPr lang="es-AR" dirty="0" err="1"/>
              <a:t>Boot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Proporcionar una experiencia de inicio radicalmente más rápida y ampliamente accesible.</a:t>
            </a:r>
          </a:p>
          <a:p>
            <a:endParaRPr lang="es-ES" dirty="0"/>
          </a:p>
          <a:p>
            <a:r>
              <a:rPr lang="es-ES" dirty="0"/>
              <a:t>Inicio rápido con valores pre configurados.</a:t>
            </a:r>
          </a:p>
          <a:p>
            <a:endParaRPr lang="es-ES" dirty="0"/>
          </a:p>
          <a:p>
            <a:r>
              <a:rPr lang="es-ES" dirty="0"/>
              <a:t>Proporcionar un rango de características no funcionales que son comunes a grandes clases de proyectos (por ejemplo, servidores integrados, seguridad, métricas, salud, configuración externalizada)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21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616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Anotaciones de</a:t>
            </a:r>
            <a:r>
              <a:rPr lang="tr-TR" dirty="0"/>
              <a:t> </a:t>
            </a:r>
            <a:r>
              <a:rPr lang="es-AR" dirty="0"/>
              <a:t>Spring </a:t>
            </a:r>
            <a:r>
              <a:rPr lang="es-AR" dirty="0" err="1"/>
              <a:t>Boot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Absolutamente ninguna generación de código y ningún requisito para el XML de configuración.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2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Anotaciones de</a:t>
            </a:r>
            <a:r>
              <a:rPr lang="tr-TR" dirty="0"/>
              <a:t> </a:t>
            </a:r>
            <a:r>
              <a:rPr lang="es-AR" dirty="0"/>
              <a:t>Spring </a:t>
            </a:r>
            <a:r>
              <a:rPr lang="es-AR" dirty="0" err="1"/>
              <a:t>Boot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23</a:t>
            </a:fld>
            <a:endParaRPr lang="tr-TR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0B5CD87-40C9-4CF5-92CF-C6A825C696D5}"/>
              </a:ext>
            </a:extLst>
          </p:cNvPr>
          <p:cNvSpPr txBox="1">
            <a:spLocks/>
          </p:cNvSpPr>
          <p:nvPr/>
        </p:nvSpPr>
        <p:spPr>
          <a:xfrm>
            <a:off x="4885855" y="3124278"/>
            <a:ext cx="3904505" cy="2856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Padre del contexto principal.</a:t>
            </a:r>
            <a:endParaRPr lang="pl-PL" dirty="0"/>
          </a:p>
          <a:p>
            <a:r>
              <a:rPr lang="es-AR" dirty="0"/>
              <a:t>Usado para cargar archivos externos.</a:t>
            </a:r>
            <a:endParaRPr lang="pl-PL" dirty="0"/>
          </a:p>
          <a:p>
            <a:r>
              <a:rPr lang="es-AR" dirty="0"/>
              <a:t>Carga archivos dentro del contexto.</a:t>
            </a:r>
            <a:endParaRPr lang="pl-PL" dirty="0"/>
          </a:p>
          <a:p>
            <a:r>
              <a:rPr lang="es-AR" dirty="0"/>
              <a:t>Puede ser configurado como gustes.</a:t>
            </a:r>
            <a:endParaRPr lang="pl-PL" dirty="0"/>
          </a:p>
          <a:p>
            <a:r>
              <a:rPr lang="es-AR" dirty="0"/>
              <a:t>Maneja cambios de ambientes</a:t>
            </a:r>
            <a:endParaRPr lang="pl-PL" dirty="0"/>
          </a:p>
          <a:p>
            <a:pPr lvl="1"/>
            <a:r>
              <a:rPr lang="pl-PL" dirty="0"/>
              <a:t>Re-bind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@ConfigurationProperties</a:t>
            </a:r>
          </a:p>
          <a:p>
            <a:pPr lvl="1"/>
            <a:r>
              <a:rPr lang="pl-PL" dirty="0"/>
              <a:t>Set log levels for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logging.level.*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@RefreshScope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85CB3C-6877-4A9D-B6BF-51DA27731C60}"/>
              </a:ext>
            </a:extLst>
          </p:cNvPr>
          <p:cNvSpPr txBox="1">
            <a:spLocks/>
          </p:cNvSpPr>
          <p:nvPr/>
        </p:nvSpPr>
        <p:spPr>
          <a:xfrm>
            <a:off x="1098314" y="2119875"/>
            <a:ext cx="7692046" cy="512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Spring Boot Context</a:t>
            </a:r>
          </a:p>
        </p:txBody>
      </p:sp>
      <p:sp>
        <p:nvSpPr>
          <p:cNvPr id="10" name="Shape 656">
            <a:extLst>
              <a:ext uri="{FF2B5EF4-FFF2-40B4-BE49-F238E27FC236}">
                <a16:creationId xmlns:a16="http://schemas.microsoft.com/office/drawing/2014/main" id="{37A1CFF1-86FA-4318-8423-7DD87060288D}"/>
              </a:ext>
            </a:extLst>
          </p:cNvPr>
          <p:cNvSpPr/>
          <p:nvPr/>
        </p:nvSpPr>
        <p:spPr>
          <a:xfrm>
            <a:off x="655886" y="3412914"/>
            <a:ext cx="1855961" cy="2059133"/>
          </a:xfrm>
          <a:prstGeom prst="rect">
            <a:avLst/>
          </a:prstGeom>
          <a:solidFill>
            <a:srgbClr val="8B8E91">
              <a:alpha val="46666"/>
            </a:srgbClr>
          </a:solidFill>
          <a:ln>
            <a:noFill/>
          </a:ln>
        </p:spPr>
        <p:txBody>
          <a:bodyPr lIns="91425" tIns="45700" rIns="45700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l-PL" sz="8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rPr>
              <a:t>Environment</a:t>
            </a:r>
            <a:endParaRPr lang="en-US" sz="800" dirty="0">
              <a:solidFill>
                <a:schemeClr val="dk1"/>
              </a:solidFill>
              <a:latin typeface="HelveticaNeueLT Pro 55 Roman"/>
              <a:ea typeface="Helvetica Neue"/>
              <a:cs typeface="HelveticaNeueLT Pro 55 Roman"/>
              <a:sym typeface="Helvetica Neue"/>
            </a:endParaRPr>
          </a:p>
        </p:txBody>
      </p:sp>
      <p:sp>
        <p:nvSpPr>
          <p:cNvPr id="11" name="Shape 657">
            <a:extLst>
              <a:ext uri="{FF2B5EF4-FFF2-40B4-BE49-F238E27FC236}">
                <a16:creationId xmlns:a16="http://schemas.microsoft.com/office/drawing/2014/main" id="{65F641EC-DE55-4E16-9377-F2A6D7F98078}"/>
              </a:ext>
            </a:extLst>
          </p:cNvPr>
          <p:cNvSpPr/>
          <p:nvPr/>
        </p:nvSpPr>
        <p:spPr>
          <a:xfrm>
            <a:off x="767543" y="3529391"/>
            <a:ext cx="1632647" cy="1665837"/>
          </a:xfrm>
          <a:prstGeom prst="rect">
            <a:avLst/>
          </a:prstGeom>
          <a:solidFill>
            <a:srgbClr val="FABEA2"/>
          </a:solidFill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l-PL" sz="8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rPr>
              <a:t>Main Applicatin Context</a:t>
            </a:r>
            <a:endParaRPr lang="en-US" sz="800" dirty="0">
              <a:solidFill>
                <a:schemeClr val="dk1"/>
              </a:solidFill>
              <a:latin typeface="HelveticaNeueLT Pro 55 Roman"/>
              <a:ea typeface="Helvetica Neue"/>
              <a:cs typeface="HelveticaNeueLT Pro 55 Roman"/>
              <a:sym typeface="Helvetica Neue"/>
            </a:endParaRPr>
          </a:p>
        </p:txBody>
      </p:sp>
      <p:sp>
        <p:nvSpPr>
          <p:cNvPr id="12" name="Shape 660">
            <a:extLst>
              <a:ext uri="{FF2B5EF4-FFF2-40B4-BE49-F238E27FC236}">
                <a16:creationId xmlns:a16="http://schemas.microsoft.com/office/drawing/2014/main" id="{E907AF4D-DF3A-48D2-AFD6-7B45D16178C9}"/>
              </a:ext>
            </a:extLst>
          </p:cNvPr>
          <p:cNvSpPr/>
          <p:nvPr/>
        </p:nvSpPr>
        <p:spPr>
          <a:xfrm>
            <a:off x="877206" y="4788115"/>
            <a:ext cx="1413322" cy="304799"/>
          </a:xfrm>
          <a:prstGeom prst="rect">
            <a:avLst/>
          </a:prstGeom>
          <a:solidFill>
            <a:schemeClr val="accent6">
              <a:alpha val="68627"/>
            </a:schemeClr>
          </a:solidFill>
          <a:ln>
            <a:noFill/>
          </a:ln>
        </p:spPr>
        <p:txBody>
          <a:bodyPr lIns="91425" tIns="45700" rIns="45700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l-PL" sz="8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rPr>
              <a:t>Bootstrap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l-PL" sz="8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rPr>
              <a:t>Context</a:t>
            </a:r>
            <a:endParaRPr lang="en-US" sz="800" dirty="0">
              <a:solidFill>
                <a:schemeClr val="dk1"/>
              </a:solidFill>
              <a:latin typeface="HelveticaNeueLT Pro 55 Roman"/>
              <a:ea typeface="Helvetica Neue"/>
              <a:cs typeface="HelveticaNeueLT Pro 55 Roman"/>
              <a:sym typeface="Helvetica Neue"/>
            </a:endParaRPr>
          </a:p>
        </p:txBody>
      </p:sp>
      <p:sp>
        <p:nvSpPr>
          <p:cNvPr id="13" name="Shape 658">
            <a:extLst>
              <a:ext uri="{FF2B5EF4-FFF2-40B4-BE49-F238E27FC236}">
                <a16:creationId xmlns:a16="http://schemas.microsoft.com/office/drawing/2014/main" id="{DC557BBB-ED48-44F8-B118-813AF66F5B57}"/>
              </a:ext>
            </a:extLst>
          </p:cNvPr>
          <p:cNvSpPr/>
          <p:nvPr/>
        </p:nvSpPr>
        <p:spPr>
          <a:xfrm>
            <a:off x="2785692" y="3798327"/>
            <a:ext cx="1234461" cy="488887"/>
          </a:xfrm>
          <a:prstGeom prst="rect">
            <a:avLst/>
          </a:prstGeom>
          <a:solidFill>
            <a:srgbClr val="A6DDDD">
              <a:alpha val="68627"/>
            </a:srgbClr>
          </a:solidFill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l-PL" sz="8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rPr>
              <a:t>application.yml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l-PL" sz="8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rPr>
              <a:t>application-{profile}.yml</a:t>
            </a:r>
            <a:endParaRPr lang="en-US" sz="800" dirty="0">
              <a:solidFill>
                <a:schemeClr val="dk1"/>
              </a:solidFill>
              <a:latin typeface="HelveticaNeueLT Pro 55 Roman"/>
              <a:ea typeface="Helvetica Neue"/>
              <a:cs typeface="HelveticaNeueLT Pro 55 Roman"/>
              <a:sym typeface="Helvetica Neue"/>
            </a:endParaRPr>
          </a:p>
        </p:txBody>
      </p:sp>
      <p:sp>
        <p:nvSpPr>
          <p:cNvPr id="14" name="Shape 658">
            <a:extLst>
              <a:ext uri="{FF2B5EF4-FFF2-40B4-BE49-F238E27FC236}">
                <a16:creationId xmlns:a16="http://schemas.microsoft.com/office/drawing/2014/main" id="{EC328552-7FA0-441E-89EA-0A4343B18CB6}"/>
              </a:ext>
            </a:extLst>
          </p:cNvPr>
          <p:cNvSpPr/>
          <p:nvPr/>
        </p:nvSpPr>
        <p:spPr>
          <a:xfrm>
            <a:off x="2785692" y="4493697"/>
            <a:ext cx="1234461" cy="488887"/>
          </a:xfrm>
          <a:prstGeom prst="rect">
            <a:avLst/>
          </a:prstGeom>
          <a:solidFill>
            <a:srgbClr val="A6DDDD">
              <a:alpha val="68627"/>
            </a:srgbClr>
          </a:solidFill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l-PL" sz="8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rPr>
              <a:t>bootstrap.yml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l-PL" sz="8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rPr>
              <a:t>bootstrap-{profile}.yml</a:t>
            </a:r>
            <a:endParaRPr lang="en-US" sz="800" dirty="0">
              <a:solidFill>
                <a:schemeClr val="dk1"/>
              </a:solidFill>
              <a:latin typeface="HelveticaNeueLT Pro 55 Roman"/>
              <a:ea typeface="Helvetica Neue"/>
              <a:cs typeface="HelveticaNeueLT Pro 55 Roman"/>
              <a:sym typeface="Helvetica Neue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AC088D-895E-4478-A661-C5B520E0EA5C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>
            <a:off x="2290528" y="4738141"/>
            <a:ext cx="495164" cy="202374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3166BB-C9B0-4A65-9FFC-A817A0F9A577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2400190" y="4042771"/>
            <a:ext cx="385502" cy="319539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hape 658">
            <a:extLst>
              <a:ext uri="{FF2B5EF4-FFF2-40B4-BE49-F238E27FC236}">
                <a16:creationId xmlns:a16="http://schemas.microsoft.com/office/drawing/2014/main" id="{6DEF37BF-3679-48A6-9CF4-12281CF412C8}"/>
              </a:ext>
            </a:extLst>
          </p:cNvPr>
          <p:cNvSpPr/>
          <p:nvPr/>
        </p:nvSpPr>
        <p:spPr>
          <a:xfrm>
            <a:off x="2785692" y="3100827"/>
            <a:ext cx="1234461" cy="488887"/>
          </a:xfrm>
          <a:prstGeom prst="rect">
            <a:avLst/>
          </a:prstGeom>
          <a:solidFill>
            <a:srgbClr val="A6DDDD">
              <a:alpha val="68627"/>
            </a:srgbClr>
          </a:solidFill>
          <a:ln>
            <a:noFill/>
          </a:ln>
        </p:spPr>
        <p:txBody>
          <a:bodyPr lIns="91425" tIns="45700" rIns="45700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l-PL" sz="8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rPr>
              <a:t>External properties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pl-PL" sz="8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  <a:sym typeface="Helvetica Neue"/>
              </a:rPr>
              <a:t>(e.g. Config Server)</a:t>
            </a:r>
            <a:endParaRPr lang="en-US" sz="800" dirty="0">
              <a:solidFill>
                <a:schemeClr val="dk1"/>
              </a:solidFill>
              <a:latin typeface="HelveticaNeueLT Pro 55 Roman"/>
              <a:ea typeface="Helvetica Neue"/>
              <a:cs typeface="HelveticaNeueLT Pro 55 Roman"/>
              <a:sym typeface="Helvetica Neue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09F5A7-0A01-4C25-A45B-C2D79F3D54BB}"/>
              </a:ext>
            </a:extLst>
          </p:cNvPr>
          <p:cNvCxnSpPr>
            <a:stCxn id="17" idx="1"/>
            <a:endCxn id="12" idx="0"/>
          </p:cNvCxnSpPr>
          <p:nvPr/>
        </p:nvCxnSpPr>
        <p:spPr>
          <a:xfrm flipH="1">
            <a:off x="1583867" y="3345271"/>
            <a:ext cx="1201825" cy="1442844"/>
          </a:xfrm>
          <a:prstGeom prst="straightConnector1">
            <a:avLst/>
          </a:prstGeom>
          <a:ln w="9525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own Arrow 36">
            <a:extLst>
              <a:ext uri="{FF2B5EF4-FFF2-40B4-BE49-F238E27FC236}">
                <a16:creationId xmlns:a16="http://schemas.microsoft.com/office/drawing/2014/main" id="{BABAC4B1-1CC6-4693-9DCA-9BFAEDE2E6BD}"/>
              </a:ext>
            </a:extLst>
          </p:cNvPr>
          <p:cNvSpPr/>
          <p:nvPr/>
        </p:nvSpPr>
        <p:spPr>
          <a:xfrm rot="10800000">
            <a:off x="4200808" y="2924027"/>
            <a:ext cx="398352" cy="3123446"/>
          </a:xfrm>
          <a:prstGeom prst="downArrow">
            <a:avLst>
              <a:gd name="adj1" fmla="val 59090"/>
              <a:gd name="adj2" fmla="val 100000"/>
            </a:avLst>
          </a:prstGeom>
          <a:solidFill>
            <a:srgbClr val="B6D7A8"/>
          </a:solidFill>
          <a:ln>
            <a:noFill/>
          </a:ln>
        </p:spPr>
        <p:txBody>
          <a:bodyPr vert="vert" lIns="91425" tIns="45700" rIns="45700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25000"/>
              <a:buFont typeface="Arial"/>
            </a:pPr>
            <a:r>
              <a:rPr lang="pl-PL" sz="1000" dirty="0">
                <a:solidFill>
                  <a:schemeClr val="dk1"/>
                </a:solidFill>
                <a:latin typeface="HelveticaNeueLT Pro 55 Roman"/>
                <a:ea typeface="Helvetica Neue"/>
                <a:cs typeface="HelveticaNeueLT Pro 55 Roman"/>
              </a:rPr>
              <a:t>Higher precedence</a:t>
            </a:r>
          </a:p>
        </p:txBody>
      </p:sp>
    </p:spTree>
    <p:extLst>
      <p:ext uri="{BB962C8B-B14F-4D97-AF65-F5344CB8AC3E}">
        <p14:creationId xmlns:p14="http://schemas.microsoft.com/office/powerpoint/2010/main" val="13382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JPA / HIBERNATE</a:t>
            </a:r>
            <a:endParaRPr lang="tr-TR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85CB3C-6877-4A9D-B6BF-51DA27731C60}"/>
              </a:ext>
            </a:extLst>
          </p:cNvPr>
          <p:cNvSpPr txBox="1">
            <a:spLocks/>
          </p:cNvSpPr>
          <p:nvPr/>
        </p:nvSpPr>
        <p:spPr>
          <a:xfrm>
            <a:off x="1098314" y="2119875"/>
            <a:ext cx="7692046" cy="4429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Que es un ORM ?</a:t>
            </a:r>
          </a:p>
          <a:p>
            <a:endParaRPr lang="es-AR" dirty="0"/>
          </a:p>
          <a:p>
            <a:r>
              <a:rPr lang="pl-PL" dirty="0"/>
              <a:t>Object-Relational Mapping</a:t>
            </a:r>
            <a:r>
              <a:rPr lang="es-AR" dirty="0"/>
              <a:t>: </a:t>
            </a:r>
            <a:r>
              <a:rPr lang="es-ES" dirty="0"/>
              <a:t>Es una técnica de programación para convertir datos de tipo de objeto de un lenguaje de programación orientado a objetos en tablas de base de datos.</a:t>
            </a:r>
          </a:p>
          <a:p>
            <a:endParaRPr lang="es-ES" dirty="0"/>
          </a:p>
          <a:p>
            <a:r>
              <a:rPr lang="es-ES" dirty="0" err="1"/>
              <a:t>Hibernate</a:t>
            </a:r>
            <a:r>
              <a:rPr lang="es-ES" dirty="0"/>
              <a:t> se usa para convertir datos de objetos en JAVA a tablas de bases de datos relacionales.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022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JPA / HIBERNATE</a:t>
            </a:r>
            <a:endParaRPr lang="tr-TR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85CB3C-6877-4A9D-B6BF-51DA27731C60}"/>
              </a:ext>
            </a:extLst>
          </p:cNvPr>
          <p:cNvSpPr txBox="1">
            <a:spLocks/>
          </p:cNvSpPr>
          <p:nvPr/>
        </p:nvSpPr>
        <p:spPr>
          <a:xfrm>
            <a:off x="1098314" y="2119875"/>
            <a:ext cx="7692046" cy="4429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Que es </a:t>
            </a:r>
            <a:r>
              <a:rPr lang="es-AR" dirty="0" err="1"/>
              <a:t>Hibernate</a:t>
            </a:r>
            <a:r>
              <a:rPr lang="es-AR" dirty="0"/>
              <a:t> ?</a:t>
            </a:r>
          </a:p>
          <a:p>
            <a:endParaRPr lang="es-AR" dirty="0"/>
          </a:p>
          <a:p>
            <a:r>
              <a:rPr lang="es-ES" dirty="0"/>
              <a:t>Es un mapeo de objeto-relacional (ORM) de código abierto para Java.</a:t>
            </a:r>
          </a:p>
          <a:p>
            <a:endParaRPr lang="es-ES" dirty="0"/>
          </a:p>
          <a:p>
            <a:r>
              <a:rPr lang="es-ES" dirty="0" err="1"/>
              <a:t>Hibernate</a:t>
            </a:r>
            <a:r>
              <a:rPr lang="es-ES" dirty="0"/>
              <a:t> es responsable de hacer que los datos sean persistentes almacenándolos en una base de datos.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24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JPA / HIBERNATE</a:t>
            </a:r>
            <a:endParaRPr lang="tr-TR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85CB3C-6877-4A9D-B6BF-51DA27731C60}"/>
              </a:ext>
            </a:extLst>
          </p:cNvPr>
          <p:cNvSpPr txBox="1">
            <a:spLocks/>
          </p:cNvSpPr>
          <p:nvPr/>
        </p:nvSpPr>
        <p:spPr>
          <a:xfrm>
            <a:off x="1098314" y="2119875"/>
            <a:ext cx="7692046" cy="4379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Arquitectura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A4A93-87E7-47F8-8E28-06279B07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199" y="1801351"/>
            <a:ext cx="4194412" cy="419441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2666FC0-1539-499D-9EE8-3A1B8C0570D2}"/>
              </a:ext>
            </a:extLst>
          </p:cNvPr>
          <p:cNvSpPr txBox="1">
            <a:spLocks/>
          </p:cNvSpPr>
          <p:nvPr/>
        </p:nvSpPr>
        <p:spPr>
          <a:xfrm>
            <a:off x="1098314" y="3543090"/>
            <a:ext cx="5438410" cy="20421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Se encuentra ubicado entre la base de datos y la aplicación.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Mapea los objetos contra las tablas.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8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JPA / HIBERNATE</a:t>
            </a:r>
            <a:endParaRPr lang="tr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D39789-94A8-4BE2-91C0-30A5B9736D7F}"/>
              </a:ext>
            </a:extLst>
          </p:cNvPr>
          <p:cNvSpPr txBox="1">
            <a:spLocks/>
          </p:cNvSpPr>
          <p:nvPr/>
        </p:nvSpPr>
        <p:spPr bwMode="auto">
          <a:xfrm>
            <a:off x="481914" y="1878228"/>
            <a:ext cx="8229600" cy="439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Configuration Object: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1" eaLnBrk="1" hangingPunct="1"/>
            <a:r>
              <a:rPr lang="es-ES" altLang="en-US" sz="1600" dirty="0">
                <a:solidFill>
                  <a:sysClr val="windowText" lastClr="000000"/>
                </a:solidFill>
              </a:rPr>
              <a:t>El objeto </a:t>
            </a:r>
            <a:r>
              <a:rPr lang="es-ES" altLang="en-US" sz="1600" dirty="0" err="1">
                <a:solidFill>
                  <a:sysClr val="windowText" lastClr="000000"/>
                </a:solidFill>
              </a:rPr>
              <a:t>Configuration</a:t>
            </a:r>
            <a:r>
              <a:rPr lang="es-ES" altLang="en-US" sz="1600" dirty="0">
                <a:solidFill>
                  <a:sysClr val="windowText" lastClr="000000"/>
                </a:solidFill>
              </a:rPr>
              <a:t> es el primer objeto </a:t>
            </a:r>
            <a:r>
              <a:rPr lang="es-ES" altLang="en-US" sz="1600" dirty="0" err="1">
                <a:solidFill>
                  <a:sysClr val="windowText" lastClr="000000"/>
                </a:solidFill>
              </a:rPr>
              <a:t>Hibernate</a:t>
            </a:r>
            <a:r>
              <a:rPr lang="es-ES" altLang="en-US" sz="1600" dirty="0">
                <a:solidFill>
                  <a:sysClr val="windowText" lastClr="000000"/>
                </a:solidFill>
              </a:rPr>
              <a:t> que crea en cualquier aplicación </a:t>
            </a:r>
            <a:r>
              <a:rPr lang="es-ES" altLang="en-US" sz="1600" dirty="0" err="1">
                <a:solidFill>
                  <a:sysClr val="windowText" lastClr="000000"/>
                </a:solidFill>
              </a:rPr>
              <a:t>Hibernate</a:t>
            </a:r>
            <a:r>
              <a:rPr lang="es-ES" altLang="en-US" sz="1600" dirty="0">
                <a:solidFill>
                  <a:sysClr val="windowText" lastClr="000000"/>
                </a:solidFill>
              </a:rPr>
              <a:t> y generalmente se crea solo una vez durante la inicialización de la aplicación. El objeto </a:t>
            </a:r>
            <a:r>
              <a:rPr lang="es-ES" altLang="en-US" sz="1600" dirty="0" err="1">
                <a:solidFill>
                  <a:sysClr val="windowText" lastClr="000000"/>
                </a:solidFill>
              </a:rPr>
              <a:t>Configuration</a:t>
            </a:r>
            <a:r>
              <a:rPr lang="es-ES" altLang="en-US" sz="1600" dirty="0">
                <a:solidFill>
                  <a:sysClr val="windowText" lastClr="000000"/>
                </a:solidFill>
              </a:rPr>
              <a:t> proporciona dos componentes claves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457200" lvl="1" indent="0" eaLnBrk="1" hangingPunct="1">
              <a:buNone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1" eaLnBrk="1" hangingPunct="1"/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Connection: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lang="es-ES" altLang="en-US" sz="1600" dirty="0">
                <a:solidFill>
                  <a:sysClr val="windowText" lastClr="000000"/>
                </a:solidFill>
              </a:rPr>
              <a:t>Esto se maneja a través de uno o más archivos de configuración compatibles con </a:t>
            </a:r>
            <a:r>
              <a:rPr lang="es-ES" altLang="en-US" sz="1600" dirty="0" err="1">
                <a:solidFill>
                  <a:sysClr val="windowText" lastClr="000000"/>
                </a:solidFill>
              </a:rPr>
              <a:t>Hibernate</a:t>
            </a:r>
            <a:r>
              <a:rPr lang="es-ES" altLang="en-US" sz="1600" dirty="0">
                <a:solidFill>
                  <a:sysClr val="windowText" lastClr="000000"/>
                </a:solidFill>
              </a:rPr>
              <a:t>.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Estos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archivos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son 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hibernate.properties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and 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hibernate.cfg.xml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457200" lvl="1" indent="0" eaLnBrk="1" hangingPunct="1">
              <a:buNone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1" eaLnBrk="1" hangingPunct="1"/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Mapping Setup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lang="es-ES" altLang="en-US" sz="1600" dirty="0">
                <a:solidFill>
                  <a:sysClr val="windowText" lastClr="000000"/>
                </a:solidFill>
              </a:rPr>
              <a:t>Este componente crea la conexión entre las clases de Java y las tablas de la base de datos.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18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JPA / HIBERNATE</a:t>
            </a:r>
            <a:endParaRPr lang="tr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D39789-94A8-4BE2-91C0-30A5B9736D7F}"/>
              </a:ext>
            </a:extLst>
          </p:cNvPr>
          <p:cNvSpPr txBox="1">
            <a:spLocks/>
          </p:cNvSpPr>
          <p:nvPr/>
        </p:nvSpPr>
        <p:spPr bwMode="auto">
          <a:xfrm>
            <a:off x="494270" y="1540476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SessionFactory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Object: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1" eaLnBrk="1" hangingPunct="1"/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Configuration object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usado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para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un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SessionFactory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s-ES" altLang="en-US" sz="1600" dirty="0">
                <a:solidFill>
                  <a:sysClr val="windowText" lastClr="000000"/>
                </a:solidFill>
              </a:rPr>
              <a:t>que configura </a:t>
            </a:r>
            <a:r>
              <a:rPr lang="es-ES" altLang="en-US" sz="1600" dirty="0" err="1">
                <a:solidFill>
                  <a:sysClr val="windowText" lastClr="000000"/>
                </a:solidFill>
              </a:rPr>
              <a:t>Hibernate</a:t>
            </a:r>
            <a:r>
              <a:rPr lang="es-ES" altLang="en-US" sz="1600" dirty="0">
                <a:solidFill>
                  <a:sysClr val="windowText" lastClr="000000"/>
                </a:solidFill>
              </a:rPr>
              <a:t> para la aplicación utilizando el archivo de configuración suministrado y permite que se cree una instancia de objeto </a:t>
            </a:r>
            <a:r>
              <a:rPr lang="es-ES" altLang="en-US" sz="1600" dirty="0" err="1">
                <a:solidFill>
                  <a:sysClr val="windowText" lastClr="000000"/>
                </a:solidFill>
              </a:rPr>
              <a:t>Session</a:t>
            </a:r>
            <a:r>
              <a:rPr lang="es-ES" altLang="en-US" sz="1600" dirty="0">
                <a:solidFill>
                  <a:sysClr val="windowText" lastClr="000000"/>
                </a:solidFill>
              </a:rPr>
              <a:t>.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1" eaLnBrk="1" hangingPunct="1"/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SessionFactory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s-ES" altLang="en-US" sz="1600" dirty="0">
                <a:solidFill>
                  <a:sysClr val="windowText" lastClr="000000"/>
                </a:solidFill>
              </a:rPr>
              <a:t>es un objeto seguro de subprocesos y utilizado por todos los subprocesos de una aplicación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1" eaLnBrk="1" hangingPunct="1"/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SessionFactory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s-ES" altLang="en-US" sz="1600" dirty="0">
                <a:solidFill>
                  <a:sysClr val="windowText" lastClr="000000"/>
                </a:solidFill>
              </a:rPr>
              <a:t>es un objeto pesado, por lo general, se crea durante el inicio de la aplicación y se guarda para su uso posterior.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82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JPA / HIBERNATE</a:t>
            </a:r>
            <a:endParaRPr lang="tr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24B058-4788-49F7-B13F-FAE8325B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7909"/>
            <a:ext cx="8229600" cy="2848232"/>
          </a:xfrm>
        </p:spPr>
        <p:txBody>
          <a:bodyPr/>
          <a:lstStyle/>
          <a:p>
            <a:pPr eaLnBrk="1" hangingPunct="1"/>
            <a:r>
              <a:rPr lang="en-US" altLang="en-US" sz="1700" b="1" dirty="0"/>
              <a:t>Session Object:</a:t>
            </a:r>
          </a:p>
          <a:p>
            <a:pPr lvl="1" eaLnBrk="1" hangingPunct="1"/>
            <a:r>
              <a:rPr lang="en-US" altLang="en-US" sz="1700" dirty="0"/>
              <a:t>A Session is used to get a physical connection with a database. </a:t>
            </a:r>
          </a:p>
          <a:p>
            <a:pPr lvl="1" eaLnBrk="1" hangingPunct="1"/>
            <a:r>
              <a:rPr lang="es-ES" altLang="en-US" sz="1700" dirty="0"/>
              <a:t>Es ligero y está diseñado para crear instancias cada vez que se necesita una interacción con la base de datos. Los objetos persistentes se guardan y recuperan a través de un objeto </a:t>
            </a:r>
            <a:r>
              <a:rPr lang="es-ES" altLang="en-US" sz="1700" dirty="0" err="1"/>
              <a:t>Session</a:t>
            </a:r>
            <a:r>
              <a:rPr lang="en-US" altLang="en-US" sz="1700" dirty="0"/>
              <a:t>.</a:t>
            </a:r>
          </a:p>
          <a:p>
            <a:pPr lvl="1" eaLnBrk="1" hangingPunct="1"/>
            <a:r>
              <a:rPr lang="es-ES" altLang="en-US" sz="1700" dirty="0"/>
              <a:t>Los objetos de sesión no deben mantenerse abiertos durante mucho tiempo porque no suelen ser seguros para subprocesos y deben crearse y destruirse según sea necesario.</a:t>
            </a:r>
          </a:p>
        </p:txBody>
      </p:sp>
    </p:spTree>
    <p:extLst>
      <p:ext uri="{BB962C8B-B14F-4D97-AF65-F5344CB8AC3E}">
        <p14:creationId xmlns:p14="http://schemas.microsoft.com/office/powerpoint/2010/main" val="29906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</a:t>
            </a:r>
            <a:r>
              <a:rPr lang="es-AR" dirty="0"/>
              <a:t>ido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s-ES" dirty="0"/>
              <a:t>Spring Conceptos Avanzados</a:t>
            </a:r>
            <a:endParaRPr lang="tr-TR" dirty="0"/>
          </a:p>
          <a:p>
            <a:endParaRPr lang="tr-TR" dirty="0"/>
          </a:p>
          <a:p>
            <a:r>
              <a:rPr lang="pt-BR" dirty="0"/>
              <a:t>Introducción a Spring Boot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Introducción a Hibernate</a:t>
            </a:r>
          </a:p>
          <a:p>
            <a:endParaRPr lang="pt-BR" dirty="0"/>
          </a:p>
          <a:p>
            <a:r>
              <a:rPr lang="pt-BR" dirty="0"/>
              <a:t>Introducción a Spring Data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3</a:t>
            </a:fld>
            <a:endParaRPr lang="tr-TR" dirty="0"/>
          </a:p>
        </p:txBody>
      </p:sp>
      <p:pic>
        <p:nvPicPr>
          <p:cNvPr id="5124" name="Picture 4" descr="http://www.gaumina.ie/wp-content/uploads/2014/01/gaumina-website-essentials-ireland-content-cms-managemen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269861"/>
            <a:ext cx="2214479" cy="221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17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JPA / HIBERNATE</a:t>
            </a:r>
            <a:endParaRPr lang="tr-T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0BEB00-6A8F-41DC-9C12-23439C705467}"/>
              </a:ext>
            </a:extLst>
          </p:cNvPr>
          <p:cNvSpPr txBox="1">
            <a:spLocks/>
          </p:cNvSpPr>
          <p:nvPr/>
        </p:nvSpPr>
        <p:spPr bwMode="auto">
          <a:xfrm>
            <a:off x="481914" y="1451919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7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7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Transaction Object:</a:t>
            </a:r>
          </a:p>
          <a:p>
            <a:pPr lvl="1" eaLnBrk="1" hangingPunct="1"/>
            <a:r>
              <a:rPr lang="es-ES" altLang="en-US" sz="1700" dirty="0">
                <a:solidFill>
                  <a:sysClr val="windowText" lastClr="000000"/>
                </a:solidFill>
              </a:rPr>
              <a:t>Una transacción representa una unidad de trabajo con la base de datos y la mayoría de los RDBMS son compatibles con la funcionalidad de la transacción. Las transacciones en </a:t>
            </a:r>
            <a:r>
              <a:rPr lang="es-ES" altLang="en-US" sz="1700" dirty="0" err="1">
                <a:solidFill>
                  <a:sysClr val="windowText" lastClr="000000"/>
                </a:solidFill>
              </a:rPr>
              <a:t>Hibernate</a:t>
            </a:r>
            <a:r>
              <a:rPr lang="es-ES" altLang="en-US" sz="1700" dirty="0">
                <a:solidFill>
                  <a:sysClr val="windowText" lastClr="000000"/>
                </a:solidFill>
              </a:rPr>
              <a:t> son manejadas por un administrador de transacción subyacente y una transacción</a:t>
            </a: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(from JDBC or JTA).</a:t>
            </a:r>
          </a:p>
          <a:p>
            <a:pPr lvl="1" eaLnBrk="1" hangingPunct="1"/>
            <a:r>
              <a:rPr lang="es-ES" altLang="en-US" sz="1700" dirty="0">
                <a:solidFill>
                  <a:sysClr val="windowText" lastClr="000000"/>
                </a:solidFill>
              </a:rPr>
              <a:t>Este es un objeto opcional y las aplicaciones de </a:t>
            </a:r>
            <a:r>
              <a:rPr lang="es-ES" altLang="en-US" sz="1700" dirty="0" err="1">
                <a:solidFill>
                  <a:sysClr val="windowText" lastClr="000000"/>
                </a:solidFill>
              </a:rPr>
              <a:t>Hibernate</a:t>
            </a:r>
            <a:r>
              <a:rPr lang="es-ES" altLang="en-US" sz="1700" dirty="0">
                <a:solidFill>
                  <a:sysClr val="windowText" lastClr="000000"/>
                </a:solidFill>
              </a:rPr>
              <a:t> pueden optar por no usar esta interfaz, en lugar de administrar las transacciones en su propio código de aplicación.</a:t>
            </a:r>
          </a:p>
          <a:p>
            <a:pPr marL="457200" lvl="1" indent="0" eaLnBrk="1" hangingPunct="1">
              <a:buNone/>
            </a:pPr>
            <a:endParaRPr kumimoji="0" lang="es-ES" altLang="en-US" sz="17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lvl="1" indent="0" eaLnBrk="1" hangingPunct="1">
              <a:buNone/>
            </a:pPr>
            <a:r>
              <a:rPr kumimoji="0" lang="en-US" altLang="en-US" sz="17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 Object:</a:t>
            </a:r>
          </a:p>
          <a:p>
            <a:pPr lvl="1" eaLnBrk="1" hangingPunct="1"/>
            <a:r>
              <a:rPr lang="es-ES" altLang="en-US" sz="1700" dirty="0">
                <a:solidFill>
                  <a:sysClr val="windowText" lastClr="000000"/>
                </a:solidFill>
              </a:rPr>
              <a:t>Los objetos de consulta utilizan SQL o </a:t>
            </a:r>
            <a:r>
              <a:rPr lang="es-ES" altLang="en-US" sz="1700" dirty="0" err="1">
                <a:solidFill>
                  <a:sysClr val="windowText" lastClr="000000"/>
                </a:solidFill>
              </a:rPr>
              <a:t>Hibernate</a:t>
            </a:r>
            <a:r>
              <a:rPr lang="es-ES" altLang="en-US" sz="1700" dirty="0">
                <a:solidFill>
                  <a:sysClr val="windowText" lastClr="000000"/>
                </a:solidFill>
              </a:rPr>
              <a:t> </a:t>
            </a:r>
            <a:r>
              <a:rPr lang="es-ES" altLang="en-US" sz="1700" dirty="0" err="1">
                <a:solidFill>
                  <a:sysClr val="windowText" lastClr="000000"/>
                </a:solidFill>
              </a:rPr>
              <a:t>Query</a:t>
            </a:r>
            <a:r>
              <a:rPr lang="es-ES" altLang="en-US" sz="1700" dirty="0">
                <a:solidFill>
                  <a:sysClr val="windowText" lastClr="000000"/>
                </a:solidFill>
              </a:rPr>
              <a:t> </a:t>
            </a:r>
            <a:r>
              <a:rPr lang="es-ES" altLang="en-US" sz="1700" dirty="0" err="1">
                <a:solidFill>
                  <a:sysClr val="windowText" lastClr="000000"/>
                </a:solidFill>
              </a:rPr>
              <a:t>Language</a:t>
            </a:r>
            <a:r>
              <a:rPr lang="es-ES" altLang="en-US" sz="1700" dirty="0">
                <a:solidFill>
                  <a:sysClr val="windowText" lastClr="000000"/>
                </a:solidFill>
              </a:rPr>
              <a:t> (HQL) para recuperar datos de la base de datos y crear objetos. Se utiliza una instancia de consulta para vincular parámetros de consulta y ejecutar la consulta</a:t>
            </a:r>
            <a:r>
              <a: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36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Spring Data</a:t>
            </a:r>
            <a:endParaRPr lang="tr-T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0BEB00-6A8F-41DC-9C12-23439C705467}"/>
              </a:ext>
            </a:extLst>
          </p:cNvPr>
          <p:cNvSpPr txBox="1">
            <a:spLocks/>
          </p:cNvSpPr>
          <p:nvPr/>
        </p:nvSpPr>
        <p:spPr bwMode="auto">
          <a:xfrm>
            <a:off x="481914" y="1451919"/>
            <a:ext cx="3459891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/>
            <a:r>
              <a:rPr lang="es-ES" altLang="en-US" sz="1700" b="1" dirty="0">
                <a:solidFill>
                  <a:sysClr val="windowText" lastClr="000000"/>
                </a:solidFill>
              </a:rPr>
              <a:t>Proporcionar un modelo de programación familiar y consistente basado en Spring para el acceso a los datos.</a:t>
            </a:r>
          </a:p>
          <a:p>
            <a:pPr lvl="0" eaLnBrk="1" hangingPunct="1"/>
            <a:endParaRPr lang="es-ES" altLang="en-US" sz="1700" b="1" dirty="0">
              <a:solidFill>
                <a:sysClr val="windowText" lastClr="000000"/>
              </a:solidFill>
            </a:endParaRPr>
          </a:p>
          <a:p>
            <a:pPr lvl="0" eaLnBrk="1" hangingPunct="1"/>
            <a:r>
              <a:rPr lang="es-ES" altLang="en-US" sz="1700" b="1" dirty="0">
                <a:solidFill>
                  <a:sysClr val="windowText" lastClr="000000"/>
                </a:solidFill>
              </a:rPr>
              <a:t>Facilita el uso de tecnologías de acceso a datos, bases de datos relacionales y no relacionales, marcos de reducción de mapas y servicios de datos basados en la nube. </a:t>
            </a:r>
            <a:endParaRPr kumimoji="0" lang="en-US" alt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1F4FB-3D35-4576-80C4-7CCE2C21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86" y="1563129"/>
            <a:ext cx="5907536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65DB-F1AA-414C-8CA3-35DA4688DB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F0298-B813-401E-A769-5BBECAFFB2B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CF7D4DB-0E84-434B-9AE5-3DEE66673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Paradigmas</a:t>
            </a:r>
            <a:r>
              <a:rPr lang="en-US" altLang="en-US" dirty="0"/>
              <a:t> de la </a:t>
            </a:r>
            <a:r>
              <a:rPr lang="es-AR" altLang="en-US" dirty="0"/>
              <a:t>programación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82818D2-9EF9-4BEA-8408-F1A6A7DEC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AR" altLang="en-US" sz="2400" dirty="0"/>
              <a:t>Programación Procedimental:</a:t>
            </a:r>
          </a:p>
          <a:p>
            <a:pPr marL="0" indent="0">
              <a:lnSpc>
                <a:spcPct val="80000"/>
              </a:lnSpc>
              <a:buNone/>
            </a:pPr>
            <a:endParaRPr lang="es-AR" altLang="en-US" sz="2400" dirty="0"/>
          </a:p>
          <a:p>
            <a:pPr lvl="1">
              <a:lnSpc>
                <a:spcPct val="80000"/>
              </a:lnSpc>
            </a:pPr>
            <a:r>
              <a:rPr lang="es-AR" altLang="en-US" sz="2000" dirty="0"/>
              <a:t>Ejecución de un conjunto de comandos secuenciales.</a:t>
            </a:r>
          </a:p>
          <a:p>
            <a:pPr lvl="1">
              <a:lnSpc>
                <a:spcPct val="80000"/>
              </a:lnSpc>
            </a:pPr>
            <a:r>
              <a:rPr lang="es-AR" altLang="en-US" sz="2000" dirty="0"/>
              <a:t>Fortran, C, Cobol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s-AR" altLang="en-US" sz="2000" dirty="0"/>
          </a:p>
          <a:p>
            <a:pPr>
              <a:lnSpc>
                <a:spcPct val="80000"/>
              </a:lnSpc>
            </a:pPr>
            <a:r>
              <a:rPr lang="es-AR" altLang="en-US" sz="2400" dirty="0"/>
              <a:t>Programación Funcional:</a:t>
            </a:r>
          </a:p>
          <a:p>
            <a:pPr>
              <a:lnSpc>
                <a:spcPct val="80000"/>
              </a:lnSpc>
            </a:pPr>
            <a:endParaRPr lang="es-AR" altLang="en-US" sz="2400" dirty="0"/>
          </a:p>
          <a:p>
            <a:pPr lvl="1">
              <a:lnSpc>
                <a:spcPct val="80000"/>
              </a:lnSpc>
            </a:pPr>
            <a:r>
              <a:rPr lang="es-AR" altLang="en-US" sz="2000" dirty="0"/>
              <a:t>Evalúa funciones definidas en función de otras funciones.</a:t>
            </a:r>
          </a:p>
          <a:p>
            <a:pPr lvl="1">
              <a:lnSpc>
                <a:spcPct val="80000"/>
              </a:lnSpc>
            </a:pPr>
            <a:r>
              <a:rPr lang="es-AR" altLang="en-US" sz="2000" dirty="0"/>
              <a:t>Lisp, ML, </a:t>
            </a:r>
            <a:r>
              <a:rPr lang="es-AR" altLang="en-US" sz="2000" dirty="0" err="1"/>
              <a:t>OCaml</a:t>
            </a:r>
            <a:endParaRPr lang="es-A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25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146" grpId="0"/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65DB-F1AA-414C-8CA3-35DA4688DB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F0298-B813-401E-A769-5BBECAFFB2B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CF7D4DB-0E84-434B-9AE5-3DEE66673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n-US" dirty="0"/>
              <a:t>Paradigmas</a:t>
            </a:r>
            <a:r>
              <a:rPr lang="en-US" altLang="en-US" dirty="0"/>
              <a:t> de la </a:t>
            </a:r>
            <a:r>
              <a:rPr lang="es-AR" altLang="en-US" dirty="0"/>
              <a:t>programación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82818D2-9EF9-4BEA-8408-F1A6A7DEC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AR" altLang="en-US" sz="2400" dirty="0" err="1"/>
              <a:t>Object-oriented</a:t>
            </a:r>
            <a:r>
              <a:rPr lang="es-AR" altLang="en-US" sz="2400" dirty="0"/>
              <a:t> </a:t>
            </a:r>
            <a:r>
              <a:rPr lang="es-AR" altLang="en-US" sz="2400" dirty="0" err="1"/>
              <a:t>programming</a:t>
            </a:r>
            <a:r>
              <a:rPr lang="es-AR" altLang="en-US" sz="2400" dirty="0"/>
              <a:t> (OOP)</a:t>
            </a:r>
          </a:p>
          <a:p>
            <a:pPr>
              <a:lnSpc>
                <a:spcPct val="80000"/>
              </a:lnSpc>
            </a:pPr>
            <a:endParaRPr lang="es-AR" altLang="en-US" sz="2400" dirty="0"/>
          </a:p>
          <a:p>
            <a:pPr lvl="1">
              <a:lnSpc>
                <a:spcPct val="80000"/>
              </a:lnSpc>
            </a:pPr>
            <a:r>
              <a:rPr lang="es-AR" altLang="en-US" sz="2000" dirty="0"/>
              <a:t>Organiza un conjunto de objetos, cada uno con sus propias responsabilidades.</a:t>
            </a:r>
          </a:p>
          <a:p>
            <a:pPr lvl="1">
              <a:lnSpc>
                <a:spcPct val="80000"/>
              </a:lnSpc>
            </a:pPr>
            <a:r>
              <a:rPr lang="es-AR" altLang="en-US" sz="2000" dirty="0" err="1"/>
              <a:t>Smalltalk</a:t>
            </a:r>
            <a:r>
              <a:rPr lang="es-AR" altLang="en-US" sz="2000" dirty="0"/>
              <a:t>, Java, C++</a:t>
            </a:r>
          </a:p>
          <a:p>
            <a:pPr lvl="1">
              <a:lnSpc>
                <a:spcPct val="80000"/>
              </a:lnSpc>
            </a:pPr>
            <a:endParaRPr lang="es-AR" altLang="en-US" sz="2000" dirty="0"/>
          </a:p>
          <a:p>
            <a:pPr>
              <a:lnSpc>
                <a:spcPct val="80000"/>
              </a:lnSpc>
            </a:pPr>
            <a:r>
              <a:rPr lang="es-AR" altLang="en-US" sz="2400" dirty="0" err="1"/>
              <a:t>Aspect-oriented</a:t>
            </a:r>
            <a:r>
              <a:rPr lang="es-AR" altLang="en-US" sz="2400" dirty="0"/>
              <a:t> </a:t>
            </a:r>
            <a:r>
              <a:rPr lang="es-AR" altLang="en-US" sz="2400" dirty="0" err="1"/>
              <a:t>programming</a:t>
            </a:r>
            <a:r>
              <a:rPr lang="es-AR" altLang="en-US" sz="2400" dirty="0"/>
              <a:t> (AOP)</a:t>
            </a:r>
          </a:p>
          <a:p>
            <a:pPr>
              <a:lnSpc>
                <a:spcPct val="80000"/>
              </a:lnSpc>
            </a:pPr>
            <a:endParaRPr lang="es-AR" altLang="en-US" sz="2400" dirty="0"/>
          </a:p>
          <a:p>
            <a:pPr lvl="1">
              <a:lnSpc>
                <a:spcPct val="80000"/>
              </a:lnSpc>
            </a:pPr>
            <a:r>
              <a:rPr lang="es-AR" altLang="en-US" sz="2000" dirty="0"/>
              <a:t>Ejecuta código si un programa muestra ciertos comportamientos.</a:t>
            </a:r>
          </a:p>
          <a:p>
            <a:pPr lvl="1">
              <a:lnSpc>
                <a:spcPct val="80000"/>
              </a:lnSpc>
            </a:pPr>
            <a:r>
              <a:rPr lang="es-AR" altLang="en-US" sz="2000" dirty="0" err="1"/>
              <a:t>AspectJ</a:t>
            </a:r>
            <a:r>
              <a:rPr lang="es-AR" altLang="en-US" sz="2000" dirty="0"/>
              <a:t> (a Java </a:t>
            </a:r>
            <a:r>
              <a:rPr lang="es-AR" altLang="en-US" sz="2000" dirty="0" err="1"/>
              <a:t>extension</a:t>
            </a:r>
            <a:r>
              <a:rPr lang="es-AR" alt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49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146" grpId="0"/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Que es</a:t>
            </a:r>
            <a:r>
              <a:rPr lang="tr-TR" dirty="0"/>
              <a:t> </a:t>
            </a:r>
            <a:r>
              <a:rPr lang="es-AR" dirty="0"/>
              <a:t>AOP</a:t>
            </a:r>
            <a:r>
              <a:rPr lang="tr-TR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 un paradigma de programación cuya intención es permitir una adecuada </a:t>
            </a:r>
            <a:r>
              <a:rPr lang="es-ES" dirty="0" err="1"/>
              <a:t>modularización</a:t>
            </a:r>
            <a:r>
              <a:rPr lang="es-ES" dirty="0"/>
              <a:t> de las aplicaciones y posibilitar una mejor separación de componentes.</a:t>
            </a:r>
            <a:endParaRPr lang="es-AR" dirty="0"/>
          </a:p>
          <a:p>
            <a:r>
              <a:rPr lang="es-ES" dirty="0"/>
              <a:t>Es un complemento para la programación orientada a objetos.</a:t>
            </a:r>
          </a:p>
          <a:p>
            <a:r>
              <a:rPr lang="es-ES" dirty="0"/>
              <a:t>Por medio de AOP podemos modificar dinámicamente un modelo estático a fin de incluir funcionalidades secundarias (TX, Seguridad, Auditoria)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39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Programación Orientada a Aspectos</a:t>
            </a:r>
            <a:r>
              <a:rPr lang="tr-TR" dirty="0"/>
              <a:t> (AOP)</a:t>
            </a:r>
            <a:br>
              <a:rPr lang="tr-TR" dirty="0"/>
            </a:br>
            <a:r>
              <a:rPr lang="es-AR" sz="3000" dirty="0"/>
              <a:t>I</a:t>
            </a:r>
            <a:r>
              <a:rPr lang="tr-TR" sz="3000" dirty="0"/>
              <a:t>ntrodu</a:t>
            </a:r>
            <a:r>
              <a:rPr lang="es-AR" sz="3000" dirty="0" err="1"/>
              <a:t>cción</a:t>
            </a:r>
            <a:endParaRPr lang="es-AR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600" dirty="0"/>
              <a:t>AOP </a:t>
            </a:r>
            <a:r>
              <a:rPr lang="es-ES" sz="2600" dirty="0"/>
              <a:t>Implica romper la lógica del programa en distintas partes llamadas </a:t>
            </a:r>
            <a:r>
              <a:rPr lang="es-ES" sz="2600" dirty="0" err="1"/>
              <a:t>concerns</a:t>
            </a:r>
            <a:r>
              <a:rPr lang="es-ES" sz="2600" dirty="0"/>
              <a:t>.</a:t>
            </a:r>
            <a:endParaRPr lang="tr-TR" sz="2600" dirty="0"/>
          </a:p>
          <a:p>
            <a:r>
              <a:rPr lang="es-ES" sz="2600" dirty="0"/>
              <a:t>Las funciones que abarcan múltiples puntos de una aplicación se llaman </a:t>
            </a:r>
            <a:r>
              <a:rPr lang="es-ES" sz="2600" dirty="0" err="1"/>
              <a:t>concerns</a:t>
            </a:r>
            <a:r>
              <a:rPr lang="es-ES" sz="2600" dirty="0"/>
              <a:t> intersectoriales y transversales (</a:t>
            </a:r>
            <a:r>
              <a:rPr lang="tr-TR" dirty="0"/>
              <a:t>cross-cutting</a:t>
            </a:r>
            <a:r>
              <a:rPr lang="es-ES" sz="2600" dirty="0"/>
              <a:t>) están conceptualmente separadas de la lógica de negocio de la aplicación</a:t>
            </a:r>
            <a:r>
              <a:rPr lang="en-US" sz="2600" dirty="0"/>
              <a:t>.</a:t>
            </a:r>
            <a:endParaRPr lang="tr-TR" sz="2600" dirty="0"/>
          </a:p>
          <a:p>
            <a:r>
              <a:rPr lang="en-US" sz="2600" dirty="0"/>
              <a:t>AOP </a:t>
            </a:r>
            <a:r>
              <a:rPr lang="en-US" sz="2600" dirty="0" err="1"/>
              <a:t>es</a:t>
            </a:r>
            <a:r>
              <a:rPr lang="en-US" sz="2600" dirty="0"/>
              <a:t> </a:t>
            </a:r>
            <a:r>
              <a:rPr lang="en-US" sz="2600" dirty="0" err="1"/>
              <a:t>como</a:t>
            </a:r>
            <a:r>
              <a:rPr lang="en-US" sz="2600" dirty="0"/>
              <a:t> un triggers </a:t>
            </a:r>
            <a:r>
              <a:rPr lang="es-AR" sz="2600" dirty="0"/>
              <a:t>en programación.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   </a:t>
            </a:r>
            <a:r>
              <a:rPr lang="en-US" sz="2600" dirty="0"/>
              <a:t>Perl,</a:t>
            </a:r>
            <a:r>
              <a:rPr lang="tr-TR" sz="2600" dirty="0"/>
              <a:t> </a:t>
            </a:r>
            <a:r>
              <a:rPr lang="en-US" sz="2600" dirty="0"/>
              <a:t>.NET, Java and others.</a:t>
            </a:r>
            <a:br>
              <a:rPr lang="tr-TR" sz="2600" dirty="0"/>
            </a:br>
            <a:endParaRPr lang="tr-TR" sz="2600" dirty="0"/>
          </a:p>
          <a:p>
            <a:pPr marL="0" indent="0">
              <a:buNone/>
            </a:pPr>
            <a:r>
              <a:rPr lang="es-AR" sz="2400" dirty="0"/>
              <a:t>Ejemplos de</a:t>
            </a:r>
            <a:r>
              <a:rPr lang="tr-TR" sz="2400" dirty="0"/>
              <a:t> cross-cutting concerns:</a:t>
            </a:r>
          </a:p>
          <a:p>
            <a:pPr lvl="1"/>
            <a:r>
              <a:rPr lang="tr-TR" dirty="0"/>
              <a:t>Logging</a:t>
            </a:r>
          </a:p>
          <a:p>
            <a:pPr lvl="1"/>
            <a:r>
              <a:rPr lang="tr-TR" dirty="0"/>
              <a:t>Security</a:t>
            </a:r>
          </a:p>
          <a:p>
            <a:pPr lvl="1"/>
            <a:r>
              <a:rPr lang="tr-TR" dirty="0"/>
              <a:t>Transaction</a:t>
            </a:r>
          </a:p>
          <a:p>
            <a:pPr lvl="1"/>
            <a:r>
              <a:rPr lang="tr-TR" dirty="0"/>
              <a:t>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77FB-47CE-486E-823A-42AC13E2D61E}" type="slidenum">
              <a:rPr lang="tr-TR" smtClean="0"/>
              <a:t>7</a:t>
            </a:fld>
            <a:endParaRPr lang="tr-TR" dirty="0"/>
          </a:p>
        </p:txBody>
      </p:sp>
      <p:pic>
        <p:nvPicPr>
          <p:cNvPr id="1026" name="Picture 2" descr="http://www.tekspotlight.com/wp-content/uploads/2008/09/aop-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257" y="3485357"/>
            <a:ext cx="33242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24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8AA36-CADE-469B-8BAA-13C413AA1D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10696-A78E-4E7E-854E-B63651ACD81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498A7A6A-1515-4FB2-93E2-78A95A7CA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 </a:t>
            </a:r>
            <a:r>
              <a:rPr lang="es-AR" altLang="en-US" dirty="0"/>
              <a:t>Problema</a:t>
            </a:r>
            <a:r>
              <a:rPr lang="en-US" altLang="en-US" dirty="0"/>
              <a:t> ?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6EE6AAA-CCF2-4613-BA6E-582931605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altLang="en-US" dirty="0"/>
              <a:t>Algunas tareas de programación no pueden ser capturadas en objetos, pero deben de ser colocadas a través de todo el código</a:t>
            </a:r>
            <a:r>
              <a:rPr lang="en-US" altLang="en-US" dirty="0"/>
              <a:t>.</a:t>
            </a:r>
          </a:p>
          <a:p>
            <a:r>
              <a:rPr lang="es-AR" altLang="en-US" dirty="0"/>
              <a:t>Ejemplos:</a:t>
            </a:r>
          </a:p>
          <a:p>
            <a:pPr lvl="1"/>
            <a:r>
              <a:rPr lang="es-AR" altLang="en-US" dirty="0" err="1"/>
              <a:t>Logging</a:t>
            </a:r>
            <a:r>
              <a:rPr lang="es-AR" altLang="en-US" dirty="0"/>
              <a:t> (Registros a mitad del archivo)</a:t>
            </a:r>
          </a:p>
          <a:p>
            <a:pPr lvl="1"/>
            <a:r>
              <a:rPr lang="es-AR" altLang="en-US" dirty="0" err="1"/>
              <a:t>Profiling</a:t>
            </a:r>
            <a:r>
              <a:rPr lang="es-AR" altLang="en-US" dirty="0"/>
              <a:t> (Determinar si un programa genera mucho costo de procesamiento)</a:t>
            </a:r>
          </a:p>
          <a:p>
            <a:pPr lvl="1"/>
            <a:r>
              <a:rPr lang="es-AR" altLang="en-US" dirty="0" err="1"/>
              <a:t>Tracing</a:t>
            </a:r>
            <a:r>
              <a:rPr lang="es-AR" altLang="en-US" dirty="0"/>
              <a:t> (Determinar que métodos son llamados y cuando)</a:t>
            </a:r>
          </a:p>
          <a:p>
            <a:pPr lvl="1"/>
            <a:r>
              <a:rPr lang="es-AR" altLang="en-US" dirty="0" err="1"/>
              <a:t>Session</a:t>
            </a:r>
            <a:r>
              <a:rPr lang="es-AR" altLang="en-US" dirty="0"/>
              <a:t> tracking, </a:t>
            </a:r>
            <a:r>
              <a:rPr lang="es-AR" altLang="en-US" dirty="0" err="1"/>
              <a:t>session</a:t>
            </a:r>
            <a:r>
              <a:rPr lang="es-AR" altLang="en-US" dirty="0"/>
              <a:t> </a:t>
            </a:r>
            <a:r>
              <a:rPr lang="es-AR" altLang="en-US" dirty="0" err="1"/>
              <a:t>expiration</a:t>
            </a:r>
            <a:endParaRPr lang="es-AR" altLang="en-US" dirty="0"/>
          </a:p>
          <a:p>
            <a:pPr lvl="1"/>
            <a:r>
              <a:rPr lang="es-AR" altLang="en-US" dirty="0"/>
              <a:t>Manejo de seguridad.</a:t>
            </a:r>
          </a:p>
          <a:p>
            <a:r>
              <a:rPr lang="es-AR" altLang="en-US" dirty="0"/>
              <a:t>El resultado es </a:t>
            </a:r>
            <a:r>
              <a:rPr lang="es-AR" altLang="en-US" dirty="0" err="1">
                <a:solidFill>
                  <a:schemeClr val="tx2"/>
                </a:solidFill>
              </a:rPr>
              <a:t>crosscuting</a:t>
            </a:r>
            <a:r>
              <a:rPr lang="es-AR" altLang="en-US" dirty="0">
                <a:solidFill>
                  <a:schemeClr val="tx2"/>
                </a:solidFill>
              </a:rPr>
              <a:t> </a:t>
            </a:r>
            <a:r>
              <a:rPr lang="es-AR" altLang="en-US" dirty="0" err="1">
                <a:solidFill>
                  <a:schemeClr val="tx2"/>
                </a:solidFill>
              </a:rPr>
              <a:t>code</a:t>
            </a:r>
            <a:r>
              <a:rPr lang="es-AR" altLang="en-US" dirty="0">
                <a:solidFill>
                  <a:schemeClr val="tx2"/>
                </a:solidFill>
              </a:rPr>
              <a:t> </a:t>
            </a:r>
            <a:r>
              <a:rPr lang="es-AR" altLang="en-US" dirty="0"/>
              <a:t>el código necesario es “</a:t>
            </a:r>
            <a:r>
              <a:rPr lang="es-AR" altLang="en-US" dirty="0" err="1"/>
              <a:t>cuts</a:t>
            </a:r>
            <a:r>
              <a:rPr lang="es-AR" altLang="en-US" dirty="0"/>
              <a:t> </a:t>
            </a:r>
            <a:r>
              <a:rPr lang="es-AR" altLang="en-US" dirty="0" err="1"/>
              <a:t>across</a:t>
            </a:r>
            <a:r>
              <a:rPr lang="es-AR" altLang="en-US" dirty="0"/>
              <a:t>” en muchos diferentes clases y métodos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54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26" grpId="0"/>
      <p:bldP spid="10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6E130-3422-465F-8CDD-F5D00581F6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99B25-6E8B-4D81-A58A-C2EB4EC58B3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1786289D-55E1-4192-8083-E624391B6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Ejemplo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5D1F4D0-E75F-4B1B-A2F8-7675CB13D8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76962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class Fraction {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numerator;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denominator;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...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public Fraction multiply(Fraction that) {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     </a:t>
            </a:r>
            <a:r>
              <a:rPr lang="en-US" altLang="en-US" sz="2400" dirty="0" err="1">
                <a:solidFill>
                  <a:schemeClr val="folHlink"/>
                </a:solidFill>
                <a:latin typeface="Trebuchet MS" panose="020B0603020202020204" pitchFamily="34" charset="0"/>
              </a:rPr>
              <a:t>traceEnter</a:t>
            </a:r>
            <a:r>
              <a:rPr lang="en-US" altLang="en-US" sz="2400" dirty="0">
                <a:solidFill>
                  <a:schemeClr val="folHlink"/>
                </a:solidFill>
                <a:latin typeface="Trebuchet MS" panose="020B0603020202020204" pitchFamily="34" charset="0"/>
              </a:rPr>
              <a:t>("multiply", new Object[] {that});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     Fraction result = new Fraction(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         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this.numerator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*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that.numerator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,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         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this.denominator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*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that.denominator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);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    </a:t>
            </a:r>
            <a:r>
              <a:rPr lang="en-US" altLang="en-US" sz="2400" dirty="0">
                <a:solidFill>
                  <a:schemeClr val="folHlink"/>
                </a:solidFill>
                <a:latin typeface="Trebuchet MS" panose="020B0603020202020204" pitchFamily="34" charset="0"/>
              </a:rPr>
              <a:t> result =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result.reduceToLowestTerms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();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     </a:t>
            </a:r>
            <a:r>
              <a:rPr lang="en-US" altLang="en-US" sz="2400" dirty="0" err="1">
                <a:solidFill>
                  <a:schemeClr val="folHlink"/>
                </a:solidFill>
                <a:latin typeface="Trebuchet MS" panose="020B0603020202020204" pitchFamily="34" charset="0"/>
              </a:rPr>
              <a:t>traceExit</a:t>
            </a:r>
            <a:r>
              <a:rPr lang="en-US" altLang="en-US" sz="2400" dirty="0">
                <a:solidFill>
                  <a:schemeClr val="folHlink"/>
                </a:solidFill>
                <a:latin typeface="Trebuchet MS" panose="020B0603020202020204" pitchFamily="34" charset="0"/>
              </a:rPr>
              <a:t>("multiply", result);</a:t>
            </a:r>
            <a:br>
              <a:rPr lang="en-US" altLang="en-US" sz="2400" dirty="0">
                <a:solidFill>
                  <a:schemeClr val="folHlink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     return </a:t>
            </a:r>
            <a:r>
              <a:rPr lang="en-US" altLang="en-US" sz="2400" dirty="0">
                <a:solidFill>
                  <a:schemeClr val="folHlink"/>
                </a:solidFill>
                <a:latin typeface="Trebuchet MS" panose="020B0603020202020204" pitchFamily="34" charset="0"/>
              </a:rPr>
              <a:t>result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;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    ...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}</a:t>
            </a:r>
            <a:endParaRPr lang="en-US" altLang="en-US" sz="20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940C3EF-8C39-4F85-89FE-4165AE99FE2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562600" y="5257800"/>
            <a:ext cx="4916488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AR" altLang="en-US" dirty="0"/>
              <a:t>Imaginen este código en todos los métodos que necesitamos aplicar un trace</a:t>
            </a:r>
          </a:p>
        </p:txBody>
      </p:sp>
    </p:spTree>
    <p:extLst>
      <p:ext uri="{BB962C8B-B14F-4D97-AF65-F5344CB8AC3E}">
        <p14:creationId xmlns:p14="http://schemas.microsoft.com/office/powerpoint/2010/main" val="29483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70" grpId="0"/>
      <p:bldP spid="7171" grpId="0" build="p"/>
      <p:bldP spid="717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1424</Words>
  <Application>Microsoft Office PowerPoint</Application>
  <PresentationFormat>Widescreen</PresentationFormat>
  <Paragraphs>230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Helvetica Neue</vt:lpstr>
      <vt:lpstr>HelveticaNeueLT Pro 55 Roman</vt:lpstr>
      <vt:lpstr>Trebuchet MS</vt:lpstr>
      <vt:lpstr>Office Theme</vt:lpstr>
      <vt:lpstr>Introducción a  Spring Framework </vt:lpstr>
      <vt:lpstr>Contenido</vt:lpstr>
      <vt:lpstr>Contenido</vt:lpstr>
      <vt:lpstr>Paradigmas de la programación</vt:lpstr>
      <vt:lpstr>Paradigmas de la programación</vt:lpstr>
      <vt:lpstr>Que es AOP?</vt:lpstr>
      <vt:lpstr>Programación Orientada a Aspectos (AOP) Introducción</vt:lpstr>
      <vt:lpstr>El Problema ?</vt:lpstr>
      <vt:lpstr>Ejemplo</vt:lpstr>
      <vt:lpstr>Consecuencias del crosscutting code</vt:lpstr>
      <vt:lpstr>Terminología</vt:lpstr>
      <vt:lpstr>Ejemplo I</vt:lpstr>
      <vt:lpstr>Join points</vt:lpstr>
      <vt:lpstr>Pointcuts</vt:lpstr>
      <vt:lpstr>Advice</vt:lpstr>
      <vt:lpstr>Programación Orientada a Aspectos (AOP) Spring AOP</vt:lpstr>
      <vt:lpstr>Aspect Oriented Programming (AOP) Code Example</vt:lpstr>
      <vt:lpstr>Aspect Oriented Programming (AOP) Code Example</vt:lpstr>
      <vt:lpstr>Aspect Oriented Programming (AOP) Code Example</vt:lpstr>
      <vt:lpstr>Que es Spring Boot?</vt:lpstr>
      <vt:lpstr>Anotaciones de Spring Boot</vt:lpstr>
      <vt:lpstr>Anotaciones de Spring Boot</vt:lpstr>
      <vt:lpstr>Anotaciones de Spring Boot</vt:lpstr>
      <vt:lpstr>JPA / HIBERNATE</vt:lpstr>
      <vt:lpstr>JPA / HIBERNATE</vt:lpstr>
      <vt:lpstr>JPA / HIBERNATE</vt:lpstr>
      <vt:lpstr>JPA / HIBERNATE</vt:lpstr>
      <vt:lpstr>JPA / HIBERNATE</vt:lpstr>
      <vt:lpstr>JPA / HIBERNATE</vt:lpstr>
      <vt:lpstr>JPA / HIBERNATE</vt:lpstr>
      <vt:lpstr>Spring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Can</dc:creator>
  <cp:lastModifiedBy>Pena, Raul</cp:lastModifiedBy>
  <cp:revision>353</cp:revision>
  <dcterms:created xsi:type="dcterms:W3CDTF">2014-07-24T07:58:30Z</dcterms:created>
  <dcterms:modified xsi:type="dcterms:W3CDTF">2017-10-12T14:43:04Z</dcterms:modified>
</cp:coreProperties>
</file>