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10d9f8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610d9f8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0d9f86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0d9f86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0d9f86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0d9f86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790850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790850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b300830f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eb300830f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0d9f86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0d9f86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0d9f86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0d9f86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7248aa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7248aa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0d9f86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0d9f86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0d9f86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0d9f86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0d9f86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0d9f86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0d9f86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0d9f86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2023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ata8.org/sp23/polici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b.berkeley.edu/about/fsm-cafe" TargetMode="External"/><Relationship Id="rId4" Type="http://schemas.openxmlformats.org/officeDocument/2006/relationships/hyperlink" Target="https://www.lib.berkeley.edu/about/fsm-cafe" TargetMode="External"/><Relationship Id="rId10" Type="http://schemas.openxmlformats.org/officeDocument/2006/relationships/hyperlink" Target="https://calendly.com/jegonzal/office-hours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://data8.org/sp23/staff" TargetMode="External"/><Relationship Id="rId6" Type="http://schemas.openxmlformats.org/officeDocument/2006/relationships/hyperlink" Target="https://eecs.berkeley.edu/~jegonzal" TargetMode="External"/><Relationship Id="rId7" Type="http://schemas.openxmlformats.org/officeDocument/2006/relationships/image" Target="../media/image4.jpg"/><Relationship Id="rId8" Type="http://schemas.openxmlformats.org/officeDocument/2006/relationships/hyperlink" Target="https://www.linkedin.com/in/swupni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ata8.org/sp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ferentialthinking.com/chapters/intro" TargetMode="External"/><Relationship Id="rId4" Type="http://schemas.openxmlformats.org/officeDocument/2006/relationships/hyperlink" Target="https://www.data8.org/sp23/officehours/" TargetMode="External"/><Relationship Id="rId5" Type="http://schemas.openxmlformats.org/officeDocument/2006/relationships/hyperlink" Target="http://data8.org/sp23/polici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400" y="2654825"/>
            <a:ext cx="3472548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Policies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219125"/>
            <a:ext cx="82296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Course Staff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Course Policies</a:t>
            </a:r>
            <a:endParaRPr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876900" y="4070375"/>
            <a:ext cx="1390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971550"/>
            <a:ext cx="8229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We'll see you in lab today, Thursday, or Friday!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Attendance is </a:t>
            </a:r>
            <a:r>
              <a:rPr lang="en" sz="2200" u="sng"/>
              <a:t>mandatory</a:t>
            </a:r>
            <a:r>
              <a:rPr lang="en" sz="2200"/>
              <a:t>!</a:t>
            </a:r>
            <a:endParaRPr sz="22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03" y="2357750"/>
            <a:ext cx="3443748" cy="23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3825" y="3002625"/>
            <a:ext cx="4032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Where to find Swupnil:</a:t>
            </a:r>
            <a:endParaRPr b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4pm-6pm Monday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FSM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Café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Data 8</a:t>
            </a:r>
            <a:endParaRPr/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61400" y="4150350"/>
            <a:ext cx="82212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data8.org/sp23/staff</a:t>
            </a:r>
            <a:br>
              <a:rPr lang="en" sz="1800"/>
            </a:br>
            <a:endParaRPr sz="1800">
              <a:solidFill>
                <a:srgbClr val="3B7EA1"/>
              </a:solidFill>
            </a:endParaRPr>
          </a:p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2604725" y="1088050"/>
            <a:ext cx="2651700" cy="18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Joseph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Gonzalez</a:t>
            </a:r>
            <a:endParaRPr>
              <a:solidFill>
                <a:srgbClr val="3B7EA1"/>
              </a:solidFill>
            </a:endParaRPr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630875" y="1088050"/>
            <a:ext cx="1863300" cy="18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Swupnil Sahai</a:t>
            </a:r>
            <a:endParaRPr/>
          </a:p>
        </p:txBody>
      </p:sp>
      <p:pic>
        <p:nvPicPr>
          <p:cNvPr id="47" name="Google Shape;47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21783" l="1228" r="1238" t="9521"/>
          <a:stretch/>
        </p:blipFill>
        <p:spPr>
          <a:xfrm>
            <a:off x="609563" y="1088050"/>
            <a:ext cx="1863300" cy="183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" name="Google Shape;48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21109" l="9782" r="13787" t="2461"/>
          <a:stretch/>
        </p:blipFill>
        <p:spPr>
          <a:xfrm>
            <a:off x="4649988" y="1088050"/>
            <a:ext cx="1837500" cy="1837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" type="body"/>
          </p:nvPr>
        </p:nvSpPr>
        <p:spPr>
          <a:xfrm>
            <a:off x="555500" y="3002625"/>
            <a:ext cx="4032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Where to find Joseph</a:t>
            </a:r>
            <a:r>
              <a:rPr b="1" lang="en" sz="1400"/>
              <a:t>:</a:t>
            </a:r>
            <a:endParaRPr b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Calendly Office Hours</a:t>
            </a:r>
            <a:r>
              <a:rPr lang="en" sz="1400"/>
              <a:t> (Soda 773)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Other OH options coming soon…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971550"/>
            <a:ext cx="82296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Learning about the world from data using computation</a:t>
            </a:r>
            <a:endParaRPr sz="2200"/>
          </a:p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Exploration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Identifying patterns in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Uses visualizations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Inference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Using data to draw reliable conclusions about the world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Uses statistics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Prediction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Making informed guesses about unobserved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Uses machine learning</a:t>
            </a:r>
            <a:endParaRPr sz="2200"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Content: 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Website &amp; Textbook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270350" y="3455825"/>
            <a:ext cx="46032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http://data8.org/sp23</a:t>
            </a:r>
            <a:endParaRPr sz="2400">
              <a:solidFill>
                <a:srgbClr val="3B7EA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Data 8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881875"/>
            <a:ext cx="8229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 will be recorded, but it's better to attend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Textbook</a:t>
            </a:r>
            <a:r>
              <a:rPr lang="en" sz="2200"/>
              <a:t> is free, online, and written by Data 8 instructors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lab section </a:t>
            </a:r>
            <a:r>
              <a:rPr b="1" lang="en" sz="2200"/>
              <a:t>(</a:t>
            </a:r>
            <a:r>
              <a:rPr b="1" lang="en" sz="2200" u="sng"/>
              <a:t>lab starts this week</a:t>
            </a:r>
            <a:r>
              <a:rPr b="1"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homework assignments &amp; three projects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</a:t>
            </a:r>
            <a:r>
              <a:rPr lang="en" sz="2200"/>
              <a:t>ffice hours Tuesday-Thursday (starts next week)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Check the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OH calendar</a:t>
            </a:r>
            <a:r>
              <a:rPr lang="en" sz="2200"/>
              <a:t> </a:t>
            </a:r>
            <a:r>
              <a:rPr lang="en" sz="2200"/>
              <a:t>for times and locations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Midterm on Friday,</a:t>
            </a:r>
            <a:r>
              <a:rPr lang="en" sz="2200"/>
              <a:t> March 10, 7-9pm PT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Final exam on Tuesday</a:t>
            </a:r>
            <a:r>
              <a:rPr lang="en" sz="2200"/>
              <a:t>, May 9, 3-6pm PT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Details are in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our policies page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Asking questions is greatly encouraged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Discuss questions with each other (except exams)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Submit lab assignments individually; discuss in lab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Font typeface="Arial"/>
              <a:buChar char="●"/>
            </a:pPr>
            <a:r>
              <a:rPr lang="en" sz="2000"/>
              <a:t>Submit homework individually, but feel free to discuss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Submit projects individually or with a partner </a:t>
            </a:r>
            <a:r>
              <a:rPr b="1" lang="en" sz="2000"/>
              <a:t>from your lab</a:t>
            </a:r>
            <a:endParaRPr b="1"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Limits of collaboration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Don't share solutions with each other (except project partners)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Copying or other dishonesty will result in severe penalties </a:t>
            </a:r>
            <a:endParaRPr sz="2000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Help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971550"/>
            <a:ext cx="8229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Ask a friend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Ask on Ed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Come to office hours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Sign up for a tutoring section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100" u="sng"/>
              <a:t>Reminder:</a:t>
            </a:r>
            <a:r>
              <a:rPr lang="en" sz="2100"/>
              <a:t> </a:t>
            </a:r>
            <a:r>
              <a:rPr lang="en" sz="2100"/>
              <a:t>Getting help is about </a:t>
            </a:r>
            <a:r>
              <a:rPr b="1" lang="en" sz="2100"/>
              <a:t>learning how to </a:t>
            </a:r>
            <a:r>
              <a:rPr lang="en" sz="2100"/>
              <a:t>solve problems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Dealing with issues is part of Data Science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Prepare for OH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will </a:t>
            </a:r>
            <a:r>
              <a:rPr b="1" lang="en" sz="2100"/>
              <a:t>help you</a:t>
            </a:r>
            <a:r>
              <a:rPr lang="en" sz="2100"/>
              <a:t> solve your problem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