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9" r:id="rId3"/>
    <p:sldId id="305" r:id="rId4"/>
    <p:sldId id="258" r:id="rId5"/>
    <p:sldId id="306" r:id="rId6"/>
    <p:sldId id="270" r:id="rId7"/>
    <p:sldId id="280" r:id="rId8"/>
    <p:sldId id="309" r:id="rId9"/>
    <p:sldId id="307" r:id="rId10"/>
    <p:sldId id="266" r:id="rId11"/>
    <p:sldId id="271" r:id="rId12"/>
    <p:sldId id="262" r:id="rId13"/>
    <p:sldId id="282" r:id="rId14"/>
    <p:sldId id="308" r:id="rId15"/>
    <p:sldId id="260" r:id="rId16"/>
    <p:sldId id="284" r:id="rId17"/>
  </p:sldIdLst>
  <p:sldSz cx="9144000" cy="5143500" type="screen16x9"/>
  <p:notesSz cx="6858000" cy="9144000"/>
  <p:embeddedFontLst>
    <p:embeddedFont>
      <p:font typeface="Abel" panose="02000506030000020004" pitchFamily="2" charset="0"/>
      <p:regular r:id="rId19"/>
    </p:embeddedFont>
    <p:embeddedFont>
      <p:font typeface="Barlow Semi Condensed" pitchFamily="2" charset="77"/>
      <p:regular r:id="rId20"/>
      <p:bold r:id="rId21"/>
      <p:italic r:id="rId22"/>
      <p:boldItalic r:id="rId23"/>
    </p:embeddedFont>
    <p:embeddedFont>
      <p:font typeface="Barlow Semi Condensed Medium" pitchFamily="2" charset="77"/>
      <p:regular r:id="rId24"/>
      <p:bold r:id="rId25"/>
      <p:italic r:id="rId26"/>
      <p:boldItalic r:id="rId27"/>
    </p:embeddedFont>
    <p:embeddedFont>
      <p:font typeface="Fjalla One" panose="02000506040000020004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5C794-6800-495C-90C2-988B40001714}">
  <a:tblStyle styleId="{30D5C794-6800-495C-90C2-988B400017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/>
    <p:restoredTop sz="94637"/>
  </p:normalViewPr>
  <p:slideViewPr>
    <p:cSldViewPr snapToGrid="0" snapToObjects="1">
      <p:cViewPr varScale="1">
        <p:scale>
          <a:sx n="125" d="100"/>
          <a:sy n="125" d="100"/>
        </p:scale>
        <p:origin x="10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5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43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51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17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80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5" r:id="rId11"/>
    <p:sldLayoutId id="2147483670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84184" y="1929408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Restaurant Reviews NLP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Hernan Trujillo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19750" y="716510"/>
            <a:ext cx="3904500" cy="482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Top Words</a:t>
            </a:r>
            <a:endParaRPr sz="40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805797-5462-114D-BD51-4A167248B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30" y="1562075"/>
            <a:ext cx="4583690" cy="228335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5E19FC1-468C-1D4A-BAD0-99DF1DFA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957695"/>
            <a:ext cx="1534160" cy="3230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50FF18-DE4C-A94B-86C2-75321D4FBCD6}"/>
              </a:ext>
            </a:extLst>
          </p:cNvPr>
          <p:cNvSpPr txBox="1"/>
          <p:nvPr/>
        </p:nvSpPr>
        <p:spPr>
          <a:xfrm>
            <a:off x="660400" y="1290320"/>
            <a:ext cx="1534160" cy="307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F0062-283D-DA44-9624-7A052D973F1E}"/>
              </a:ext>
            </a:extLst>
          </p:cNvPr>
          <p:cNvSpPr txBox="1"/>
          <p:nvPr/>
        </p:nvSpPr>
        <p:spPr>
          <a:xfrm>
            <a:off x="660400" y="1598097"/>
            <a:ext cx="1534160" cy="494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973D1-137A-8648-A528-D97C1FE4B357}"/>
              </a:ext>
            </a:extLst>
          </p:cNvPr>
          <p:cNvSpPr txBox="1"/>
          <p:nvPr/>
        </p:nvSpPr>
        <p:spPr>
          <a:xfrm>
            <a:off x="660400" y="2092960"/>
            <a:ext cx="1534160" cy="599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21D9F-B454-E24C-B630-D4294F4A9152}"/>
              </a:ext>
            </a:extLst>
          </p:cNvPr>
          <p:cNvSpPr txBox="1"/>
          <p:nvPr/>
        </p:nvSpPr>
        <p:spPr>
          <a:xfrm>
            <a:off x="660400" y="2713913"/>
            <a:ext cx="1534160" cy="599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482088" y="491625"/>
            <a:ext cx="3904500" cy="656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Wordcloud</a:t>
            </a:r>
            <a:endParaRPr sz="4000" dirty="0"/>
          </a:p>
        </p:txBody>
      </p:sp>
      <p:pic>
        <p:nvPicPr>
          <p:cNvPr id="5" name="Picture 4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11E221CF-49C5-FE4D-8602-5B5B63E2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" y="553855"/>
            <a:ext cx="4462780" cy="446278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44929D-FDFC-8F4F-A788-A814594F8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559" y="511824"/>
            <a:ext cx="4546842" cy="45468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 Results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50000"/>
                  </a:schemeClr>
                </a:solidFill>
              </a:rPr>
              <a:t>Food Quality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50000"/>
                  </a:schemeClr>
                </a:solidFill>
              </a:rPr>
              <a:t>Place</a:t>
            </a:r>
            <a:r>
              <a:rPr lang="en" sz="1800" dirty="0">
                <a:solidFill>
                  <a:schemeClr val="accent1"/>
                </a:solidFill>
              </a:rPr>
              <a:t> </a:t>
            </a:r>
            <a:r>
              <a:rPr lang="en" sz="1800" dirty="0">
                <a:solidFill>
                  <a:schemeClr val="accent2">
                    <a:lumMod val="50000"/>
                  </a:schemeClr>
                </a:solidFill>
              </a:rPr>
              <a:t>Approval</a:t>
            </a:r>
            <a:endParaRPr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50000"/>
                  </a:schemeClr>
                </a:solidFill>
              </a:rPr>
              <a:t>Fidelity</a:t>
            </a:r>
            <a:endParaRPr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endParaRPr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Sentiment Analysis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Negative reviews after processing the data</a:t>
            </a: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Positive reviews after processing the data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Negative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Positive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655238" y="1627632"/>
            <a:ext cx="962176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69%</a:t>
            </a:r>
            <a:endParaRPr dirty="0"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536118" y="1629664"/>
            <a:ext cx="92456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31%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4197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Future Work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41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338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/>
              <a:t>K-means</a:t>
            </a:r>
            <a:r>
              <a:rPr lang="en-US" dirty="0"/>
              <a:t> clustering to visually </a:t>
            </a:r>
            <a:r>
              <a:rPr lang="en-US" b="1" dirty="0"/>
              <a:t>find groups which have not been explicitly labeled in the data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Why:? To confirm business assumptions about what types of topics exist or to identify unknown new ones.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20300" y="1741901"/>
            <a:ext cx="3099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hernantru943@gmail.com 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51E84-1D29-8141-8DCF-81C7A07C6C7B}"/>
              </a:ext>
            </a:extLst>
          </p:cNvPr>
          <p:cNvSpPr txBox="1"/>
          <p:nvPr/>
        </p:nvSpPr>
        <p:spPr>
          <a:xfrm>
            <a:off x="2466109" y="2789028"/>
            <a:ext cx="520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/hernantru943/Restaurant-Customer-Reviews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4197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4197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Data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4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Gathering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448259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Kaggle.com</a:t>
            </a:r>
            <a:endParaRPr lang="en-US" dirty="0"/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vigneshwarsofficial</a:t>
            </a:r>
            <a:r>
              <a:rPr lang="en-US" dirty="0"/>
              <a:t>/reviews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Source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Type of Data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Restaurant Reviews (text) &amp; Likes (numbers)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Amount of Data 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1000 Reviews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4702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Our Consultants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73075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Review Column: customer reviews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Like column: Positive and Negative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4197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Approach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 Roadmap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588135" y="155929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Text Preprocessing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3702771" y="140325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TFIDF</a:t>
            </a:r>
          </a:p>
          <a:p>
            <a:pPr lvl="0" algn="ctr"/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stopwords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101549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Stem Tokenizer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341840" y="369273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NMF </a:t>
            </a:r>
          </a:p>
          <a:p>
            <a:pPr lvl="0"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Topic Modeling</a:t>
            </a: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042697" y="212602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180527" y="2717954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2820248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500218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126026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6" name="Google Shape;2712;p49">
            <a:extLst>
              <a:ext uri="{FF2B5EF4-FFF2-40B4-BE49-F238E27FC236}">
                <a16:creationId xmlns:a16="http://schemas.microsoft.com/office/drawing/2014/main" id="{A89AFDA7-16B1-CC4F-8994-521B7FB4558E}"/>
              </a:ext>
            </a:extLst>
          </p:cNvPr>
          <p:cNvSpPr/>
          <p:nvPr/>
        </p:nvSpPr>
        <p:spPr>
          <a:xfrm>
            <a:off x="7422189" y="2412228"/>
            <a:ext cx="983044" cy="983044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2702;p49">
            <a:extLst>
              <a:ext uri="{FF2B5EF4-FFF2-40B4-BE49-F238E27FC236}">
                <a16:creationId xmlns:a16="http://schemas.microsoft.com/office/drawing/2014/main" id="{1B26CAD2-C4AF-044C-87FF-156A1BFAF720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6981181" y="2903750"/>
            <a:ext cx="44100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2710;p49">
            <a:extLst>
              <a:ext uri="{FF2B5EF4-FFF2-40B4-BE49-F238E27FC236}">
                <a16:creationId xmlns:a16="http://schemas.microsoft.com/office/drawing/2014/main" id="{5F5CA668-F993-3C4C-A964-65CB12035F17}"/>
              </a:ext>
            </a:extLst>
          </p:cNvPr>
          <p:cNvSpPr/>
          <p:nvPr/>
        </p:nvSpPr>
        <p:spPr>
          <a:xfrm>
            <a:off x="7547684" y="2537723"/>
            <a:ext cx="732054" cy="732054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726;p49">
            <a:extLst>
              <a:ext uri="{FF2B5EF4-FFF2-40B4-BE49-F238E27FC236}">
                <a16:creationId xmlns:a16="http://schemas.microsoft.com/office/drawing/2014/main" id="{BEFB930E-820A-A845-B2A2-306B945AC133}"/>
              </a:ext>
            </a:extLst>
          </p:cNvPr>
          <p:cNvSpPr txBox="1"/>
          <p:nvPr/>
        </p:nvSpPr>
        <p:spPr>
          <a:xfrm>
            <a:off x="7575338" y="2751679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3" name="Google Shape;2696;p49">
            <a:extLst>
              <a:ext uri="{FF2B5EF4-FFF2-40B4-BE49-F238E27FC236}">
                <a16:creationId xmlns:a16="http://schemas.microsoft.com/office/drawing/2014/main" id="{F5017951-0E39-D648-995F-D2B747A109A9}"/>
              </a:ext>
            </a:extLst>
          </p:cNvPr>
          <p:cNvSpPr txBox="1"/>
          <p:nvPr/>
        </p:nvSpPr>
        <p:spPr>
          <a:xfrm>
            <a:off x="6762886" y="1374849"/>
            <a:ext cx="1800801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NLTK Vader </a:t>
            </a:r>
          </a:p>
          <a:p>
            <a:pPr lvl="0" algn="ct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Sentiment Analysis </a:t>
            </a:r>
          </a:p>
        </p:txBody>
      </p:sp>
      <p:cxnSp>
        <p:nvCxnSpPr>
          <p:cNvPr id="44" name="Google Shape;2709;p49">
            <a:extLst>
              <a:ext uri="{FF2B5EF4-FFF2-40B4-BE49-F238E27FC236}">
                <a16:creationId xmlns:a16="http://schemas.microsoft.com/office/drawing/2014/main" id="{0DDE56C7-848D-DF4C-8EF4-890639E87BC5}"/>
              </a:ext>
            </a:extLst>
          </p:cNvPr>
          <p:cNvCxnSpPr>
            <a:cxnSpLocks/>
          </p:cNvCxnSpPr>
          <p:nvPr/>
        </p:nvCxnSpPr>
        <p:spPr>
          <a:xfrm flipV="1">
            <a:off x="7913710" y="2087191"/>
            <a:ext cx="0" cy="3141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2721;p49">
            <a:extLst>
              <a:ext uri="{FF2B5EF4-FFF2-40B4-BE49-F238E27FC236}">
                <a16:creationId xmlns:a16="http://schemas.microsoft.com/office/drawing/2014/main" id="{6529D420-E32D-6B41-AEC5-C5BB5E2A6970}"/>
              </a:ext>
            </a:extLst>
          </p:cNvPr>
          <p:cNvSpPr/>
          <p:nvPr/>
        </p:nvSpPr>
        <p:spPr>
          <a:xfrm>
            <a:off x="7873810" y="2078894"/>
            <a:ext cx="79800" cy="79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9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Modeling Workflow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63" name="Google Shape;3463;p59"/>
          <p:cNvGrpSpPr/>
          <p:nvPr/>
        </p:nvGrpSpPr>
        <p:grpSpPr>
          <a:xfrm>
            <a:off x="3167946" y="1549451"/>
            <a:ext cx="2808102" cy="2816821"/>
            <a:chOff x="4820425" y="1329900"/>
            <a:chExt cx="70175" cy="70350"/>
          </a:xfrm>
        </p:grpSpPr>
        <p:sp>
          <p:nvSpPr>
            <p:cNvPr id="3464" name="Google Shape;3464;p59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9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9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9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8" name="Google Shape;3468;p59"/>
          <p:cNvSpPr txBox="1">
            <a:spLocks noGrp="1"/>
          </p:cNvSpPr>
          <p:nvPr>
            <p:ph type="subTitle" idx="1"/>
          </p:nvPr>
        </p:nvSpPr>
        <p:spPr>
          <a:xfrm>
            <a:off x="1104901" y="18359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 Topics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69" name="Google Shape;3469;p59"/>
          <p:cNvSpPr txBox="1">
            <a:spLocks noGrp="1"/>
          </p:cNvSpPr>
          <p:nvPr>
            <p:ph type="subTitle" idx="2"/>
          </p:nvPr>
        </p:nvSpPr>
        <p:spPr>
          <a:xfrm>
            <a:off x="1104901" y="2153253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NMF (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n_components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=10)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0" name="Google Shape;3470;p59"/>
          <p:cNvSpPr txBox="1">
            <a:spLocks noGrp="1"/>
          </p:cNvSpPr>
          <p:nvPr>
            <p:ph type="subTitle" idx="4294967295"/>
          </p:nvPr>
        </p:nvSpPr>
        <p:spPr>
          <a:xfrm>
            <a:off x="1104901" y="2920737"/>
            <a:ext cx="2004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30 Topics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1" name="Google Shape;3471;p59"/>
          <p:cNvSpPr txBox="1">
            <a:spLocks noGrp="1"/>
          </p:cNvSpPr>
          <p:nvPr>
            <p:ph type="subTitle" idx="3"/>
          </p:nvPr>
        </p:nvSpPr>
        <p:spPr>
          <a:xfrm>
            <a:off x="1104901" y="32826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NMF (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n_components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=15) </a:t>
            </a:r>
          </a:p>
        </p:txBody>
      </p:sp>
      <p:sp>
        <p:nvSpPr>
          <p:cNvPr id="3472" name="Google Shape;3472;p59"/>
          <p:cNvSpPr txBox="1">
            <a:spLocks noGrp="1"/>
          </p:cNvSpPr>
          <p:nvPr>
            <p:ph type="subTitle" idx="4"/>
          </p:nvPr>
        </p:nvSpPr>
        <p:spPr>
          <a:xfrm>
            <a:off x="6128827" y="18359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7 Topics</a:t>
            </a:r>
          </a:p>
        </p:txBody>
      </p:sp>
      <p:sp>
        <p:nvSpPr>
          <p:cNvPr id="3473" name="Google Shape;3473;p59"/>
          <p:cNvSpPr txBox="1">
            <a:spLocks noGrp="1"/>
          </p:cNvSpPr>
          <p:nvPr>
            <p:ph type="subTitle" idx="5"/>
          </p:nvPr>
        </p:nvSpPr>
        <p:spPr>
          <a:xfrm>
            <a:off x="6128827" y="2153254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NMF (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n_components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=7)</a:t>
            </a:r>
          </a:p>
        </p:txBody>
      </p:sp>
      <p:sp>
        <p:nvSpPr>
          <p:cNvPr id="3474" name="Google Shape;3474;p59"/>
          <p:cNvSpPr txBox="1">
            <a:spLocks noGrp="1"/>
          </p:cNvSpPr>
          <p:nvPr>
            <p:ph type="subTitle" idx="6"/>
          </p:nvPr>
        </p:nvSpPr>
        <p:spPr>
          <a:xfrm>
            <a:off x="6128827" y="2920737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 Topics</a:t>
            </a:r>
          </a:p>
        </p:txBody>
      </p:sp>
      <p:sp>
        <p:nvSpPr>
          <p:cNvPr id="3475" name="Google Shape;3475;p59"/>
          <p:cNvSpPr txBox="1">
            <a:spLocks noGrp="1"/>
          </p:cNvSpPr>
          <p:nvPr>
            <p:ph type="subTitle" idx="7"/>
          </p:nvPr>
        </p:nvSpPr>
        <p:spPr>
          <a:xfrm>
            <a:off x="6128827" y="32826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NMF (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n_components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=5) </a:t>
            </a:r>
          </a:p>
        </p:txBody>
      </p:sp>
      <p:grpSp>
        <p:nvGrpSpPr>
          <p:cNvPr id="3476" name="Google Shape;3476;p59"/>
          <p:cNvGrpSpPr/>
          <p:nvPr/>
        </p:nvGrpSpPr>
        <p:grpSpPr>
          <a:xfrm>
            <a:off x="4632514" y="3824343"/>
            <a:ext cx="210227" cy="236413"/>
            <a:chOff x="2523000" y="1954875"/>
            <a:chExt cx="262325" cy="295000"/>
          </a:xfrm>
        </p:grpSpPr>
        <p:sp>
          <p:nvSpPr>
            <p:cNvPr id="3477" name="Google Shape;3477;p59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78" name="Google Shape;3478;p59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79" name="Google Shape;3479;p59"/>
          <p:cNvGrpSpPr/>
          <p:nvPr/>
        </p:nvGrpSpPr>
        <p:grpSpPr>
          <a:xfrm>
            <a:off x="4290803" y="1853755"/>
            <a:ext cx="238617" cy="237355"/>
            <a:chOff x="1412450" y="1954475"/>
            <a:chExt cx="297750" cy="296175"/>
          </a:xfrm>
        </p:grpSpPr>
        <p:sp>
          <p:nvSpPr>
            <p:cNvPr id="3480" name="Google Shape;3480;p59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1" name="Google Shape;3481;p59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82" name="Google Shape;3482;p59"/>
          <p:cNvGrpSpPr/>
          <p:nvPr/>
        </p:nvGrpSpPr>
        <p:grpSpPr>
          <a:xfrm>
            <a:off x="5426990" y="2705685"/>
            <a:ext cx="238617" cy="238437"/>
            <a:chOff x="1413250" y="2680675"/>
            <a:chExt cx="297750" cy="297525"/>
          </a:xfrm>
        </p:grpSpPr>
        <p:sp>
          <p:nvSpPr>
            <p:cNvPr id="3483" name="Google Shape;3483;p59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4" name="Google Shape;3484;p59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5" name="Google Shape;3485;p59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6" name="Google Shape;3486;p59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87" name="Google Shape;3487;p59"/>
          <p:cNvSpPr/>
          <p:nvPr/>
        </p:nvSpPr>
        <p:spPr>
          <a:xfrm>
            <a:off x="3495340" y="2944030"/>
            <a:ext cx="183701" cy="237335"/>
          </a:xfrm>
          <a:custGeom>
            <a:avLst/>
            <a:gdLst/>
            <a:ahLst/>
            <a:cxnLst/>
            <a:rect l="l" t="t" r="r" b="b"/>
            <a:pathLst>
              <a:path w="9169" h="11846" extrusionOk="0">
                <a:moveTo>
                  <a:pt x="4695" y="2079"/>
                </a:moveTo>
                <a:cubicBezTo>
                  <a:pt x="5073" y="2079"/>
                  <a:pt x="5388" y="2394"/>
                  <a:pt x="5388" y="2772"/>
                </a:cubicBezTo>
                <a:cubicBezTo>
                  <a:pt x="5388" y="3181"/>
                  <a:pt x="5073" y="3496"/>
                  <a:pt x="4695" y="3496"/>
                </a:cubicBezTo>
                <a:cubicBezTo>
                  <a:pt x="4285" y="3496"/>
                  <a:pt x="3970" y="3181"/>
                  <a:pt x="3970" y="2772"/>
                </a:cubicBezTo>
                <a:cubicBezTo>
                  <a:pt x="3970" y="2394"/>
                  <a:pt x="4285" y="2079"/>
                  <a:pt x="4695" y="2079"/>
                </a:cubicBezTo>
                <a:close/>
                <a:moveTo>
                  <a:pt x="4695" y="4189"/>
                </a:moveTo>
                <a:cubicBezTo>
                  <a:pt x="5640" y="4189"/>
                  <a:pt x="6428" y="4977"/>
                  <a:pt x="6428" y="5922"/>
                </a:cubicBezTo>
                <a:lnTo>
                  <a:pt x="6428" y="6300"/>
                </a:lnTo>
                <a:lnTo>
                  <a:pt x="2962" y="6300"/>
                </a:lnTo>
                <a:lnTo>
                  <a:pt x="2962" y="5922"/>
                </a:lnTo>
                <a:cubicBezTo>
                  <a:pt x="2962" y="4945"/>
                  <a:pt x="3750" y="4189"/>
                  <a:pt x="4695" y="4189"/>
                </a:cubicBezTo>
                <a:close/>
                <a:moveTo>
                  <a:pt x="4730" y="664"/>
                </a:moveTo>
                <a:cubicBezTo>
                  <a:pt x="6870" y="664"/>
                  <a:pt x="8538" y="2418"/>
                  <a:pt x="8538" y="4473"/>
                </a:cubicBezTo>
                <a:cubicBezTo>
                  <a:pt x="8538" y="5544"/>
                  <a:pt x="8097" y="6552"/>
                  <a:pt x="7310" y="7277"/>
                </a:cubicBezTo>
                <a:cubicBezTo>
                  <a:pt x="7215" y="7403"/>
                  <a:pt x="7121" y="7466"/>
                  <a:pt x="6995" y="7497"/>
                </a:cubicBezTo>
                <a:cubicBezTo>
                  <a:pt x="6774" y="7718"/>
                  <a:pt x="6522" y="7907"/>
                  <a:pt x="6459" y="8285"/>
                </a:cubicBezTo>
                <a:lnTo>
                  <a:pt x="5041" y="8285"/>
                </a:lnTo>
                <a:lnTo>
                  <a:pt x="5041" y="6993"/>
                </a:lnTo>
                <a:lnTo>
                  <a:pt x="6774" y="6993"/>
                </a:lnTo>
                <a:cubicBezTo>
                  <a:pt x="6963" y="6993"/>
                  <a:pt x="7121" y="6836"/>
                  <a:pt x="7121" y="6647"/>
                </a:cubicBezTo>
                <a:lnTo>
                  <a:pt x="7121" y="5922"/>
                </a:lnTo>
                <a:cubicBezTo>
                  <a:pt x="7121" y="4945"/>
                  <a:pt x="6585" y="4126"/>
                  <a:pt x="5734" y="3717"/>
                </a:cubicBezTo>
                <a:cubicBezTo>
                  <a:pt x="5987" y="3496"/>
                  <a:pt x="6113" y="3181"/>
                  <a:pt x="6113" y="2835"/>
                </a:cubicBezTo>
                <a:cubicBezTo>
                  <a:pt x="6113" y="2079"/>
                  <a:pt x="5482" y="1448"/>
                  <a:pt x="4726" y="1448"/>
                </a:cubicBezTo>
                <a:cubicBezTo>
                  <a:pt x="3970" y="1448"/>
                  <a:pt x="3340" y="2079"/>
                  <a:pt x="3340" y="2835"/>
                </a:cubicBezTo>
                <a:cubicBezTo>
                  <a:pt x="3340" y="3181"/>
                  <a:pt x="3466" y="3496"/>
                  <a:pt x="3687" y="3717"/>
                </a:cubicBezTo>
                <a:cubicBezTo>
                  <a:pt x="2868" y="4126"/>
                  <a:pt x="2332" y="4945"/>
                  <a:pt x="2332" y="5922"/>
                </a:cubicBezTo>
                <a:lnTo>
                  <a:pt x="2332" y="6647"/>
                </a:lnTo>
                <a:cubicBezTo>
                  <a:pt x="2332" y="6836"/>
                  <a:pt x="2489" y="6993"/>
                  <a:pt x="2679" y="6993"/>
                </a:cubicBezTo>
                <a:lnTo>
                  <a:pt x="4411" y="6993"/>
                </a:lnTo>
                <a:lnTo>
                  <a:pt x="4411" y="8411"/>
                </a:lnTo>
                <a:lnTo>
                  <a:pt x="2931" y="8411"/>
                </a:lnTo>
                <a:lnTo>
                  <a:pt x="2931" y="8380"/>
                </a:lnTo>
                <a:cubicBezTo>
                  <a:pt x="2836" y="7938"/>
                  <a:pt x="2615" y="7749"/>
                  <a:pt x="2363" y="7560"/>
                </a:cubicBezTo>
                <a:cubicBezTo>
                  <a:pt x="2300" y="7466"/>
                  <a:pt x="2174" y="7403"/>
                  <a:pt x="2048" y="7277"/>
                </a:cubicBezTo>
                <a:cubicBezTo>
                  <a:pt x="1135" y="6395"/>
                  <a:pt x="757" y="5135"/>
                  <a:pt x="946" y="3874"/>
                </a:cubicBezTo>
                <a:cubicBezTo>
                  <a:pt x="1198" y="2236"/>
                  <a:pt x="2615" y="881"/>
                  <a:pt x="4254" y="692"/>
                </a:cubicBezTo>
                <a:cubicBezTo>
                  <a:pt x="4415" y="673"/>
                  <a:pt x="4574" y="664"/>
                  <a:pt x="4730" y="664"/>
                </a:cubicBezTo>
                <a:close/>
                <a:moveTo>
                  <a:pt x="6428" y="9073"/>
                </a:moveTo>
                <a:lnTo>
                  <a:pt x="6428" y="9419"/>
                </a:lnTo>
                <a:cubicBezTo>
                  <a:pt x="6428" y="9640"/>
                  <a:pt x="6270" y="9797"/>
                  <a:pt x="6081" y="9797"/>
                </a:cubicBezTo>
                <a:lnTo>
                  <a:pt x="3309" y="9797"/>
                </a:lnTo>
                <a:cubicBezTo>
                  <a:pt x="3120" y="9797"/>
                  <a:pt x="2962" y="9640"/>
                  <a:pt x="2962" y="9419"/>
                </a:cubicBezTo>
                <a:lnTo>
                  <a:pt x="2962" y="9073"/>
                </a:lnTo>
                <a:close/>
                <a:moveTo>
                  <a:pt x="5703" y="10459"/>
                </a:moveTo>
                <a:lnTo>
                  <a:pt x="5703" y="10805"/>
                </a:lnTo>
                <a:cubicBezTo>
                  <a:pt x="5703" y="10994"/>
                  <a:pt x="5545" y="11183"/>
                  <a:pt x="5356" y="11183"/>
                </a:cubicBezTo>
                <a:lnTo>
                  <a:pt x="3970" y="11183"/>
                </a:lnTo>
                <a:cubicBezTo>
                  <a:pt x="3781" y="11183"/>
                  <a:pt x="3624" y="10994"/>
                  <a:pt x="3624" y="10805"/>
                </a:cubicBezTo>
                <a:lnTo>
                  <a:pt x="3624" y="10459"/>
                </a:lnTo>
                <a:close/>
                <a:moveTo>
                  <a:pt x="4662" y="0"/>
                </a:moveTo>
                <a:cubicBezTo>
                  <a:pt x="4486" y="0"/>
                  <a:pt x="4308" y="10"/>
                  <a:pt x="4128" y="31"/>
                </a:cubicBezTo>
                <a:cubicBezTo>
                  <a:pt x="2174" y="251"/>
                  <a:pt x="568" y="1827"/>
                  <a:pt x="253" y="3780"/>
                </a:cubicBezTo>
                <a:cubicBezTo>
                  <a:pt x="1" y="5229"/>
                  <a:pt x="505" y="6710"/>
                  <a:pt x="1576" y="7749"/>
                </a:cubicBezTo>
                <a:cubicBezTo>
                  <a:pt x="1733" y="7875"/>
                  <a:pt x="1859" y="7970"/>
                  <a:pt x="1922" y="8064"/>
                </a:cubicBezTo>
                <a:cubicBezTo>
                  <a:pt x="2206" y="8285"/>
                  <a:pt x="2237" y="8348"/>
                  <a:pt x="2237" y="8695"/>
                </a:cubicBezTo>
                <a:lnTo>
                  <a:pt x="2237" y="9388"/>
                </a:lnTo>
                <a:cubicBezTo>
                  <a:pt x="2237" y="9829"/>
                  <a:pt x="2521" y="10238"/>
                  <a:pt x="2962" y="10396"/>
                </a:cubicBezTo>
                <a:lnTo>
                  <a:pt x="2962" y="10774"/>
                </a:lnTo>
                <a:cubicBezTo>
                  <a:pt x="2962" y="11404"/>
                  <a:pt x="3435" y="11845"/>
                  <a:pt x="3970" y="11845"/>
                </a:cubicBezTo>
                <a:lnTo>
                  <a:pt x="5356" y="11845"/>
                </a:lnTo>
                <a:cubicBezTo>
                  <a:pt x="5955" y="11845"/>
                  <a:pt x="6396" y="11372"/>
                  <a:pt x="6396" y="10805"/>
                </a:cubicBezTo>
                <a:lnTo>
                  <a:pt x="6396" y="10427"/>
                </a:lnTo>
                <a:cubicBezTo>
                  <a:pt x="6774" y="10270"/>
                  <a:pt x="7089" y="9923"/>
                  <a:pt x="7089" y="9451"/>
                </a:cubicBezTo>
                <a:lnTo>
                  <a:pt x="7089" y="8726"/>
                </a:lnTo>
                <a:cubicBezTo>
                  <a:pt x="7089" y="8380"/>
                  <a:pt x="7121" y="8348"/>
                  <a:pt x="7404" y="8096"/>
                </a:cubicBezTo>
                <a:cubicBezTo>
                  <a:pt x="7499" y="8033"/>
                  <a:pt x="7593" y="7938"/>
                  <a:pt x="7751" y="7812"/>
                </a:cubicBezTo>
                <a:cubicBezTo>
                  <a:pt x="8664" y="6962"/>
                  <a:pt x="9169" y="5765"/>
                  <a:pt x="9169" y="4504"/>
                </a:cubicBezTo>
                <a:cubicBezTo>
                  <a:pt x="9169" y="2060"/>
                  <a:pt x="7186" y="0"/>
                  <a:pt x="46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9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Modeling Workflow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63" name="Google Shape;3463;p59"/>
          <p:cNvGrpSpPr/>
          <p:nvPr/>
        </p:nvGrpSpPr>
        <p:grpSpPr>
          <a:xfrm>
            <a:off x="3167946" y="1549451"/>
            <a:ext cx="2808102" cy="2816821"/>
            <a:chOff x="4820425" y="1329900"/>
            <a:chExt cx="70175" cy="70350"/>
          </a:xfrm>
        </p:grpSpPr>
        <p:sp>
          <p:nvSpPr>
            <p:cNvPr id="3464" name="Google Shape;3464;p59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9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9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9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8" name="Google Shape;3468;p59"/>
          <p:cNvSpPr txBox="1">
            <a:spLocks noGrp="1"/>
          </p:cNvSpPr>
          <p:nvPr>
            <p:ph type="subTitle" idx="1"/>
          </p:nvPr>
        </p:nvSpPr>
        <p:spPr>
          <a:xfrm>
            <a:off x="1104901" y="18359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 Topics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69" name="Google Shape;3469;p59"/>
          <p:cNvSpPr txBox="1">
            <a:spLocks noGrp="1"/>
          </p:cNvSpPr>
          <p:nvPr>
            <p:ph type="subTitle" idx="2"/>
          </p:nvPr>
        </p:nvSpPr>
        <p:spPr>
          <a:xfrm>
            <a:off x="1104901" y="2153253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NMF (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n_components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=2)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0" name="Google Shape;3470;p59"/>
          <p:cNvSpPr txBox="1">
            <a:spLocks noGrp="1"/>
          </p:cNvSpPr>
          <p:nvPr>
            <p:ph type="subTitle" idx="4294967295"/>
          </p:nvPr>
        </p:nvSpPr>
        <p:spPr>
          <a:xfrm>
            <a:off x="1104901" y="2920737"/>
            <a:ext cx="2004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50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 Topics (Best)</a:t>
            </a:r>
            <a:endParaRPr sz="1800" dirty="0">
              <a:solidFill>
                <a:schemeClr val="accent2">
                  <a:lumMod val="50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1" name="Google Shape;3471;p59"/>
          <p:cNvSpPr txBox="1">
            <a:spLocks noGrp="1"/>
          </p:cNvSpPr>
          <p:nvPr>
            <p:ph type="subTitle" idx="3"/>
          </p:nvPr>
        </p:nvSpPr>
        <p:spPr>
          <a:xfrm>
            <a:off x="1104901" y="32826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NMF (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n_components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=5) </a:t>
            </a:r>
          </a:p>
        </p:txBody>
      </p:sp>
      <p:sp>
        <p:nvSpPr>
          <p:cNvPr id="3472" name="Google Shape;3472;p59"/>
          <p:cNvSpPr txBox="1">
            <a:spLocks noGrp="1"/>
          </p:cNvSpPr>
          <p:nvPr>
            <p:ph type="subTitle" idx="4"/>
          </p:nvPr>
        </p:nvSpPr>
        <p:spPr>
          <a:xfrm>
            <a:off x="6128827" y="18359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Topic Interpretation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3" name="Google Shape;3473;p59"/>
          <p:cNvSpPr txBox="1">
            <a:spLocks noGrp="1"/>
          </p:cNvSpPr>
          <p:nvPr>
            <p:ph type="subTitle" idx="5"/>
          </p:nvPr>
        </p:nvSpPr>
        <p:spPr>
          <a:xfrm>
            <a:off x="6128827" y="2153254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Interpretation for meta data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4" name="Google Shape;3474;p59"/>
          <p:cNvSpPr txBox="1">
            <a:spLocks noGrp="1"/>
          </p:cNvSpPr>
          <p:nvPr>
            <p:ph type="subTitle" idx="6"/>
          </p:nvPr>
        </p:nvSpPr>
        <p:spPr>
          <a:xfrm>
            <a:off x="6128827" y="2920737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Sentiment Analysis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5" name="Google Shape;3475;p59"/>
          <p:cNvSpPr txBox="1">
            <a:spLocks noGrp="1"/>
          </p:cNvSpPr>
          <p:nvPr>
            <p:ph type="subTitle" idx="7"/>
          </p:nvPr>
        </p:nvSpPr>
        <p:spPr>
          <a:xfrm>
            <a:off x="6128827" y="32826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NLTK Vader Compound Score</a:t>
            </a:r>
          </a:p>
        </p:txBody>
      </p:sp>
      <p:grpSp>
        <p:nvGrpSpPr>
          <p:cNvPr id="3476" name="Google Shape;3476;p59"/>
          <p:cNvGrpSpPr/>
          <p:nvPr/>
        </p:nvGrpSpPr>
        <p:grpSpPr>
          <a:xfrm>
            <a:off x="4632514" y="3824343"/>
            <a:ext cx="210227" cy="236413"/>
            <a:chOff x="2523000" y="1954875"/>
            <a:chExt cx="262325" cy="295000"/>
          </a:xfrm>
        </p:grpSpPr>
        <p:sp>
          <p:nvSpPr>
            <p:cNvPr id="3477" name="Google Shape;3477;p59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78" name="Google Shape;3478;p59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79" name="Google Shape;3479;p59"/>
          <p:cNvGrpSpPr/>
          <p:nvPr/>
        </p:nvGrpSpPr>
        <p:grpSpPr>
          <a:xfrm>
            <a:off x="4290803" y="1853755"/>
            <a:ext cx="238617" cy="237355"/>
            <a:chOff x="1412450" y="1954475"/>
            <a:chExt cx="297750" cy="296175"/>
          </a:xfrm>
        </p:grpSpPr>
        <p:sp>
          <p:nvSpPr>
            <p:cNvPr id="3480" name="Google Shape;3480;p59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1" name="Google Shape;3481;p59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82" name="Google Shape;3482;p59"/>
          <p:cNvGrpSpPr/>
          <p:nvPr/>
        </p:nvGrpSpPr>
        <p:grpSpPr>
          <a:xfrm>
            <a:off x="5426990" y="2705685"/>
            <a:ext cx="238617" cy="238437"/>
            <a:chOff x="1413250" y="2680675"/>
            <a:chExt cx="297750" cy="297525"/>
          </a:xfrm>
        </p:grpSpPr>
        <p:sp>
          <p:nvSpPr>
            <p:cNvPr id="3483" name="Google Shape;3483;p59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4" name="Google Shape;3484;p59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5" name="Google Shape;3485;p59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6" name="Google Shape;3486;p59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87" name="Google Shape;3487;p59"/>
          <p:cNvSpPr/>
          <p:nvPr/>
        </p:nvSpPr>
        <p:spPr>
          <a:xfrm>
            <a:off x="3495340" y="2944030"/>
            <a:ext cx="183701" cy="237335"/>
          </a:xfrm>
          <a:custGeom>
            <a:avLst/>
            <a:gdLst/>
            <a:ahLst/>
            <a:cxnLst/>
            <a:rect l="l" t="t" r="r" b="b"/>
            <a:pathLst>
              <a:path w="9169" h="11846" extrusionOk="0">
                <a:moveTo>
                  <a:pt x="4695" y="2079"/>
                </a:moveTo>
                <a:cubicBezTo>
                  <a:pt x="5073" y="2079"/>
                  <a:pt x="5388" y="2394"/>
                  <a:pt x="5388" y="2772"/>
                </a:cubicBezTo>
                <a:cubicBezTo>
                  <a:pt x="5388" y="3181"/>
                  <a:pt x="5073" y="3496"/>
                  <a:pt x="4695" y="3496"/>
                </a:cubicBezTo>
                <a:cubicBezTo>
                  <a:pt x="4285" y="3496"/>
                  <a:pt x="3970" y="3181"/>
                  <a:pt x="3970" y="2772"/>
                </a:cubicBezTo>
                <a:cubicBezTo>
                  <a:pt x="3970" y="2394"/>
                  <a:pt x="4285" y="2079"/>
                  <a:pt x="4695" y="2079"/>
                </a:cubicBezTo>
                <a:close/>
                <a:moveTo>
                  <a:pt x="4695" y="4189"/>
                </a:moveTo>
                <a:cubicBezTo>
                  <a:pt x="5640" y="4189"/>
                  <a:pt x="6428" y="4977"/>
                  <a:pt x="6428" y="5922"/>
                </a:cubicBezTo>
                <a:lnTo>
                  <a:pt x="6428" y="6300"/>
                </a:lnTo>
                <a:lnTo>
                  <a:pt x="2962" y="6300"/>
                </a:lnTo>
                <a:lnTo>
                  <a:pt x="2962" y="5922"/>
                </a:lnTo>
                <a:cubicBezTo>
                  <a:pt x="2962" y="4945"/>
                  <a:pt x="3750" y="4189"/>
                  <a:pt x="4695" y="4189"/>
                </a:cubicBezTo>
                <a:close/>
                <a:moveTo>
                  <a:pt x="4730" y="664"/>
                </a:moveTo>
                <a:cubicBezTo>
                  <a:pt x="6870" y="664"/>
                  <a:pt x="8538" y="2418"/>
                  <a:pt x="8538" y="4473"/>
                </a:cubicBezTo>
                <a:cubicBezTo>
                  <a:pt x="8538" y="5544"/>
                  <a:pt x="8097" y="6552"/>
                  <a:pt x="7310" y="7277"/>
                </a:cubicBezTo>
                <a:cubicBezTo>
                  <a:pt x="7215" y="7403"/>
                  <a:pt x="7121" y="7466"/>
                  <a:pt x="6995" y="7497"/>
                </a:cubicBezTo>
                <a:cubicBezTo>
                  <a:pt x="6774" y="7718"/>
                  <a:pt x="6522" y="7907"/>
                  <a:pt x="6459" y="8285"/>
                </a:cubicBezTo>
                <a:lnTo>
                  <a:pt x="5041" y="8285"/>
                </a:lnTo>
                <a:lnTo>
                  <a:pt x="5041" y="6993"/>
                </a:lnTo>
                <a:lnTo>
                  <a:pt x="6774" y="6993"/>
                </a:lnTo>
                <a:cubicBezTo>
                  <a:pt x="6963" y="6993"/>
                  <a:pt x="7121" y="6836"/>
                  <a:pt x="7121" y="6647"/>
                </a:cubicBezTo>
                <a:lnTo>
                  <a:pt x="7121" y="5922"/>
                </a:lnTo>
                <a:cubicBezTo>
                  <a:pt x="7121" y="4945"/>
                  <a:pt x="6585" y="4126"/>
                  <a:pt x="5734" y="3717"/>
                </a:cubicBezTo>
                <a:cubicBezTo>
                  <a:pt x="5987" y="3496"/>
                  <a:pt x="6113" y="3181"/>
                  <a:pt x="6113" y="2835"/>
                </a:cubicBezTo>
                <a:cubicBezTo>
                  <a:pt x="6113" y="2079"/>
                  <a:pt x="5482" y="1448"/>
                  <a:pt x="4726" y="1448"/>
                </a:cubicBezTo>
                <a:cubicBezTo>
                  <a:pt x="3970" y="1448"/>
                  <a:pt x="3340" y="2079"/>
                  <a:pt x="3340" y="2835"/>
                </a:cubicBezTo>
                <a:cubicBezTo>
                  <a:pt x="3340" y="3181"/>
                  <a:pt x="3466" y="3496"/>
                  <a:pt x="3687" y="3717"/>
                </a:cubicBezTo>
                <a:cubicBezTo>
                  <a:pt x="2868" y="4126"/>
                  <a:pt x="2332" y="4945"/>
                  <a:pt x="2332" y="5922"/>
                </a:cubicBezTo>
                <a:lnTo>
                  <a:pt x="2332" y="6647"/>
                </a:lnTo>
                <a:cubicBezTo>
                  <a:pt x="2332" y="6836"/>
                  <a:pt x="2489" y="6993"/>
                  <a:pt x="2679" y="6993"/>
                </a:cubicBezTo>
                <a:lnTo>
                  <a:pt x="4411" y="6993"/>
                </a:lnTo>
                <a:lnTo>
                  <a:pt x="4411" y="8411"/>
                </a:lnTo>
                <a:lnTo>
                  <a:pt x="2931" y="8411"/>
                </a:lnTo>
                <a:lnTo>
                  <a:pt x="2931" y="8380"/>
                </a:lnTo>
                <a:cubicBezTo>
                  <a:pt x="2836" y="7938"/>
                  <a:pt x="2615" y="7749"/>
                  <a:pt x="2363" y="7560"/>
                </a:cubicBezTo>
                <a:cubicBezTo>
                  <a:pt x="2300" y="7466"/>
                  <a:pt x="2174" y="7403"/>
                  <a:pt x="2048" y="7277"/>
                </a:cubicBezTo>
                <a:cubicBezTo>
                  <a:pt x="1135" y="6395"/>
                  <a:pt x="757" y="5135"/>
                  <a:pt x="946" y="3874"/>
                </a:cubicBezTo>
                <a:cubicBezTo>
                  <a:pt x="1198" y="2236"/>
                  <a:pt x="2615" y="881"/>
                  <a:pt x="4254" y="692"/>
                </a:cubicBezTo>
                <a:cubicBezTo>
                  <a:pt x="4415" y="673"/>
                  <a:pt x="4574" y="664"/>
                  <a:pt x="4730" y="664"/>
                </a:cubicBezTo>
                <a:close/>
                <a:moveTo>
                  <a:pt x="6428" y="9073"/>
                </a:moveTo>
                <a:lnTo>
                  <a:pt x="6428" y="9419"/>
                </a:lnTo>
                <a:cubicBezTo>
                  <a:pt x="6428" y="9640"/>
                  <a:pt x="6270" y="9797"/>
                  <a:pt x="6081" y="9797"/>
                </a:cubicBezTo>
                <a:lnTo>
                  <a:pt x="3309" y="9797"/>
                </a:lnTo>
                <a:cubicBezTo>
                  <a:pt x="3120" y="9797"/>
                  <a:pt x="2962" y="9640"/>
                  <a:pt x="2962" y="9419"/>
                </a:cubicBezTo>
                <a:lnTo>
                  <a:pt x="2962" y="9073"/>
                </a:lnTo>
                <a:close/>
                <a:moveTo>
                  <a:pt x="5703" y="10459"/>
                </a:moveTo>
                <a:lnTo>
                  <a:pt x="5703" y="10805"/>
                </a:lnTo>
                <a:cubicBezTo>
                  <a:pt x="5703" y="10994"/>
                  <a:pt x="5545" y="11183"/>
                  <a:pt x="5356" y="11183"/>
                </a:cubicBezTo>
                <a:lnTo>
                  <a:pt x="3970" y="11183"/>
                </a:lnTo>
                <a:cubicBezTo>
                  <a:pt x="3781" y="11183"/>
                  <a:pt x="3624" y="10994"/>
                  <a:pt x="3624" y="10805"/>
                </a:cubicBezTo>
                <a:lnTo>
                  <a:pt x="3624" y="10459"/>
                </a:lnTo>
                <a:close/>
                <a:moveTo>
                  <a:pt x="4662" y="0"/>
                </a:moveTo>
                <a:cubicBezTo>
                  <a:pt x="4486" y="0"/>
                  <a:pt x="4308" y="10"/>
                  <a:pt x="4128" y="31"/>
                </a:cubicBezTo>
                <a:cubicBezTo>
                  <a:pt x="2174" y="251"/>
                  <a:pt x="568" y="1827"/>
                  <a:pt x="253" y="3780"/>
                </a:cubicBezTo>
                <a:cubicBezTo>
                  <a:pt x="1" y="5229"/>
                  <a:pt x="505" y="6710"/>
                  <a:pt x="1576" y="7749"/>
                </a:cubicBezTo>
                <a:cubicBezTo>
                  <a:pt x="1733" y="7875"/>
                  <a:pt x="1859" y="7970"/>
                  <a:pt x="1922" y="8064"/>
                </a:cubicBezTo>
                <a:cubicBezTo>
                  <a:pt x="2206" y="8285"/>
                  <a:pt x="2237" y="8348"/>
                  <a:pt x="2237" y="8695"/>
                </a:cubicBezTo>
                <a:lnTo>
                  <a:pt x="2237" y="9388"/>
                </a:lnTo>
                <a:cubicBezTo>
                  <a:pt x="2237" y="9829"/>
                  <a:pt x="2521" y="10238"/>
                  <a:pt x="2962" y="10396"/>
                </a:cubicBezTo>
                <a:lnTo>
                  <a:pt x="2962" y="10774"/>
                </a:lnTo>
                <a:cubicBezTo>
                  <a:pt x="2962" y="11404"/>
                  <a:pt x="3435" y="11845"/>
                  <a:pt x="3970" y="11845"/>
                </a:cubicBezTo>
                <a:lnTo>
                  <a:pt x="5356" y="11845"/>
                </a:lnTo>
                <a:cubicBezTo>
                  <a:pt x="5955" y="11845"/>
                  <a:pt x="6396" y="11372"/>
                  <a:pt x="6396" y="10805"/>
                </a:cubicBezTo>
                <a:lnTo>
                  <a:pt x="6396" y="10427"/>
                </a:lnTo>
                <a:cubicBezTo>
                  <a:pt x="6774" y="10270"/>
                  <a:pt x="7089" y="9923"/>
                  <a:pt x="7089" y="9451"/>
                </a:cubicBezTo>
                <a:lnTo>
                  <a:pt x="7089" y="8726"/>
                </a:lnTo>
                <a:cubicBezTo>
                  <a:pt x="7089" y="8380"/>
                  <a:pt x="7121" y="8348"/>
                  <a:pt x="7404" y="8096"/>
                </a:cubicBezTo>
                <a:cubicBezTo>
                  <a:pt x="7499" y="8033"/>
                  <a:pt x="7593" y="7938"/>
                  <a:pt x="7751" y="7812"/>
                </a:cubicBezTo>
                <a:cubicBezTo>
                  <a:pt x="8664" y="6962"/>
                  <a:pt x="9169" y="5765"/>
                  <a:pt x="9169" y="4504"/>
                </a:cubicBezTo>
                <a:cubicBezTo>
                  <a:pt x="9169" y="2060"/>
                  <a:pt x="7186" y="0"/>
                  <a:pt x="46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9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4197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Results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6102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273</Words>
  <Application>Microsoft Macintosh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Abel</vt:lpstr>
      <vt:lpstr>Barlow Semi Condensed Medium</vt:lpstr>
      <vt:lpstr>Fjalla One</vt:lpstr>
      <vt:lpstr>Barlow Semi Condensed</vt:lpstr>
      <vt:lpstr>Arial</vt:lpstr>
      <vt:lpstr>Technology Consulting by Slidesgo</vt:lpstr>
      <vt:lpstr>Restaurant Reviews NLP</vt:lpstr>
      <vt:lpstr>Introduction</vt:lpstr>
      <vt:lpstr>Data</vt:lpstr>
      <vt:lpstr>Data Gathering</vt:lpstr>
      <vt:lpstr>Approach</vt:lpstr>
      <vt:lpstr>NLP Roadmap</vt:lpstr>
      <vt:lpstr>Modeling Workflow </vt:lpstr>
      <vt:lpstr>Modeling Workflow </vt:lpstr>
      <vt:lpstr>Results</vt:lpstr>
      <vt:lpstr>Top Words</vt:lpstr>
      <vt:lpstr>Wordcloud</vt:lpstr>
      <vt:lpstr>Topic Results</vt:lpstr>
      <vt:lpstr>Sentiment Analysis </vt:lpstr>
      <vt:lpstr>Future Work</vt:lpstr>
      <vt:lpstr>Clustering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Reviews NLP</dc:title>
  <cp:lastModifiedBy>Hernan Trujillo</cp:lastModifiedBy>
  <cp:revision>2</cp:revision>
  <dcterms:modified xsi:type="dcterms:W3CDTF">2021-08-20T14:12:27Z</dcterms:modified>
</cp:coreProperties>
</file>