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300" r:id="rId5"/>
    <p:sldId id="302" r:id="rId6"/>
    <p:sldId id="303" r:id="rId7"/>
    <p:sldId id="304" r:id="rId8"/>
    <p:sldId id="305" r:id="rId9"/>
    <p:sldId id="323" r:id="rId10"/>
    <p:sldId id="306" r:id="rId11"/>
    <p:sldId id="258" r:id="rId12"/>
    <p:sldId id="319" r:id="rId13"/>
    <p:sldId id="324" r:id="rId14"/>
    <p:sldId id="263" r:id="rId15"/>
    <p:sldId id="307" r:id="rId16"/>
    <p:sldId id="310" r:id="rId17"/>
    <p:sldId id="309" r:id="rId18"/>
    <p:sldId id="31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2"/>
    <p:restoredTop sz="91484"/>
  </p:normalViewPr>
  <p:slideViewPr>
    <p:cSldViewPr snapToGrid="0" snapToObjects="1">
      <p:cViewPr varScale="1">
        <p:scale>
          <a:sx n="85" d="100"/>
          <a:sy n="85" d="100"/>
        </p:scale>
        <p:origin x="168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D3A5-303E-0A47-A003-0318D9F956E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6DC87-27DA-5147-B329-2B7B2611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A6E8-928C-804C-A9FC-FE5E98EEF48A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A3FE9-BC82-B545-B73C-8EC64496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Conventions-</a:t>
            </a:r>
            <a:r>
              <a:rPr lang="en-US" baseline="0" dirty="0" smtClean="0"/>
              <a:t> courier font means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3FE9-BC82-B545-B73C-8EC64496D3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How</a:t>
            </a:r>
            <a:r>
              <a:rPr lang="en-US" baseline="0" dirty="0" smtClean="0"/>
              <a:t> many people have used a statistics package before? Which packages?</a:t>
            </a:r>
          </a:p>
          <a:p>
            <a:r>
              <a:rPr lang="en-US" baseline="0" dirty="0" smtClean="0"/>
              <a:t>2. How many people have coded using a programming language before?  Which languages?</a:t>
            </a:r>
            <a:endParaRPr lang="en-US" baseline="0" dirty="0"/>
          </a:p>
          <a:p>
            <a:r>
              <a:rPr lang="en-US" baseline="0" dirty="0" smtClean="0"/>
              <a:t>3. How many of you have to use R for class?  your own research?  just interested?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3FE9-BC82-B545-B73C-8EC64496D3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this slide, we do a bit of housekeeping.</a:t>
            </a:r>
          </a:p>
          <a:p>
            <a:r>
              <a:rPr lang="en-US" baseline="0" dirty="0" smtClean="0"/>
              <a:t>get everyone in the same directory</a:t>
            </a:r>
          </a:p>
          <a:p>
            <a:r>
              <a:rPr lang="en-US" baseline="0" dirty="0" smtClean="0"/>
              <a:t>access to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3FE9-BC82-B545-B73C-8EC64496D3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should download zip file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3FE9-BC82-B545-B73C-8EC64496D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 personal</a:t>
            </a:r>
            <a:r>
              <a:rPr lang="en-US" baseline="0" dirty="0" smtClean="0"/>
              <a:t> favorite....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3FE9-BC82-B545-B73C-8EC64496D3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1.) The R Interface</a:t>
            </a:r>
          </a:p>
          <a:p>
            <a:r>
              <a:rPr lang="en-US" baseline="0" dirty="0" smtClean="0"/>
              <a:t>2.) </a:t>
            </a:r>
            <a:r>
              <a:rPr lang="en-US" baseline="0" dirty="0" smtClean="0"/>
              <a:t>Loading Data</a:t>
            </a:r>
          </a:p>
          <a:p>
            <a:r>
              <a:rPr lang="en-US" baseline="0" dirty="0" smtClean="0"/>
              <a:t>3.) </a:t>
            </a:r>
            <a:r>
              <a:rPr lang="en-US" baseline="0" dirty="0" smtClean="0"/>
              <a:t>Data Management in five commands</a:t>
            </a:r>
          </a:p>
          <a:p>
            <a:r>
              <a:rPr lang="en-US" baseline="0" dirty="0" smtClean="0"/>
              <a:t>4.) </a:t>
            </a:r>
            <a:r>
              <a:rPr lang="en-US" baseline="0" dirty="0" smtClean="0"/>
              <a:t>Want to do more?  Let’s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3FE9-BC82-B545-B73C-8EC64496D3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58E45A-7E66-9C48-A2BA-B8EA40929417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AC7C6-8455-DB47-96C3-208533367C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</a:t>
            </a:r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FallR</a:t>
            </a:r>
            <a:r>
              <a:rPr lang="en-US" dirty="0" smtClean="0"/>
              <a:t>) – </a:t>
            </a:r>
            <a:r>
              <a:rPr lang="en-US" dirty="0" smtClean="0"/>
              <a:t>October 4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John Little and Joel Herndon</a:t>
            </a:r>
          </a:p>
          <a:p>
            <a:r>
              <a:rPr lang="en-US" sz="2000" dirty="0" err="1" smtClean="0"/>
              <a:t>askdata@duke.edu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27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1854200"/>
            <a:ext cx="3251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 few) Benefits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Open source/free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2. Extensible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Integrated tools for reproducible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4. Integrated tools for data sharing/publication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 A full suite of data structures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6. Ability to chain commands to build complex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60846"/>
            <a:ext cx="3060075" cy="457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73" y="1635489"/>
            <a:ext cx="3378200" cy="4203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36122" y="5839190"/>
            <a:ext cx="301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www.statmethods.net</a:t>
            </a:r>
            <a:r>
              <a:rPr lang="en-US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8934" y="583919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http://r4ds.had.co.nz/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Google – </a:t>
            </a:r>
            <a:r>
              <a:rPr lang="en-US" dirty="0" err="1" smtClean="0">
                <a:cs typeface="Courier"/>
              </a:rPr>
              <a:t>add“r</a:t>
            </a:r>
            <a:r>
              <a:rPr lang="en-US" dirty="0" smtClean="0">
                <a:cs typeface="Courier"/>
              </a:rPr>
              <a:t>” or “</a:t>
            </a:r>
            <a:r>
              <a:rPr lang="en-US" dirty="0" err="1" smtClean="0">
                <a:cs typeface="Courier"/>
              </a:rPr>
              <a:t>rstats</a:t>
            </a:r>
            <a:r>
              <a:rPr lang="en-US" dirty="0" smtClean="0">
                <a:cs typeface="Courier"/>
              </a:rPr>
              <a:t>” to your search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Stack Overflow – add “[r]” to your search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r>
              <a:rPr lang="en-US" dirty="0" err="1" smtClean="0">
                <a:cs typeface="Courier"/>
              </a:rPr>
              <a:t>rseek.org</a:t>
            </a:r>
            <a:r>
              <a:rPr lang="en-US" dirty="0" smtClean="0">
                <a:cs typeface="Courier"/>
              </a:rPr>
              <a:t> (Google, but focused on R)</a:t>
            </a:r>
          </a:p>
          <a:p>
            <a:endParaRPr lang="en-US" dirty="0">
              <a:cs typeface="Courier"/>
            </a:endParaRPr>
          </a:p>
          <a:p>
            <a:r>
              <a:rPr lang="en-US" dirty="0" smtClean="0">
                <a:cs typeface="Courier"/>
              </a:rPr>
              <a:t>Quick R – </a:t>
            </a:r>
            <a:r>
              <a:rPr lang="en-US" dirty="0" err="1" smtClean="0">
                <a:cs typeface="Courier"/>
              </a:rPr>
              <a:t>statmethods.net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u="sng" dirty="0"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7" y="5326707"/>
            <a:ext cx="19304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59" y="5171107"/>
            <a:ext cx="1194468" cy="109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656" y="5441675"/>
            <a:ext cx="21082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569" y="5171107"/>
            <a:ext cx="1184359" cy="11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967"/>
            <a:ext cx="9144000" cy="5854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0614" y="463639"/>
            <a:ext cx="672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Stat545 – Jenny Bryan’s UBC Course on Stats in 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46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At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help(</a:t>
            </a:r>
            <a:r>
              <a:rPr lang="en-US" dirty="0" err="1" smtClean="0">
                <a:latin typeface="Courier"/>
                <a:cs typeface="Courier"/>
              </a:rPr>
              <a:t>functionName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 smtClean="0"/>
              <a:t>or </a:t>
            </a:r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err="1" smtClean="0">
                <a:latin typeface="Courier"/>
                <a:cs typeface="Courier"/>
              </a:rPr>
              <a:t>functionName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??topic #search the help system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appropos</a:t>
            </a:r>
            <a:r>
              <a:rPr lang="en-US" dirty="0" smtClean="0">
                <a:latin typeface="Courier"/>
                <a:cs typeface="Courier"/>
              </a:rPr>
              <a:t>(“topic”)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vignette(“topic”)</a:t>
            </a:r>
          </a:p>
        </p:txBody>
      </p:sp>
    </p:spTree>
    <p:extLst>
      <p:ext uri="{BB962C8B-B14F-4D97-AF65-F5344CB8AC3E}">
        <p14:creationId xmlns:p14="http://schemas.microsoft.com/office/powerpoint/2010/main" val="15160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356" b="11356"/>
          <a:stretch>
            <a:fillRect/>
          </a:stretch>
        </p:blipFill>
        <p:spPr>
          <a:xfrm>
            <a:off x="457200" y="1826373"/>
            <a:ext cx="2523958" cy="149567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450" y="1266372"/>
            <a:ext cx="3382211" cy="10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569" y="5031903"/>
            <a:ext cx="1949387" cy="1183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541" y="3603167"/>
            <a:ext cx="2718468" cy="1032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23" y="3778947"/>
            <a:ext cx="2801235" cy="1472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6009" y="5427579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...And many more....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953" y="1854017"/>
            <a:ext cx="864307" cy="986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470" y="3445873"/>
            <a:ext cx="1286076" cy="1678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5359" y="2567896"/>
            <a:ext cx="2102712" cy="7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R Studio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10" y="2870887"/>
            <a:ext cx="1981200" cy="158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4707237"/>
            <a:ext cx="341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the open source statistical programming</a:t>
            </a:r>
            <a:r>
              <a:rPr lang="en-US" dirty="0"/>
              <a:t> </a:t>
            </a:r>
            <a:r>
              <a:rPr lang="en-US" dirty="0" smtClean="0"/>
              <a:t>language.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6016" y="4707236"/>
            <a:ext cx="408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a development environment for using the R programming language.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49" y="2870887"/>
            <a:ext cx="4191651" cy="14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63"/>
            <a:ext cx="9144000" cy="5819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288" y="457199"/>
            <a:ext cx="799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vm-manage.oit.duke.edu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6356195" y="1038263"/>
            <a:ext cx="412595" cy="613317"/>
          </a:xfrm>
          <a:prstGeom prst="downArrow">
            <a:avLst/>
          </a:prstGeom>
          <a:solidFill>
            <a:srgbClr val="FFC000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7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27" y="1060808"/>
            <a:ext cx="6781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698500"/>
            <a:ext cx="66548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598"/>
            <a:ext cx="9144000" cy="57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11560</TotalTime>
  <Words>302</Words>
  <Application>Microsoft Macintosh PowerPoint</Application>
  <PresentationFormat>On-screen Show (4:3)</PresentationFormat>
  <Paragraphs>66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</vt:lpstr>
      <vt:lpstr>Arial</vt:lpstr>
      <vt:lpstr>Clarity</vt:lpstr>
      <vt:lpstr>Intro to R</vt:lpstr>
      <vt:lpstr>Background</vt:lpstr>
      <vt:lpstr>R and R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(A few) Benefits of R</vt:lpstr>
      <vt:lpstr>HELP!</vt:lpstr>
      <vt:lpstr>PowerPoint Presentation</vt:lpstr>
      <vt:lpstr>Getting Help Online</vt:lpstr>
      <vt:lpstr>PowerPoint Presentation</vt:lpstr>
      <vt:lpstr>Getting Help At the Command Line</vt:lpstr>
      <vt:lpstr>Extending R </vt:lpstr>
      <vt:lpstr>Today’s goals</vt:lpstr>
    </vt:vector>
  </TitlesOfParts>
  <Company>Duke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Libraries</dc:title>
  <dc:creator>Joel Herndon</dc:creator>
  <cp:lastModifiedBy>Joel Herndon</cp:lastModifiedBy>
  <cp:revision>107</cp:revision>
  <cp:lastPrinted>2016-04-07T17:13:05Z</cp:lastPrinted>
  <dcterms:created xsi:type="dcterms:W3CDTF">2016-03-11T17:26:49Z</dcterms:created>
  <dcterms:modified xsi:type="dcterms:W3CDTF">2016-09-28T18:47:30Z</dcterms:modified>
</cp:coreProperties>
</file>