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67" r:id="rId4"/>
    <p:sldId id="257" r:id="rId5"/>
    <p:sldId id="258" r:id="rId6"/>
    <p:sldId id="259" r:id="rId7"/>
    <p:sldId id="261" r:id="rId8"/>
    <p:sldId id="263" r:id="rId9"/>
    <p:sldId id="262" r:id="rId10"/>
    <p:sldId id="264" r:id="rId11"/>
    <p:sldId id="266" r:id="rId12"/>
    <p:sldId id="260" r:id="rId13"/>
    <p:sldId id="265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web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rcRect r="75546" b="44714"/>
          <a:stretch>
            <a:fillRect/>
          </a:stretch>
        </p:blipFill>
        <p:spPr>
          <a:xfrm>
            <a:off x="342900" y="253365"/>
            <a:ext cx="4772660" cy="582993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 flipH="1" flipV="1">
            <a:off x="4043604" y="1735215"/>
            <a:ext cx="2094865" cy="35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6266180" y="1421130"/>
            <a:ext cx="5327650" cy="349377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61000"/>
              </a:schemeClr>
            </a:glow>
            <a:outerShdw blurRad="50800" dist="38100" dir="2700000" algn="tl" rotWithShape="0">
              <a:prstClr val="black">
                <a:alpha val="31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extrusionH="38100"/>
        </p:spPr>
        <p:txBody>
          <a:bodyPr wrap="square" lIns="0" tIns="0" rIns="0" bIns="0" rtlCol="0" anchor="ctr" anchorCtr="1">
            <a:noAutofit/>
          </a:bodyPr>
          <a:p>
            <a:pPr algn="just"/>
            <a:r>
              <a:rPr lang="en-US" altLang="pt-BR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 </a:t>
            </a:r>
            <a:r>
              <a:rPr lang="" altLang="en-US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É</a:t>
            </a:r>
            <a:r>
              <a:rPr lang="en-US" altLang="pt-BR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 onde o programa come</a:t>
            </a:r>
            <a:r>
              <a:rPr lang="" altLang="en-US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ç</a:t>
            </a:r>
            <a:r>
              <a:rPr lang="en-US" altLang="pt-BR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a a executar.</a:t>
            </a:r>
            <a:endParaRPr lang="en-US" altLang="pt-BR" sz="3600" b="1">
              <a:ln w="28575">
                <a:noFill/>
              </a:ln>
              <a:solidFill>
                <a:schemeClr val="bg1"/>
              </a:solidFill>
              <a:cs typeface="+mn-lt"/>
            </a:endParaRPr>
          </a:p>
          <a:p>
            <a:pPr algn="just"/>
            <a:r>
              <a:rPr lang="en-US" altLang="pt-BR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Tudo o que voc</a:t>
            </a:r>
            <a:r>
              <a:rPr lang="en-US" altLang="en-US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ê</a:t>
            </a:r>
            <a:r>
              <a:rPr lang="en-US" altLang="pt-BR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 quiser que o programa fa</a:t>
            </a:r>
            <a:r>
              <a:rPr lang="" altLang="en-US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ç</a:t>
            </a:r>
            <a:r>
              <a:rPr lang="en-US" altLang="pt-BR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a quando for rodado deve estar dentro da fun</a:t>
            </a:r>
            <a:r>
              <a:rPr lang="" altLang="en-US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ç</a:t>
            </a:r>
            <a:r>
              <a:rPr lang="en-US" altLang="en-US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ã</a:t>
            </a:r>
            <a:r>
              <a:rPr lang="en-US" altLang="pt-BR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o inicio()</a:t>
            </a:r>
            <a:r>
              <a:rPr lang="pt-BR" altLang="en-US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.</a:t>
            </a:r>
            <a:endParaRPr lang="pt-BR" altLang="en-US" sz="3600" b="1">
              <a:ln w="28575">
                <a:noFill/>
              </a:ln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2" name="Tabela 1"/>
          <p:cNvGraphicFramePr/>
          <p:nvPr>
            <p:custDataLst>
              <p:tags r:id="rId1"/>
            </p:custDataLst>
          </p:nvPr>
        </p:nvGraphicFramePr>
        <p:xfrm>
          <a:off x="471805" y="1339850"/>
          <a:ext cx="11188700" cy="4402455"/>
        </p:xfrm>
        <a:graphic>
          <a:graphicData uri="http://schemas.openxmlformats.org/drawingml/2006/table">
            <a:tbl>
              <a:tblPr/>
              <a:tblGrid>
                <a:gridCol w="1377315"/>
                <a:gridCol w="3270250"/>
                <a:gridCol w="2079625"/>
                <a:gridCol w="4461510"/>
              </a:tblGrid>
              <a:tr h="570865">
                <a:tc>
                  <a:txBody>
                    <a:bodyPr/>
                    <a:p>
                      <a:pPr algn="ctr"/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Operador</a:t>
                      </a:r>
                      <a:endParaRPr lang="en-US" altLang="zh-CN" sz="1800" b="1">
                        <a:solidFill>
                          <a:schemeClr val="bg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Nome</a:t>
                      </a:r>
                      <a:endParaRPr lang="en-US" altLang="zh-CN" sz="1800" b="1">
                        <a:solidFill>
                          <a:schemeClr val="bg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Exemplo</a:t>
                      </a:r>
                      <a:endParaRPr lang="en-US" altLang="zh-CN" sz="1800" b="1">
                        <a:solidFill>
                          <a:schemeClr val="bg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Resultado (com a = 10, b = 3)</a:t>
                      </a:r>
                      <a:endParaRPr lang="en-US" altLang="zh-CN" sz="1800" b="1">
                        <a:solidFill>
                          <a:schemeClr val="bg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69595"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+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Adição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a + b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13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865"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-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Subtração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a - b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7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595"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*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Multiplicação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a * b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30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6895"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/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Divisão (real)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a / b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3.333...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//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Divisão inteira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a // b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3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%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Módulo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a % b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1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865"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**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Exponenciação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a ** b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3600">
                          <a:solidFill>
                            <a:schemeClr val="tx1"/>
                          </a:solidFill>
                          <a:latin typeface="Segoe UI" panose="020B0502040204020203" charset="0"/>
                          <a:cs typeface="Segoe UI" panose="020B0502040204020203" charset="0"/>
                        </a:rPr>
                        <a:t>1000</a:t>
                      </a:r>
                      <a:endParaRPr lang="en-US" altLang="zh-CN" sz="3600">
                        <a:solidFill>
                          <a:schemeClr val="tx1"/>
                        </a:solidFill>
                        <a:latin typeface="Segoe UI" panose="020B0502040204020203" charset="0"/>
                        <a:cs typeface="Segoe UI" panose="020B0502040204020203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Caixa de Texto 2"/>
          <p:cNvSpPr txBox="1"/>
          <p:nvPr/>
        </p:nvSpPr>
        <p:spPr>
          <a:xfrm>
            <a:off x="471805" y="385445"/>
            <a:ext cx="7257415" cy="82486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61000"/>
              </a:schemeClr>
            </a:glow>
            <a:outerShdw blurRad="50800" dist="38100" dir="2700000" algn="tl" rotWithShape="0">
              <a:prstClr val="black">
                <a:alpha val="31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extrusionH="38100"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00000"/>
              </a:lnSpc>
            </a:pPr>
            <a:r>
              <a:rPr lang="pt-BR" altLang="en-US" sz="4800" b="1">
                <a:ln w="28575">
                  <a:noFill/>
                </a:ln>
                <a:solidFill>
                  <a:srgbClr val="FFFF00"/>
                </a:solidFill>
                <a:latin typeface="Montserrat" charset="0"/>
                <a:cs typeface="Montserrat" charset="0"/>
              </a:rPr>
              <a:t>Operadores Aritméticos</a:t>
            </a:r>
            <a:endParaRPr lang="pt-BR" altLang="en-US" sz="4000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471805" y="385445"/>
            <a:ext cx="7257415" cy="82486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61000"/>
              </a:schemeClr>
            </a:glow>
            <a:outerShdw blurRad="50800" dist="38100" dir="2700000" algn="tl" rotWithShape="0">
              <a:prstClr val="black">
                <a:alpha val="31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extrusionH="38100"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00000"/>
              </a:lnSpc>
            </a:pPr>
            <a:r>
              <a:rPr lang="pt-BR" altLang="en-US" sz="4800" b="1">
                <a:ln w="28575">
                  <a:noFill/>
                </a:ln>
                <a:solidFill>
                  <a:srgbClr val="FFFF00"/>
                </a:solidFill>
                <a:latin typeface="Montserrat" charset="0"/>
                <a:cs typeface="Montserrat" charset="0"/>
              </a:rPr>
              <a:t>Código em Portugol</a:t>
            </a:r>
            <a:endParaRPr lang="pt-BR" altLang="en-US" sz="4000">
              <a:cs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1210310"/>
            <a:ext cx="8399780" cy="490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471805" y="385445"/>
            <a:ext cx="7257415" cy="82486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61000"/>
              </a:schemeClr>
            </a:glow>
            <a:outerShdw blurRad="50800" dist="38100" dir="2700000" algn="tl" rotWithShape="0">
              <a:prstClr val="black">
                <a:alpha val="31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extrusionH="38100"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00000"/>
              </a:lnSpc>
            </a:pPr>
            <a:r>
              <a:rPr lang="pt-BR" altLang="en-US" sz="4800" b="1">
                <a:ln w="28575">
                  <a:noFill/>
                </a:ln>
                <a:solidFill>
                  <a:srgbClr val="FFFF00"/>
                </a:solidFill>
                <a:latin typeface="Montserrat" charset="0"/>
                <a:cs typeface="Montserrat" charset="0"/>
              </a:rPr>
              <a:t>Código em Portugol</a:t>
            </a:r>
            <a:endParaRPr lang="pt-BR" altLang="en-US" sz="4000">
              <a:cs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055" y="1530350"/>
            <a:ext cx="7755890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557530" y="1823720"/>
            <a:ext cx="11077575" cy="252920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61000"/>
              </a:schemeClr>
            </a:glow>
            <a:outerShdw blurRad="50800" dist="38100" dir="2700000" algn="tl" rotWithShape="0">
              <a:prstClr val="black">
                <a:alpha val="31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extrusionH="38100"/>
        </p:spPr>
        <p:txBody>
          <a:bodyPr wrap="square" lIns="0" tIns="0" rIns="0" bIns="0" rtlCol="0" anchor="ctr" anchorCtr="1">
            <a:noAutofit/>
          </a:bodyPr>
          <a:p>
            <a:pPr algn="ctr"/>
            <a:r>
              <a:rPr lang="pt-BR" altLang="en-US" sz="9600" b="1">
                <a:ln w="28575">
                  <a:noFill/>
                </a:ln>
                <a:solidFill>
                  <a:srgbClr val="FFFF00"/>
                </a:solidFill>
                <a:latin typeface="Montserrat" charset="0"/>
                <a:cs typeface="Montserrat" charset="0"/>
              </a:rPr>
              <a:t>Portugol:</a:t>
            </a:r>
            <a:br>
              <a:rPr lang="pt-BR" altLang="en-US" sz="9600" b="1">
                <a:ln>
                  <a:noFill/>
                </a:ln>
                <a:latin typeface="Montserrat" charset="0"/>
                <a:cs typeface="Montserrat" charset="0"/>
              </a:rPr>
            </a:br>
            <a:r>
              <a:rPr lang="pt-BR" altLang="en-US" sz="7200" b="1">
                <a:ln w="28575">
                  <a:noFill/>
                </a:ln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Operadores Aritméticos</a:t>
            </a:r>
            <a:r>
              <a:rPr lang="pt-BR" altLang="en-US" sz="7200">
                <a:latin typeface="Montserrat" charset="0"/>
                <a:cs typeface="Montserrat" charset="0"/>
              </a:rPr>
              <a:t> </a:t>
            </a:r>
            <a:endParaRPr lang="pt-BR" altLang="en-US" sz="7200">
              <a:latin typeface="Montserrat" charset="0"/>
              <a:cs typeface="Montserrat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556895" y="626745"/>
            <a:ext cx="11077575" cy="82423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61000"/>
              </a:schemeClr>
            </a:glow>
            <a:outerShdw blurRad="50800" dist="38100" dir="2700000" algn="tl" rotWithShape="0">
              <a:prstClr val="black">
                <a:alpha val="31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extrusionH="38100"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00000"/>
              </a:lnSpc>
            </a:pPr>
            <a:r>
              <a:rPr lang="pt-BR" altLang="en-US" sz="4800" b="1">
                <a:ln w="28575">
                  <a:noFill/>
                </a:ln>
                <a:solidFill>
                  <a:srgbClr val="FFFF00"/>
                </a:solidFill>
                <a:latin typeface="Montserrat" charset="0"/>
                <a:cs typeface="Montserrat" charset="0"/>
              </a:rPr>
              <a:t>O que é o Portugol?</a:t>
            </a:r>
            <a:endParaRPr lang="pt-BR" altLang="en-US" sz="4000">
              <a:cs typeface="+mn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1"/>
          <a:stretch>
            <a:fillRect/>
          </a:stretch>
        </p:blipFill>
        <p:spPr>
          <a:xfrm>
            <a:off x="556895" y="1807845"/>
            <a:ext cx="4520565" cy="171704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21860" y="4004945"/>
            <a:ext cx="2409825" cy="191262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31685" y="1590675"/>
            <a:ext cx="4070985" cy="1934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556895" y="626745"/>
            <a:ext cx="11077575" cy="407606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61000"/>
              </a:schemeClr>
            </a:glow>
            <a:outerShdw blurRad="50800" dist="38100" dir="2700000" algn="tl" rotWithShape="0">
              <a:prstClr val="black">
                <a:alpha val="31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extrusionH="38100"/>
        </p:spPr>
        <p:txBody>
          <a:bodyPr wrap="square" lIns="0" tIns="0" rIns="0" bIns="0" rtlCol="0" anchor="ctr" anchorCtr="1">
            <a:noAutofit/>
          </a:bodyPr>
          <a:p>
            <a:pPr algn="l">
              <a:lnSpc>
                <a:spcPct val="100000"/>
              </a:lnSpc>
            </a:pPr>
            <a:r>
              <a:rPr lang="pt-BR" altLang="en-US" sz="4800" b="1">
                <a:ln w="28575">
                  <a:noFill/>
                </a:ln>
                <a:solidFill>
                  <a:srgbClr val="FFFF00"/>
                </a:solidFill>
                <a:latin typeface="Montserrat" charset="0"/>
                <a:cs typeface="Montserrat" charset="0"/>
              </a:rPr>
              <a:t>O que é o Portugol?</a:t>
            </a:r>
            <a:endParaRPr lang="pt-BR" altLang="en-US" sz="3600" b="1">
              <a:ln w="28575">
                <a:noFill/>
              </a:ln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 sz="40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O Portugol Studio é uma ferramenta para aprender programação, voltada para as pessoas que falam o idioma português. Possui uma sintaxe fácil baseada em C e PHP, diversos exemplos e materiais de apoio à aprendizagem. Também possibilita a criação de jogos e outras aplicações.</a:t>
            </a:r>
            <a:endParaRPr lang="pt-BR" altLang="en-US" sz="4000">
              <a:cs typeface="+mn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556895" y="626745"/>
            <a:ext cx="11077575" cy="407606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61000"/>
              </a:schemeClr>
            </a:glow>
            <a:outerShdw blurRad="50800" dist="38100" dir="2700000" algn="tl" rotWithShape="0">
              <a:prstClr val="black">
                <a:alpha val="31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extrusionH="38100"/>
        </p:spPr>
        <p:txBody>
          <a:bodyPr wrap="square" lIns="0" tIns="0" rIns="0" bIns="0" rtlCol="0" anchor="ctr" anchorCtr="1">
            <a:noAutofit/>
          </a:bodyPr>
          <a:p>
            <a:pPr algn="l">
              <a:lnSpc>
                <a:spcPct val="100000"/>
              </a:lnSpc>
            </a:pPr>
            <a:r>
              <a:rPr lang="pt-BR" altLang="en-US" sz="4800" b="1">
                <a:ln w="28575">
                  <a:noFill/>
                </a:ln>
                <a:solidFill>
                  <a:srgbClr val="FFFF00"/>
                </a:solidFill>
                <a:latin typeface="Montserrat" charset="0"/>
                <a:cs typeface="Montserrat" charset="0"/>
              </a:rPr>
              <a:t>O que é o Portugol?</a:t>
            </a:r>
            <a:endParaRPr lang="pt-BR" altLang="en-US" sz="3600" b="1">
              <a:ln w="28575">
                <a:noFill/>
              </a:ln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 sz="40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O Portugol Studio é uma ferramenta para aprender programação, voltada para as pessoas que falam o idioma português. Possui uma sintaxe fácil baseada em C e PHP, diversos exemplos e materiais de apoio à aprendizagem. Também possibilita a criação de jogos e outras aplicações.</a:t>
            </a:r>
            <a:endParaRPr lang="pt-BR" altLang="en-US" sz="4000">
              <a:cs typeface="+mn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0" y="113030"/>
            <a:ext cx="11518265" cy="622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rcRect l="741" t="1816" r="73546" b="78102"/>
          <a:stretch>
            <a:fillRect/>
          </a:stretch>
        </p:blipFill>
        <p:spPr>
          <a:xfrm>
            <a:off x="780415" y="803275"/>
            <a:ext cx="10631170" cy="448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25730"/>
            <a:ext cx="11506200" cy="621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0" y="6397625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539750" rIns="539750" rtlCol="0" anchor="ctr"/>
          <a:p>
            <a:pPr algn="r"/>
            <a:r>
              <a:rPr lang="pt-BR" altLang="en-US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By herndzz</a:t>
            </a:r>
            <a:endParaRPr lang="pt-BR" altLang="en-US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rcRect r="75546" b="44714"/>
          <a:stretch>
            <a:fillRect/>
          </a:stretch>
        </p:blipFill>
        <p:spPr>
          <a:xfrm>
            <a:off x="342900" y="253365"/>
            <a:ext cx="4772660" cy="582993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 flipH="1" flipV="1">
            <a:off x="2924734" y="1132600"/>
            <a:ext cx="3213735" cy="961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6266180" y="1132840"/>
            <a:ext cx="4646930" cy="349377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61000"/>
              </a:schemeClr>
            </a:glow>
            <a:outerShdw blurRad="50800" dist="38100" dir="2700000" algn="tl" rotWithShape="0">
              <a:prstClr val="black">
                <a:alpha val="31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extrusionH="38100"/>
        </p:spPr>
        <p:txBody>
          <a:bodyPr wrap="square" lIns="0" tIns="0" rIns="0" bIns="0" rtlCol="0" anchor="ctr" anchorCtr="1">
            <a:noAutofit/>
          </a:bodyPr>
          <a:p>
            <a:pPr algn="just"/>
            <a:r>
              <a:rPr lang="en-US" altLang="pt-BR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 Indica ao interpretador que tudo o que est</a:t>
            </a:r>
            <a:r>
              <a:rPr lang="en-US" altLang="en-US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á</a:t>
            </a:r>
            <a:r>
              <a:rPr lang="en-US" altLang="pt-BR" sz="3600" b="1">
                <a:ln w="28575">
                  <a:noFill/>
                </a:ln>
                <a:solidFill>
                  <a:schemeClr val="bg1"/>
                </a:solidFill>
                <a:cs typeface="+mn-lt"/>
              </a:rPr>
              <a:t> dentro dela faz parte do seu programa.</a:t>
            </a:r>
            <a:endParaRPr lang="pt-BR" altLang="en-US" sz="3600" b="1">
              <a:ln w="28575">
                <a:noFill/>
              </a:ln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881*377"/>
  <p:tag name="TABLE_ENDDRAG_RECT" val="37*95*881*37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WPS Presentation</Application>
  <PresentationFormat>宽屏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Montserrat</vt:lpstr>
      <vt:lpstr>Consolas</vt:lpstr>
      <vt:lpstr>Segoe UI</vt:lpstr>
      <vt:lpstr>Microsoft YaHei</vt:lpstr>
      <vt:lpstr>Arial Unicode MS</vt:lpstr>
      <vt:lpstr>Calibri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Hernandes</dc:creator>
  <cp:lastModifiedBy>Hernandes</cp:lastModifiedBy>
  <cp:revision>4</cp:revision>
  <dcterms:created xsi:type="dcterms:W3CDTF">2025-06-06T01:40:00Z</dcterms:created>
  <dcterms:modified xsi:type="dcterms:W3CDTF">2025-06-06T10:56:06Z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1046-12.2.0.21179</vt:lpwstr>
  </property>
  <property fmtid="{D5CDD505-2E9C-101B-9397-08002B2CF9AE}" pid="3" name="ICV">
    <vt:lpwstr>93B0D1683555489795E0EC589FC6C751_11</vt:lpwstr>
  </property>
</Properties>
</file>