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9" r:id="rId2"/>
  </p:sldMasterIdLst>
  <p:sldIdLst>
    <p:sldId id="256" r:id="rId3"/>
    <p:sldId id="257" r:id="rId4"/>
    <p:sldId id="263" r:id="rId5"/>
    <p:sldId id="264" r:id="rId6"/>
    <p:sldId id="262" r:id="rId7"/>
    <p:sldId id="265" r:id="rId8"/>
    <p:sldId id="261" r:id="rId9"/>
    <p:sldId id="266" r:id="rId10"/>
    <p:sldId id="267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9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5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0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7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1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0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0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4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C022F4-9D3B-4299-A7F8-48B1809E8C5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C8390-83EE-45D9-936D-A492426073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AXON 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Resultado de imagen para ax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47" y="1497629"/>
            <a:ext cx="2100736" cy="21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 REACTIVE MANIFESTO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Orientado a mensajes (</a:t>
            </a:r>
            <a:r>
              <a:rPr lang="es-MX" dirty="0" err="1" smtClean="0"/>
              <a:t>Message</a:t>
            </a:r>
            <a:r>
              <a:rPr lang="es-MX" dirty="0" smtClean="0"/>
              <a:t> </a:t>
            </a:r>
            <a:r>
              <a:rPr lang="es-MX" dirty="0" err="1" smtClean="0"/>
              <a:t>Driven</a:t>
            </a:r>
            <a:r>
              <a:rPr lang="es-MX" dirty="0" smtClean="0"/>
              <a:t>): la comunicación es asíncrona aunque también puede tener el enfoque síncrono.</a:t>
            </a:r>
          </a:p>
          <a:p>
            <a:pPr lvl="1"/>
            <a:r>
              <a:rPr lang="es-MX" dirty="0" smtClean="0"/>
              <a:t>Bus de comandos (</a:t>
            </a:r>
            <a:r>
              <a:rPr lang="es-MX" dirty="0" err="1" smtClean="0"/>
              <a:t>Command</a:t>
            </a:r>
            <a:r>
              <a:rPr lang="es-MX" dirty="0" smtClean="0"/>
              <a:t> Bus).</a:t>
            </a:r>
          </a:p>
          <a:p>
            <a:pPr lvl="1"/>
            <a:r>
              <a:rPr lang="es-MX" dirty="0" smtClean="0"/>
              <a:t>Bus de eventos (</a:t>
            </a:r>
            <a:r>
              <a:rPr lang="es-MX" dirty="0" err="1" smtClean="0"/>
              <a:t>Event</a:t>
            </a:r>
            <a:r>
              <a:rPr lang="es-MX" dirty="0" smtClean="0"/>
              <a:t> Bus).</a:t>
            </a:r>
          </a:p>
          <a:p>
            <a:pPr lvl="1"/>
            <a:r>
              <a:rPr lang="es-MX" dirty="0" smtClean="0"/>
              <a:t>Bus de consultas (</a:t>
            </a:r>
            <a:r>
              <a:rPr lang="es-MX" dirty="0" err="1" smtClean="0"/>
              <a:t>Query</a:t>
            </a:r>
            <a:r>
              <a:rPr lang="es-MX" dirty="0" smtClean="0"/>
              <a:t> Bus).</a:t>
            </a:r>
          </a:p>
          <a:p>
            <a:r>
              <a:rPr lang="es-MX" dirty="0" smtClean="0"/>
              <a:t>Sensibilidad (</a:t>
            </a:r>
            <a:r>
              <a:rPr lang="es-MX" dirty="0" err="1" smtClean="0"/>
              <a:t>Responsive</a:t>
            </a:r>
            <a:r>
              <a:rPr lang="es-MX" dirty="0" smtClean="0"/>
              <a:t>): Refiriéndose a la capacidad para completar una tarea en un tiempo determinado (Comandos síncronos o asíncronos).</a:t>
            </a:r>
          </a:p>
          <a:p>
            <a:r>
              <a:rPr lang="es-MX" dirty="0" smtClean="0"/>
              <a:t>Resiliencia (</a:t>
            </a:r>
            <a:r>
              <a:rPr lang="es-MX" dirty="0" err="1" smtClean="0"/>
              <a:t>Resilient</a:t>
            </a:r>
            <a:r>
              <a:rPr lang="es-MX" dirty="0" smtClean="0"/>
              <a:t>): Gestionar los fallos y recuperarse de ellos (Proporcionar eventos que notifiquen el error a fin de controlarlo y que no existan bloqueos </a:t>
            </a:r>
            <a:r>
              <a:rPr lang="es-MX" dirty="0" err="1" smtClean="0"/>
              <a:t>ej</a:t>
            </a:r>
            <a:r>
              <a:rPr lang="es-MX" dirty="0" smtClean="0"/>
              <a:t>: Sagas).</a:t>
            </a:r>
          </a:p>
          <a:p>
            <a:r>
              <a:rPr lang="es-MX" dirty="0" smtClean="0"/>
              <a:t>Elasticidad (</a:t>
            </a:r>
            <a:r>
              <a:rPr lang="es-MX" dirty="0" err="1" smtClean="0"/>
              <a:t>Elastic</a:t>
            </a:r>
            <a:r>
              <a:rPr lang="es-MX" dirty="0" smtClean="0"/>
              <a:t>): A través del escalamiento vertical u horizontal para gestionar la carga de trabajo (Los comandos podrían ser ejecutados en dos nodos distintos).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24" y="2603501"/>
            <a:ext cx="5672550" cy="2739498"/>
          </a:xfrm>
        </p:spPr>
      </p:pic>
    </p:spTree>
    <p:extLst>
      <p:ext uri="{BB962C8B-B14F-4D97-AF65-F5344CB8AC3E}">
        <p14:creationId xmlns:p14="http://schemas.microsoft.com/office/powerpoint/2010/main" val="30129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MX" dirty="0" smtClean="0"/>
              <a:t>ARQUITECTURA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25" y="380666"/>
            <a:ext cx="6498006" cy="6224236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TOPICOS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Conceptos Generales</a:t>
            </a:r>
          </a:p>
          <a:p>
            <a:r>
              <a:rPr lang="es-MX" dirty="0" smtClean="0"/>
              <a:t>Patrones identificados durante la investigación:</a:t>
            </a:r>
          </a:p>
          <a:p>
            <a:pPr lvl="1"/>
            <a:r>
              <a:rPr lang="es-MX" dirty="0" smtClean="0"/>
              <a:t>CQRS</a:t>
            </a:r>
          </a:p>
          <a:p>
            <a:pPr lvl="1"/>
            <a:r>
              <a:rPr lang="es-MX" dirty="0" smtClean="0"/>
              <a:t>Agregado</a:t>
            </a:r>
          </a:p>
          <a:p>
            <a:pPr lvl="1"/>
            <a:r>
              <a:rPr lang="es-MX" dirty="0" err="1" smtClean="0"/>
              <a:t>Event</a:t>
            </a:r>
            <a:r>
              <a:rPr lang="es-MX" dirty="0" smtClean="0"/>
              <a:t> </a:t>
            </a:r>
            <a:r>
              <a:rPr lang="es-MX" dirty="0" err="1" smtClean="0"/>
              <a:t>Sourcing</a:t>
            </a:r>
            <a:endParaRPr lang="es-MX" dirty="0" smtClean="0"/>
          </a:p>
          <a:p>
            <a:pPr lvl="1"/>
            <a:r>
              <a:rPr lang="es-MX" dirty="0" smtClean="0"/>
              <a:t>Vista Materializada</a:t>
            </a:r>
          </a:p>
          <a:p>
            <a:pPr lvl="1"/>
            <a:r>
              <a:rPr lang="es-MX" dirty="0" smtClean="0"/>
              <a:t>Saga</a:t>
            </a:r>
            <a:endParaRPr lang="es-MX" dirty="0"/>
          </a:p>
          <a:p>
            <a:r>
              <a:rPr lang="es-MX" dirty="0" err="1" smtClean="0"/>
              <a:t>Axon</a:t>
            </a:r>
            <a:r>
              <a:rPr lang="es-MX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CQRS - </a:t>
            </a:r>
            <a:r>
              <a:rPr lang="es-MX" dirty="0" smtClean="0"/>
              <a:t>COMMAND QUERY RESPONSIBILITY SEGREGATION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Las operaciones de escritura y de lectura escalan </a:t>
            </a:r>
            <a:r>
              <a:rPr lang="es-MX" dirty="0" err="1"/>
              <a:t>idependientemente</a:t>
            </a:r>
            <a:r>
              <a:rPr lang="es-MX" dirty="0"/>
              <a:t>.</a:t>
            </a:r>
          </a:p>
          <a:p>
            <a:r>
              <a:rPr lang="es-MX" dirty="0"/>
              <a:t>Cada uno cuenta con un esquema optimizado para la tarea a la que es encomendada.</a:t>
            </a:r>
          </a:p>
          <a:p>
            <a:r>
              <a:rPr lang="es-MX" dirty="0"/>
              <a:t>Toda la lógica de negocio se realiza en la escritura o modificación de los datos, mientras que la lectura debe ser lo mas simple posible (como se lee es como se presenta los datos).</a:t>
            </a:r>
          </a:p>
          <a:p>
            <a:r>
              <a:rPr lang="es-MX" dirty="0"/>
              <a:t>En la lectura al ser vistas materializadas estas no requiere que se realicen </a:t>
            </a:r>
            <a:r>
              <a:rPr lang="es-MX" dirty="0" err="1"/>
              <a:t>joins</a:t>
            </a:r>
            <a:r>
              <a:rPr lang="es-MX" dirty="0"/>
              <a:t> complejos.</a:t>
            </a:r>
          </a:p>
          <a:p>
            <a:r>
              <a:rPr lang="es-MX" dirty="0"/>
              <a:t>Como desventajas: </a:t>
            </a:r>
          </a:p>
          <a:p>
            <a:pPr lvl="1"/>
            <a:r>
              <a:rPr lang="es-MX" dirty="0"/>
              <a:t>incrementa la complejidad al momento del diseño e implementación, aún mas si se agrega </a:t>
            </a:r>
            <a:r>
              <a:rPr lang="es-MX" dirty="0" err="1"/>
              <a:t>event</a:t>
            </a:r>
            <a:r>
              <a:rPr lang="es-MX" dirty="0"/>
              <a:t> </a:t>
            </a:r>
            <a:r>
              <a:rPr lang="es-MX" dirty="0" err="1"/>
              <a:t>sourcing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Eventual consistencia.</a:t>
            </a:r>
          </a:p>
          <a:p>
            <a:endParaRPr lang="en-US" dirty="0"/>
          </a:p>
        </p:txBody>
      </p:sp>
      <p:pic>
        <p:nvPicPr>
          <p:cNvPr id="5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0425" y="2545018"/>
            <a:ext cx="3842424" cy="35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Es una representación conceptual de un grupo de entidades de negocio que se encarga de ejecutar la lógica de negocio.</a:t>
            </a:r>
          </a:p>
          <a:p>
            <a:r>
              <a:rPr lang="es-MX" dirty="0"/>
              <a:t>Se debe empezar por un concepto de dominio y pensar en las entidades que se usan en las transacciones más comunes relacionadas con ese concepto.</a:t>
            </a:r>
          </a:p>
          <a:p>
            <a:r>
              <a:rPr lang="es-MX" dirty="0"/>
              <a:t>El agregado esta compuesto por una raíz, entidades de negocio y objetos de valor.</a:t>
            </a:r>
          </a:p>
          <a:p>
            <a:r>
              <a:rPr lang="es-MX" dirty="0"/>
              <a:t>La raíz proporciona el acceso a todas las entidades y objetos de valor a través de sus métodos.</a:t>
            </a:r>
          </a:p>
          <a:p>
            <a:r>
              <a:rPr lang="es-MX" dirty="0"/>
              <a:t>Las entidades son objetos de negocio que poseen identificación o que se pueden identificar para el dominio.</a:t>
            </a:r>
          </a:p>
          <a:p>
            <a:r>
              <a:rPr lang="es-MX" dirty="0"/>
              <a:t>Los objetos de valor son objetos que no poseen una identificación o que no necesitan contar con una identificación para el dominio.</a:t>
            </a:r>
          </a:p>
          <a:p>
            <a:r>
              <a:rPr lang="es-MX" dirty="0"/>
              <a:t>Como desventajas:</a:t>
            </a:r>
          </a:p>
          <a:p>
            <a:pPr lvl="1"/>
            <a:r>
              <a:rPr lang="es-MX" dirty="0"/>
              <a:t>Almacenamiento y posterior recuperación.</a:t>
            </a:r>
          </a:p>
          <a:p>
            <a:pPr lvl="1"/>
            <a:r>
              <a:rPr lang="es-MX" dirty="0"/>
              <a:t>Requiere de practica para poder separar la lógica que corresponde a cada uno de los agregados.</a:t>
            </a:r>
          </a:p>
          <a:p>
            <a:endParaRPr lang="en-US" dirty="0"/>
          </a:p>
        </p:txBody>
      </p:sp>
      <p:pic>
        <p:nvPicPr>
          <p:cNvPr id="5" name="Marcador de contenido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89" r="939"/>
          <a:stretch/>
        </p:blipFill>
        <p:spPr>
          <a:xfrm>
            <a:off x="6337743" y="2603500"/>
            <a:ext cx="5562808" cy="31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EVENT SOURCING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Consiste en recuperar una serie de </a:t>
            </a:r>
            <a:r>
              <a:rPr lang="es-MX" b="1" dirty="0" smtClean="0"/>
              <a:t>eventos</a:t>
            </a:r>
            <a:r>
              <a:rPr lang="es-MX" dirty="0" smtClean="0"/>
              <a:t> previamente almacenados para ejecutarlos sobre nuestro modelo de dominio para obtener el estado actual.</a:t>
            </a:r>
          </a:p>
          <a:p>
            <a:r>
              <a:rPr lang="es-MX" dirty="0" smtClean="0"/>
              <a:t>Se aplica sobre los agregados.</a:t>
            </a:r>
          </a:p>
          <a:p>
            <a:r>
              <a:rPr lang="es-MX" dirty="0" smtClean="0"/>
              <a:t>Desventajas:</a:t>
            </a:r>
          </a:p>
          <a:p>
            <a:pPr lvl="1"/>
            <a:r>
              <a:rPr lang="es-MX" dirty="0" smtClean="0"/>
              <a:t>Procesar una enorme cantidad de eventos (ejemplo: 1000 eventos).</a:t>
            </a:r>
          </a:p>
          <a:p>
            <a:pPr lvl="1"/>
            <a:r>
              <a:rPr lang="es-MX" dirty="0" smtClean="0"/>
              <a:t>Si el contenido de los eventos cambia, ¿Cómo se procesaría los anteriores?.</a:t>
            </a:r>
            <a:endParaRPr lang="es-MX" dirty="0"/>
          </a:p>
        </p:txBody>
      </p:sp>
      <p:pic>
        <p:nvPicPr>
          <p:cNvPr id="3074" name="Picture 2" descr="Resultado de imagen para event sourci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704" r="4013" b="3467"/>
          <a:stretch/>
        </p:blipFill>
        <p:spPr bwMode="auto">
          <a:xfrm>
            <a:off x="7435341" y="2603500"/>
            <a:ext cx="3170365" cy="41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 MATERIALIZADA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Son tablas/colecciones/</a:t>
            </a:r>
            <a:r>
              <a:rPr lang="es-MX" dirty="0" err="1"/>
              <a:t>etc</a:t>
            </a:r>
            <a:r>
              <a:rPr lang="es-MX" dirty="0"/>
              <a:t>, donde se almacena la data que cumplen un objetivo de negocio.</a:t>
            </a:r>
          </a:p>
          <a:p>
            <a:r>
              <a:rPr lang="es-MX" dirty="0"/>
              <a:t>Se utiliza cuando el origen de los datos posee data no estructurada, semiestructura o cuando no es posible realizar consultas de manera eficiente.</a:t>
            </a:r>
          </a:p>
          <a:p>
            <a:r>
              <a:rPr lang="es-MX" dirty="0"/>
              <a:t>Normalmente una vista materializada es la agrupación de varias tablas/colecciones/</a:t>
            </a:r>
            <a:r>
              <a:rPr lang="es-MX" dirty="0" err="1"/>
              <a:t>etc</a:t>
            </a:r>
            <a:r>
              <a:rPr lang="es-MX" dirty="0"/>
              <a:t>, evitando los clásicos </a:t>
            </a:r>
            <a:r>
              <a:rPr lang="es-MX" dirty="0" err="1"/>
              <a:t>joins</a:t>
            </a:r>
            <a:r>
              <a:rPr lang="es-MX" dirty="0"/>
              <a:t> por tanto es optimizado.</a:t>
            </a:r>
          </a:p>
          <a:p>
            <a:r>
              <a:rPr lang="es-MX" dirty="0"/>
              <a:t>A través de un proceso de ETL se actualiza la vista materializada.</a:t>
            </a:r>
          </a:p>
          <a:p>
            <a:r>
              <a:rPr lang="es-MX" dirty="0"/>
              <a:t>Desventajas:</a:t>
            </a:r>
          </a:p>
          <a:p>
            <a:pPr lvl="1"/>
            <a:r>
              <a:rPr lang="es-MX" dirty="0"/>
              <a:t>Como transportar la información para actualizar las vistas materializadas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41" y="2375911"/>
            <a:ext cx="5564370" cy="23728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41" y="4748807"/>
            <a:ext cx="4388922" cy="18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2757" y="2227263"/>
            <a:ext cx="5422390" cy="405536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La saga es una </a:t>
            </a:r>
            <a:r>
              <a:rPr lang="es-MX" dirty="0"/>
              <a:t>secuencia de transacciones locales que hay que coordinar. Además para cada una de estas transacciones se debe definir una </a:t>
            </a:r>
            <a:r>
              <a:rPr lang="es-MX" b="1" dirty="0"/>
              <a:t>acción compensatoria</a:t>
            </a:r>
            <a:r>
              <a:rPr lang="es-MX" dirty="0"/>
              <a:t> que deshaga el cambio que ha hecho la transacción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Existen dos tipos de saga:</a:t>
            </a:r>
          </a:p>
          <a:p>
            <a:pPr lvl="1"/>
            <a:r>
              <a:rPr lang="es-MX" dirty="0" smtClean="0"/>
              <a:t>Coreografía.</a:t>
            </a:r>
          </a:p>
          <a:p>
            <a:pPr lvl="1"/>
            <a:r>
              <a:rPr lang="es-MX" dirty="0" smtClean="0"/>
              <a:t>Orquestación.</a:t>
            </a:r>
          </a:p>
          <a:p>
            <a:r>
              <a:rPr lang="es-MX" dirty="0" smtClean="0"/>
              <a:t>Como desventajas:</a:t>
            </a:r>
          </a:p>
          <a:p>
            <a:pPr lvl="1"/>
            <a:r>
              <a:rPr lang="es-MX" dirty="0" smtClean="0"/>
              <a:t>En teoría parece sencillo, pero ponerlo a funcionar no lo es (gestión de eventos, recuperar el estado de la saga, operaciones </a:t>
            </a:r>
            <a:r>
              <a:rPr lang="es-MX" dirty="0" err="1" smtClean="0"/>
              <a:t>idempotentes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</a:p>
          <a:p>
            <a:pPr lvl="1"/>
            <a:r>
              <a:rPr lang="es-MX" dirty="0" smtClean="0"/>
              <a:t>Concurrencia/aislamiento entre sagas.</a:t>
            </a:r>
            <a:endParaRPr lang="es-MX" dirty="0"/>
          </a:p>
        </p:txBody>
      </p:sp>
      <p:pic>
        <p:nvPicPr>
          <p:cNvPr id="1034" name="Picture 10" descr="https://enmilocalfunciona.io/content/images/2018/07/saga_manager_fai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847" y="2338030"/>
            <a:ext cx="5128699" cy="39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SAGA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Coreografía</a:t>
            </a:r>
            <a:endParaRPr lang="en-US" dirty="0"/>
          </a:p>
        </p:txBody>
      </p:sp>
      <p:pic>
        <p:nvPicPr>
          <p:cNvPr id="2050" name="Picture 2" descr="https://enmilocalfunciona.io/content/images/2018/07/booking_saga_choreograph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302" y="3213100"/>
            <a:ext cx="3259208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Orquestación</a:t>
            </a:r>
            <a:endParaRPr lang="en-US" dirty="0"/>
          </a:p>
        </p:txBody>
      </p:sp>
      <p:pic>
        <p:nvPicPr>
          <p:cNvPr id="2052" name="Picture 4" descr="https://enmilocalfunciona.io/content/images/2018/07/booking_saga_orchestatio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0630" y="3213100"/>
            <a:ext cx="3600577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AXON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En </a:t>
            </a:r>
            <a:r>
              <a:rPr lang="es-MX" dirty="0" err="1" smtClean="0"/>
              <a:t>axon</a:t>
            </a:r>
            <a:r>
              <a:rPr lang="es-MX" dirty="0" smtClean="0"/>
              <a:t> existen 3 tipos de mensajes:</a:t>
            </a:r>
          </a:p>
          <a:p>
            <a:pPr lvl="1"/>
            <a:r>
              <a:rPr lang="es-MX" dirty="0" smtClean="0"/>
              <a:t>Comandos (</a:t>
            </a:r>
            <a:r>
              <a:rPr lang="es-MX" dirty="0" err="1" smtClean="0"/>
              <a:t>Commands</a:t>
            </a:r>
            <a:r>
              <a:rPr lang="es-MX" dirty="0" smtClean="0"/>
              <a:t>): Representa la intención de realizar una acción.</a:t>
            </a:r>
          </a:p>
          <a:p>
            <a:pPr lvl="1"/>
            <a:r>
              <a:rPr lang="es-MX" dirty="0" smtClean="0"/>
              <a:t>Eventos (</a:t>
            </a:r>
            <a:r>
              <a:rPr lang="es-MX" dirty="0" err="1" smtClean="0"/>
              <a:t>Events</a:t>
            </a:r>
            <a:r>
              <a:rPr lang="es-MX" dirty="0" smtClean="0"/>
              <a:t>): Representa a las notificaciones cuando ha ocurrido algo importante.</a:t>
            </a:r>
          </a:p>
          <a:p>
            <a:pPr lvl="1"/>
            <a:r>
              <a:rPr lang="es-MX" dirty="0" smtClean="0"/>
              <a:t>Consultas (</a:t>
            </a:r>
            <a:r>
              <a:rPr lang="es-MX" dirty="0" err="1" smtClean="0"/>
              <a:t>Querys</a:t>
            </a:r>
            <a:r>
              <a:rPr lang="es-MX" dirty="0" smtClean="0"/>
              <a:t>): Representa una petición de información.</a:t>
            </a:r>
            <a:endParaRPr lang="es-MX" dirty="0"/>
          </a:p>
          <a:p>
            <a:r>
              <a:rPr lang="es-MX" dirty="0" err="1" smtClean="0"/>
              <a:t>Axon</a:t>
            </a:r>
            <a:r>
              <a:rPr lang="es-MX" dirty="0" smtClean="0"/>
              <a:t> esta ligado con el </a:t>
            </a:r>
            <a:r>
              <a:rPr lang="es-MX" dirty="0"/>
              <a:t>manifiesto </a:t>
            </a:r>
            <a:r>
              <a:rPr lang="es-MX" dirty="0" smtClean="0"/>
              <a:t>reactivo: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://www.reactivemanifesto.org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782</TotalTime>
  <Words>635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Sala de reuniones Ion</vt:lpstr>
      <vt:lpstr>AXON FRAMEWORK</vt:lpstr>
      <vt:lpstr>TOPICOS</vt:lpstr>
      <vt:lpstr>CQRS - COMMAND QUERY RESPONSIBILITY SEGREGATION</vt:lpstr>
      <vt:lpstr>AGREGADO</vt:lpstr>
      <vt:lpstr>EVENT SOURCING</vt:lpstr>
      <vt:lpstr>VISTA MATERIALIZADA</vt:lpstr>
      <vt:lpstr>SAGA</vt:lpstr>
      <vt:lpstr>SAGA</vt:lpstr>
      <vt:lpstr>AXON FRAMEWORK</vt:lpstr>
      <vt:lpstr>THE REACTIVE MANIFESTO</vt:lpstr>
      <vt:lpstr>ARQUITECTURA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rosas nutz</dc:creator>
  <cp:lastModifiedBy>hernan rosas nutz</cp:lastModifiedBy>
  <cp:revision>30</cp:revision>
  <dcterms:created xsi:type="dcterms:W3CDTF">2018-11-17T13:44:31Z</dcterms:created>
  <dcterms:modified xsi:type="dcterms:W3CDTF">2018-11-25T10:32:12Z</dcterms:modified>
</cp:coreProperties>
</file>