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0"/>
  </p:notesMasterIdLst>
  <p:sldIdLst>
    <p:sldId id="262" r:id="rId2"/>
    <p:sldId id="269" r:id="rId3"/>
    <p:sldId id="272" r:id="rId4"/>
    <p:sldId id="271" r:id="rId5"/>
    <p:sldId id="274" r:id="rId6"/>
    <p:sldId id="275" r:id="rId7"/>
    <p:sldId id="273" r:id="rId8"/>
    <p:sldId id="266" r:id="rId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FF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1291"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8DC72-0701-4922-B9D1-CBFB540736DA}" type="datetimeFigureOut">
              <a:rPr lang="en-IN" smtClean="0"/>
              <a:t>27-02-2018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33DB3-0243-45D5-87FD-27D2F51D2003}" type="slidenum">
              <a:rPr lang="en-IN" smtClean="0"/>
              <a:t>‹#›</a:t>
            </a:fld>
            <a:endParaRPr lang="en-IN"/>
          </a:p>
        </p:txBody>
      </p:sp>
    </p:spTree>
    <p:extLst>
      <p:ext uri="{BB962C8B-B14F-4D97-AF65-F5344CB8AC3E}">
        <p14:creationId xmlns:p14="http://schemas.microsoft.com/office/powerpoint/2010/main" val="106936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52529" cy="736270"/>
          </a:xfrm>
          <a:prstGeom prst="rect">
            <a:avLst/>
          </a:prstGeom>
          <a:gradFill>
            <a:gsLst>
              <a:gs pos="1000">
                <a:srgbClr val="166018"/>
              </a:gs>
              <a:gs pos="52000">
                <a:srgbClr val="00B0F0"/>
              </a:gs>
              <a:gs pos="100000">
                <a:schemeClr val="tx2">
                  <a:lumMod val="75000"/>
                </a:schemeClr>
              </a:gs>
              <a:gs pos="100000">
                <a:srgbClr val="4D0808"/>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latin typeface="Franklin Gothic Demi" pitchFamily="34" charset="0"/>
              </a:rPr>
              <a:t>INDIAN INSTITUTE OF TECHNOLOGY ROORKEE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7895" y="-1281"/>
            <a:ext cx="755828" cy="732103"/>
          </a:xfrm>
          <a:prstGeom prst="rect">
            <a:avLst/>
          </a:prstGeom>
        </p:spPr>
      </p:pic>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6150"/>
            <a:ext cx="9133727" cy="185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81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64285" y="-1480"/>
            <a:ext cx="979715" cy="961360"/>
          </a:xfrm>
          <a:prstGeom prst="rect">
            <a:avLst/>
          </a:prstGeom>
        </p:spPr>
      </p:pic>
      <p:cxnSp>
        <p:nvCxnSpPr>
          <p:cNvPr id="8" name="Straight Connector 7"/>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userDrawn="1"/>
        </p:nvPicPr>
        <p:blipFill>
          <a:blip r:embed="rId4">
            <a:lum bright="3000"/>
          </a:blip>
          <a:stretch>
            <a:fillRect/>
          </a:stretch>
        </p:blipFill>
        <p:spPr>
          <a:xfrm>
            <a:off x="1873072" y="2118212"/>
            <a:ext cx="5321656" cy="3510576"/>
          </a:xfrm>
          <a:prstGeom prst="rect">
            <a:avLst/>
          </a:prstGeom>
        </p:spPr>
      </p:pic>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p:nvPr>
        </p:nvSpPr>
        <p:spPr>
          <a:xfrm>
            <a:off x="180654" y="202990"/>
            <a:ext cx="7042080" cy="554587"/>
          </a:xfrm>
        </p:spPr>
        <p:txBody>
          <a:bodyPr/>
          <a:lstStyle>
            <a:lvl1pPr algn="l">
              <a:defRPr sz="3200" b="1"/>
            </a:lvl1pPr>
          </a:lstStyle>
          <a:p>
            <a:r>
              <a:rPr lang="en-US" dirty="0" smtClean="0"/>
              <a:t>Click to edit Master title style</a:t>
            </a:r>
            <a:endParaRPr lang="en-IN" dirty="0"/>
          </a:p>
        </p:txBody>
      </p:sp>
      <p:sp>
        <p:nvSpPr>
          <p:cNvPr id="12" name="Content Placeholder 3"/>
          <p:cNvSpPr>
            <a:spLocks noGrp="1"/>
          </p:cNvSpPr>
          <p:nvPr>
            <p:ph sz="half" idx="2"/>
          </p:nvPr>
        </p:nvSpPr>
        <p:spPr>
          <a:xfrm>
            <a:off x="180653" y="1173984"/>
            <a:ext cx="8768137" cy="522327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21865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lum bright="3000"/>
          </a:blip>
          <a:stretch>
            <a:fillRect/>
          </a:stretch>
        </p:blipFill>
        <p:spPr>
          <a:xfrm>
            <a:off x="1873072" y="2118212"/>
            <a:ext cx="5321656" cy="3510576"/>
          </a:xfrm>
          <a:prstGeom prst="rect">
            <a:avLst/>
          </a:prstGeom>
        </p:spPr>
      </p:pic>
      <p:sp>
        <p:nvSpPr>
          <p:cNvPr id="2" name="Title 1"/>
          <p:cNvSpPr>
            <a:spLocks noGrp="1"/>
          </p:cNvSpPr>
          <p:nvPr>
            <p:ph type="title"/>
          </p:nvPr>
        </p:nvSpPr>
        <p:spPr>
          <a:xfrm>
            <a:off x="180654" y="202990"/>
            <a:ext cx="7042080" cy="554587"/>
          </a:xfrm>
        </p:spPr>
        <p:txBody>
          <a:bodyPr/>
          <a:lstStyle>
            <a:lvl1pPr algn="l">
              <a:defRPr sz="3200" b="1"/>
            </a:lvl1pPr>
          </a:lstStyle>
          <a:p>
            <a:r>
              <a:rPr lang="en-US" dirty="0" smtClean="0"/>
              <a:t>Click to edit Master title style</a:t>
            </a:r>
            <a:endParaRPr lang="en-IN" dirty="0"/>
          </a:p>
        </p:txBody>
      </p:sp>
      <p:sp>
        <p:nvSpPr>
          <p:cNvPr id="3" name="Text Placeholder 2"/>
          <p:cNvSpPr>
            <a:spLocks noGrp="1"/>
          </p:cNvSpPr>
          <p:nvPr>
            <p:ph type="body" idx="1"/>
          </p:nvPr>
        </p:nvSpPr>
        <p:spPr>
          <a:xfrm>
            <a:off x="180654" y="1132413"/>
            <a:ext cx="4288604" cy="480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80654" y="1613043"/>
            <a:ext cx="4288604"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Text Placeholder 4"/>
          <p:cNvSpPr>
            <a:spLocks noGrp="1"/>
          </p:cNvSpPr>
          <p:nvPr>
            <p:ph type="body" sz="quarter" idx="3"/>
          </p:nvPr>
        </p:nvSpPr>
        <p:spPr>
          <a:xfrm>
            <a:off x="4645025" y="1125166"/>
            <a:ext cx="4242121" cy="4878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613043"/>
            <a:ext cx="4242121"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0" name="Picture 9"/>
          <p:cNvPicPr>
            <a:picLocks noChangeAspect="1"/>
          </p:cNvPicPr>
          <p:nvPr userDrawn="1"/>
        </p:nvPicPr>
        <p:blipFill>
          <a:blip r:embed="rId3"/>
          <a:stretch>
            <a:fillRect/>
          </a:stretch>
        </p:blipFill>
        <p:spPr>
          <a:xfrm>
            <a:off x="8164285" y="-1480"/>
            <a:ext cx="979715" cy="961360"/>
          </a:xfrm>
          <a:prstGeom prst="rect">
            <a:avLst/>
          </a:prstGeom>
        </p:spPr>
      </p:pic>
      <p:cxnSp>
        <p:nvCxnSpPr>
          <p:cNvPr id="11" name="Straight Connector 10"/>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26189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lum bright="3000"/>
          </a:blip>
          <a:stretch>
            <a:fillRect/>
          </a:stretch>
        </p:blipFill>
        <p:spPr>
          <a:xfrm>
            <a:off x="1873072" y="2118212"/>
            <a:ext cx="5321656" cy="3510576"/>
          </a:xfrm>
          <a:prstGeom prst="rect">
            <a:avLst/>
          </a:prstGeom>
        </p:spPr>
      </p:pic>
      <p:pic>
        <p:nvPicPr>
          <p:cNvPr id="6" name="Picture 5"/>
          <p:cNvPicPr>
            <a:picLocks noChangeAspect="1"/>
          </p:cNvPicPr>
          <p:nvPr userDrawn="1"/>
        </p:nvPicPr>
        <p:blipFill>
          <a:blip r:embed="rId3"/>
          <a:stretch>
            <a:fillRect/>
          </a:stretch>
        </p:blipFill>
        <p:spPr>
          <a:xfrm>
            <a:off x="8164285" y="-1480"/>
            <a:ext cx="979715" cy="961360"/>
          </a:xfrm>
          <a:prstGeom prst="rect">
            <a:avLst/>
          </a:prstGeom>
        </p:spPr>
      </p:pic>
      <p:cxnSp>
        <p:nvCxnSpPr>
          <p:cNvPr id="7" name="Straight Connector 6"/>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7775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hasCustomPrompt="1"/>
          </p:nvPr>
        </p:nvSpPr>
        <p:spPr>
          <a:xfrm>
            <a:off x="3363913" y="2971801"/>
            <a:ext cx="2452687" cy="711200"/>
          </a:xfrm>
        </p:spPr>
        <p:txBody>
          <a:bodyPr anchor="t"/>
          <a:lstStyle>
            <a:lvl1pPr algn="ctr">
              <a:defRPr sz="3600" b="1" cap="none"/>
            </a:lvl1pPr>
          </a:lstStyle>
          <a:p>
            <a:r>
              <a:rPr lang="en-US" dirty="0" smtClean="0"/>
              <a:t>Thanks…</a:t>
            </a:r>
            <a:endParaRPr lang="en-IN" dirty="0"/>
          </a:p>
        </p:txBody>
      </p:sp>
      <p:cxnSp>
        <p:nvCxnSpPr>
          <p:cNvPr id="12" name="Straight Connector 11"/>
          <p:cNvCxnSpPr/>
          <p:nvPr userDrawn="1"/>
        </p:nvCxnSpPr>
        <p:spPr>
          <a:xfrm>
            <a:off x="3595524" y="3619535"/>
            <a:ext cx="2009553"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076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IN"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IN"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fld id="{247F8E96-40AA-459E-91AA-55A5F97CAAA0}" type="datetime1">
              <a:rPr lang="en-US" smtClean="0">
                <a:solidFill>
                  <a:prstClr val="black">
                    <a:tint val="75000"/>
                  </a:prstClr>
                </a:solidFill>
              </a:rPr>
              <a:t>27-Feb-18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D4CB9294-F9FF-4346-BE48-1C04129C722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9861629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8" r:id="rId5"/>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1069520" y="1111751"/>
            <a:ext cx="7247166" cy="499336"/>
          </a:xfrm>
        </p:spPr>
        <p:txBody>
          <a:bodyPr/>
          <a:lstStyle>
            <a:lvl1pPr algn="ctr">
              <a:defRPr sz="2800" b="1">
                <a:latin typeface="+mn-lt"/>
              </a:defRPr>
            </a:lvl1pPr>
          </a:lstStyle>
          <a:p>
            <a:r>
              <a:rPr lang="en-IN" dirty="0"/>
              <a:t>HackerCamp Summer 2018</a:t>
            </a:r>
            <a:br>
              <a:rPr lang="en-IN" dirty="0"/>
            </a:br>
            <a:r>
              <a:rPr lang="en-IN" dirty="0"/>
              <a:t>Submission - Analytics​</a:t>
            </a:r>
          </a:p>
        </p:txBody>
      </p:sp>
      <p:sp>
        <p:nvSpPr>
          <p:cNvPr id="9" name="Text Placeholder 2"/>
          <p:cNvSpPr>
            <a:spLocks noGrp="1"/>
          </p:cNvSpPr>
          <p:nvPr>
            <p:ph type="body" idx="4294967295"/>
          </p:nvPr>
        </p:nvSpPr>
        <p:spPr>
          <a:xfrm>
            <a:off x="1069520" y="3224241"/>
            <a:ext cx="7247166" cy="423370"/>
          </a:xfrm>
        </p:spPr>
        <p:txBody>
          <a:bodyPr anchor="b"/>
          <a:lstStyle>
            <a:lvl1pPr marL="0" indent="0" algn="ctr">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Sanjay Kumar Deo</a:t>
            </a:r>
          </a:p>
        </p:txBody>
      </p:sp>
      <p:sp>
        <p:nvSpPr>
          <p:cNvPr id="14" name="Text Placeholder 2"/>
          <p:cNvSpPr>
            <a:spLocks noGrp="1"/>
          </p:cNvSpPr>
          <p:nvPr>
            <p:ph type="body" idx="4294967295"/>
          </p:nvPr>
        </p:nvSpPr>
        <p:spPr>
          <a:xfrm>
            <a:off x="1069520" y="3647611"/>
            <a:ext cx="7247166" cy="1613154"/>
          </a:xfrm>
        </p:spPr>
        <p:txBody>
          <a:bodyPr anchor="b"/>
          <a:lstStyle>
            <a:lvl1pPr marL="0" indent="0" algn="ctr">
              <a:buNone/>
              <a:defRPr sz="18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PEM(4</a:t>
            </a:r>
            <a:r>
              <a:rPr lang="en-US" baseline="30000" dirty="0" smtClean="0"/>
              <a:t>th</a:t>
            </a:r>
            <a:r>
              <a:rPr lang="en-US" dirty="0" smtClean="0"/>
              <a:t> Year)</a:t>
            </a:r>
          </a:p>
          <a:p>
            <a:pPr lvl="0"/>
            <a:r>
              <a:rPr lang="en-US" dirty="0" smtClean="0"/>
              <a:t>IIT Roorkee</a:t>
            </a:r>
          </a:p>
          <a:p>
            <a:pPr lvl="0"/>
            <a:r>
              <a:rPr lang="en-US" dirty="0" smtClean="0"/>
              <a:t>M:+91-9675194962</a:t>
            </a:r>
          </a:p>
          <a:p>
            <a:pPr lvl="0"/>
            <a:r>
              <a:rPr lang="en-US" dirty="0" smtClean="0"/>
              <a:t>E:sanjaydeo96@gmail.com</a:t>
            </a:r>
          </a:p>
        </p:txBody>
      </p:sp>
      <p:sp>
        <p:nvSpPr>
          <p:cNvPr id="15" name="Text Placeholder 2"/>
          <p:cNvSpPr>
            <a:spLocks noGrp="1"/>
          </p:cNvSpPr>
          <p:nvPr>
            <p:ph type="body" idx="4294967295"/>
          </p:nvPr>
        </p:nvSpPr>
        <p:spPr>
          <a:xfrm>
            <a:off x="1130480" y="2052574"/>
            <a:ext cx="7247166" cy="445418"/>
          </a:xfrm>
        </p:spPr>
        <p:txBody>
          <a:bodyPr anchor="b"/>
          <a:lstStyle>
            <a:lvl1pPr marL="0" indent="0" algn="ctr">
              <a:buNone/>
              <a:defRPr sz="2000" b="1" i="1">
                <a:solidFill>
                  <a:srgbClr val="0000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Analytics Assignment</a:t>
            </a:r>
            <a:endParaRPr lang="en-US" dirty="0" smtClean="0"/>
          </a:p>
        </p:txBody>
      </p:sp>
    </p:spTree>
    <p:extLst>
      <p:ext uri="{BB962C8B-B14F-4D97-AF65-F5344CB8AC3E}">
        <p14:creationId xmlns:p14="http://schemas.microsoft.com/office/powerpoint/2010/main" val="202677207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Understanding</a:t>
            </a:r>
            <a:endParaRPr lang="en-US" dirty="0"/>
          </a:p>
        </p:txBody>
      </p:sp>
      <p:sp>
        <p:nvSpPr>
          <p:cNvPr id="3" name="Content Placeholder 2"/>
          <p:cNvSpPr>
            <a:spLocks noGrp="1"/>
          </p:cNvSpPr>
          <p:nvPr>
            <p:ph sz="half" idx="2"/>
          </p:nvPr>
        </p:nvSpPr>
        <p:spPr/>
        <p:txBody>
          <a:bodyPr/>
          <a:lstStyle/>
          <a:p>
            <a:r>
              <a:rPr lang="en-US" dirty="0" smtClean="0"/>
              <a:t>Identification of unique patients in sample dataset</a:t>
            </a:r>
            <a:r>
              <a:rPr lang="en-US" dirty="0"/>
              <a:t> </a:t>
            </a:r>
            <a:r>
              <a:rPr lang="en-US" dirty="0" smtClean="0"/>
              <a:t>through training model</a:t>
            </a:r>
          </a:p>
          <a:p>
            <a:r>
              <a:rPr lang="en-US" dirty="0" smtClean="0"/>
              <a:t>Since there is no label in the dataset ,problem is assumed to be unsupervised learning.</a:t>
            </a:r>
          </a:p>
          <a:p>
            <a:r>
              <a:rPr lang="en-US" dirty="0" smtClean="0"/>
              <a:t>All data values are string except ‘dob’ which can converted into numeric.</a:t>
            </a:r>
          </a:p>
          <a:p>
            <a:r>
              <a:rPr lang="en-US" dirty="0" smtClean="0"/>
              <a:t>Deduplication of records(due to variation of name) </a:t>
            </a:r>
            <a:r>
              <a:rPr lang="en-US" dirty="0"/>
              <a:t>is an </a:t>
            </a:r>
            <a:r>
              <a:rPr lang="en-US" dirty="0" smtClean="0"/>
              <a:t>needs to be handled</a:t>
            </a:r>
          </a:p>
          <a:p>
            <a:pPr marL="0" indent="0">
              <a:buNone/>
            </a:pPr>
            <a:endParaRPr lang="en-US" dirty="0" smtClean="0"/>
          </a:p>
          <a:p>
            <a:endParaRPr lang="en-US" dirty="0" smtClean="0"/>
          </a:p>
          <a:p>
            <a:pPr marL="514350" indent="-514350">
              <a:buFont typeface="+mj-lt"/>
              <a:buAutoNum type="romanUcPeriod"/>
            </a:pPr>
            <a:endParaRPr lang="en-US" dirty="0" smtClean="0"/>
          </a:p>
          <a:p>
            <a:pPr marL="514350" indent="-514350">
              <a:buFont typeface="+mj-lt"/>
              <a:buAutoNum type="romanUcPeriod"/>
            </a:pPr>
            <a:endParaRPr lang="en-US" dirty="0" smtClean="0"/>
          </a:p>
        </p:txBody>
      </p:sp>
    </p:spTree>
    <p:extLst>
      <p:ext uri="{BB962C8B-B14F-4D97-AF65-F5344CB8AC3E}">
        <p14:creationId xmlns:p14="http://schemas.microsoft.com/office/powerpoint/2010/main" val="278976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sz="half" idx="2"/>
          </p:nvPr>
        </p:nvSpPr>
        <p:spPr/>
        <p:txBody>
          <a:bodyPr/>
          <a:lstStyle/>
          <a:p>
            <a:r>
              <a:rPr lang="en-US" dirty="0" smtClean="0"/>
              <a:t>We can directly apply kmodes clustering here but since we looking for very fine scale of clusters i.e. Identification of unique patients,we are uncertain about number clusters.It could be any value between 1-103.</a:t>
            </a:r>
          </a:p>
          <a:p>
            <a:r>
              <a:rPr lang="en-US" dirty="0" smtClean="0"/>
              <a:t>Dendrogram plot gives insights of number clusters to be choosen for very fine clustering scale.So, we go for </a:t>
            </a:r>
            <a:r>
              <a:rPr lang="en-US" u="sng" dirty="0" smtClean="0"/>
              <a:t>Complete Linkage</a:t>
            </a:r>
            <a:r>
              <a:rPr lang="en-US" dirty="0" smtClean="0"/>
              <a:t> type cluster dendrogram to get largest possible numbers of clusters.</a:t>
            </a:r>
          </a:p>
          <a:p>
            <a:r>
              <a:rPr lang="en-US" dirty="0" smtClean="0"/>
              <a:t>Deduplication can be resolved by splitting ‘fn’ and ‘ln’ before training.</a:t>
            </a:r>
          </a:p>
          <a:p>
            <a:r>
              <a:rPr lang="en-US" dirty="0" smtClean="0"/>
              <a:t>Finally, model is trained using </a:t>
            </a:r>
            <a:r>
              <a:rPr lang="en-US" u="sng" dirty="0"/>
              <a:t>kmodes</a:t>
            </a:r>
            <a:r>
              <a:rPr lang="en-US" dirty="0"/>
              <a:t> selecting columns ['ln1', 'ln2', 'fn1', 'fn2', 'dob_en','F','M</a:t>
            </a:r>
            <a:r>
              <a:rPr lang="en-US" dirty="0" smtClean="0"/>
              <a:t>'] and predicted values are stored in column ‘UPI’ i.e. Unique Person Indentity.</a:t>
            </a:r>
          </a:p>
          <a:p>
            <a:endParaRPr lang="en-US" dirty="0" smtClean="0"/>
          </a:p>
          <a:p>
            <a:endParaRPr lang="en-US" dirty="0" smtClean="0"/>
          </a:p>
          <a:p>
            <a:endParaRPr lang="en-US" dirty="0"/>
          </a:p>
        </p:txBody>
      </p:sp>
    </p:spTree>
    <p:extLst>
      <p:ext uri="{BB962C8B-B14F-4D97-AF65-F5344CB8AC3E}">
        <p14:creationId xmlns:p14="http://schemas.microsoft.com/office/powerpoint/2010/main" val="103555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sz="half" idx="2"/>
          </p:nvPr>
        </p:nvSpPr>
        <p:spPr>
          <a:xfrm>
            <a:off x="180653" y="966651"/>
            <a:ext cx="8841427" cy="5430605"/>
          </a:xfrm>
        </p:spPr>
        <p:txBody>
          <a:bodyPr/>
          <a:lstStyle/>
          <a:p>
            <a:r>
              <a:rPr lang="en-US" dirty="0"/>
              <a:t>Minor challenges:</a:t>
            </a:r>
          </a:p>
          <a:p>
            <a:pPr marL="514350" indent="-514350">
              <a:buFont typeface="+mj-lt"/>
              <a:buAutoNum type="romanUcPeriod"/>
            </a:pPr>
            <a:r>
              <a:rPr lang="en-US" dirty="0"/>
              <a:t>Conversion of ‘dob’ to number of days (taking end date 26/02/18) and then change it to ordinal between 0-21 in newly created column ‘dob_en’.</a:t>
            </a:r>
          </a:p>
          <a:p>
            <a:pPr marL="514350" indent="-514350">
              <a:buFont typeface="+mj-lt"/>
              <a:buAutoNum type="romanUcPeriod"/>
            </a:pPr>
            <a:r>
              <a:rPr lang="en-US" dirty="0"/>
              <a:t>Extraction ‘F’ and ‘M’ column from ‘gn’ using one hot encode</a:t>
            </a:r>
          </a:p>
          <a:p>
            <a:r>
              <a:rPr lang="en-US" dirty="0"/>
              <a:t>Major challenges</a:t>
            </a:r>
            <a:r>
              <a:rPr lang="en-US" dirty="0" smtClean="0"/>
              <a:t>:</a:t>
            </a:r>
          </a:p>
          <a:p>
            <a:pPr marL="514350" indent="-514350">
              <a:buFont typeface="+mj-lt"/>
              <a:buAutoNum type="romanUcPeriod"/>
            </a:pPr>
            <a:r>
              <a:rPr lang="en-US" dirty="0" smtClean="0"/>
              <a:t>Coversion of Names (‘fn’ and ‘ln’) to ordinal forms.</a:t>
            </a:r>
            <a:r>
              <a:rPr lang="en-US" dirty="0"/>
              <a:t> This can be done by representing each letter in scale 1-24 </a:t>
            </a:r>
            <a:r>
              <a:rPr lang="en-US" dirty="0" smtClean="0"/>
              <a:t>for A-Z. </a:t>
            </a:r>
            <a:r>
              <a:rPr lang="en-US" dirty="0"/>
              <a:t>Let say, the word SMITH or ['S','M','I','T','H'] can be represented in the form [19,13,9,20,8] and word SALTER or ['S','A','L','T','E','R'] can be represented by [19,1,12,20,5,18</a:t>
            </a:r>
            <a:r>
              <a:rPr lang="en-US" dirty="0" smtClean="0"/>
              <a:t>].</a:t>
            </a:r>
            <a:r>
              <a:rPr lang="en-US" dirty="0"/>
              <a:t> This gives intuition about how far word SMITH is from SALTER or in simple words how much substitution required to convert one word to another word.</a:t>
            </a:r>
          </a:p>
          <a:p>
            <a:endParaRPr lang="en-US" dirty="0"/>
          </a:p>
        </p:txBody>
      </p:sp>
    </p:spTree>
    <p:extLst>
      <p:ext uri="{BB962C8B-B14F-4D97-AF65-F5344CB8AC3E}">
        <p14:creationId xmlns:p14="http://schemas.microsoft.com/office/powerpoint/2010/main" val="265214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Accuracy</a:t>
            </a:r>
            <a:endParaRPr lang="en-US" dirty="0"/>
          </a:p>
        </p:txBody>
      </p:sp>
      <p:sp>
        <p:nvSpPr>
          <p:cNvPr id="3" name="Content Placeholder 2"/>
          <p:cNvSpPr>
            <a:spLocks noGrp="1"/>
          </p:cNvSpPr>
          <p:nvPr>
            <p:ph sz="half" idx="2"/>
          </p:nvPr>
        </p:nvSpPr>
        <p:spPr/>
        <p:txBody>
          <a:bodyPr/>
          <a:lstStyle/>
          <a:p>
            <a:r>
              <a:rPr lang="en-US" dirty="0" smtClean="0"/>
              <a:t>k value = 56 </a:t>
            </a:r>
            <a:r>
              <a:rPr lang="en-US" dirty="0"/>
              <a:t>(from dendrogram or </a:t>
            </a:r>
            <a:r>
              <a:rPr lang="en-US" dirty="0" smtClean="0"/>
              <a:t>max_d method which counted </a:t>
            </a:r>
            <a:r>
              <a:rPr lang="en-US" dirty="0"/>
              <a:t>numbers of </a:t>
            </a:r>
            <a:r>
              <a:rPr lang="en-US" dirty="0" smtClean="0"/>
              <a:t>clusters </a:t>
            </a:r>
            <a:r>
              <a:rPr lang="en-US" dirty="0"/>
              <a:t>in </a:t>
            </a:r>
            <a:r>
              <a:rPr lang="en-US" dirty="0" smtClean="0"/>
              <a:t>fcluster model for threshold max_d=1.0)</a:t>
            </a:r>
          </a:p>
          <a:p>
            <a:r>
              <a:rPr lang="en-US" dirty="0" smtClean="0"/>
              <a:t>kmodes created ‘UPI’ column which tells uniqueness of person</a:t>
            </a:r>
            <a:r>
              <a:rPr lang="en-US" dirty="0"/>
              <a:t>.</a:t>
            </a:r>
            <a:endParaRPr lang="en-US" dirty="0" smtClean="0"/>
          </a:p>
          <a:p>
            <a:r>
              <a:rPr lang="en-US" dirty="0" smtClean="0"/>
              <a:t>For accuracy metrics, column ‘act_UPI’ is created using feature extraction and cobined with ‘UPI’ to get another </a:t>
            </a:r>
            <a:r>
              <a:rPr lang="en-US" dirty="0"/>
              <a:t>column </a:t>
            </a:r>
            <a:r>
              <a:rPr lang="en-US" dirty="0" smtClean="0"/>
              <a:t>‘Combined_UPI’(this colmn is just concatenation of both columns ‘</a:t>
            </a:r>
            <a:r>
              <a:rPr lang="en-US" dirty="0"/>
              <a:t>act_UPI</a:t>
            </a:r>
            <a:r>
              <a:rPr lang="en-US" dirty="0" smtClean="0"/>
              <a:t>’ and ‘UPI’)</a:t>
            </a:r>
          </a:p>
          <a:p>
            <a:r>
              <a:rPr lang="en-US" dirty="0" smtClean="0"/>
              <a:t>And ,then on </a:t>
            </a:r>
            <a:r>
              <a:rPr lang="en-US" dirty="0"/>
              <a:t>comparing ‘Combined_UPI</a:t>
            </a:r>
            <a:r>
              <a:rPr lang="en-US" dirty="0" smtClean="0"/>
              <a:t>’ with ‘UPI’ ,we got accuracy around 93%.</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94738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half" idx="2"/>
          </p:nvPr>
        </p:nvSpPr>
        <p:spPr/>
        <p:txBody>
          <a:bodyPr/>
          <a:lstStyle/>
          <a:p>
            <a:pPr>
              <a:buFont typeface="Arial" panose="020B0604020202020204" pitchFamily="34" charset="0"/>
              <a:buChar char="•"/>
            </a:pPr>
            <a:r>
              <a:rPr lang="en-US" b="1" dirty="0" smtClean="0"/>
              <a:t>There </a:t>
            </a:r>
            <a:r>
              <a:rPr lang="en-US" b="1" dirty="0" smtClean="0"/>
              <a:t>are </a:t>
            </a:r>
            <a:r>
              <a:rPr lang="en-US" b="1" dirty="0" smtClean="0"/>
              <a:t>around</a:t>
            </a:r>
            <a:r>
              <a:rPr lang="en-US" b="1" dirty="0" smtClean="0"/>
              <a:t> </a:t>
            </a:r>
            <a:r>
              <a:rPr lang="en-US" b="1" dirty="0" smtClean="0"/>
              <a:t>56 unique patients in the sample </a:t>
            </a:r>
            <a:r>
              <a:rPr lang="en-US" b="1" dirty="0" smtClean="0"/>
              <a:t>dataset</a:t>
            </a:r>
            <a:r>
              <a:rPr lang="en-US" dirty="0" smtClean="0"/>
              <a:t>. </a:t>
            </a:r>
            <a:endParaRPr lang="en-US" dirty="0"/>
          </a:p>
          <a:p>
            <a:pPr>
              <a:buFont typeface="Arial" panose="020B0604020202020204" pitchFamily="34" charset="0"/>
              <a:buChar char="•"/>
            </a:pPr>
            <a:r>
              <a:rPr lang="en-US" dirty="0" smtClean="0"/>
              <a:t>They are unevenly distributed in the sample.</a:t>
            </a:r>
          </a:p>
          <a:p>
            <a:pPr>
              <a:buFont typeface="Arial" panose="020B0604020202020204" pitchFamily="34" charset="0"/>
              <a:buChar char="•"/>
            </a:pPr>
            <a:r>
              <a:rPr lang="en-US" dirty="0" smtClean="0"/>
              <a:t>Second part in first and last name is not very significantly related to identity.</a:t>
            </a:r>
          </a:p>
          <a:p>
            <a:pPr>
              <a:buFont typeface="Arial" panose="020B0604020202020204" pitchFamily="34" charset="0"/>
              <a:buChar char="•"/>
            </a:pPr>
            <a:r>
              <a:rPr lang="en-US" dirty="0" smtClean="0"/>
              <a:t>It seems that in actual there are around 54 unique patients, which is calculated while measuring accuracy, not through model.</a:t>
            </a:r>
            <a:endParaRPr lang="en-US" dirty="0"/>
          </a:p>
          <a:p>
            <a:endParaRPr lang="en-US" dirty="0" smtClean="0"/>
          </a:p>
        </p:txBody>
      </p:sp>
    </p:spTree>
    <p:extLst>
      <p:ext uri="{BB962C8B-B14F-4D97-AF65-F5344CB8AC3E}">
        <p14:creationId xmlns:p14="http://schemas.microsoft.com/office/powerpoint/2010/main" val="3002412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a:t>
            </a:r>
            <a:endParaRPr lang="en-US" dirty="0"/>
          </a:p>
        </p:txBody>
      </p:sp>
      <p:sp>
        <p:nvSpPr>
          <p:cNvPr id="3" name="Content Placeholder 2"/>
          <p:cNvSpPr>
            <a:spLocks noGrp="1"/>
          </p:cNvSpPr>
          <p:nvPr>
            <p:ph sz="half" idx="2"/>
          </p:nvPr>
        </p:nvSpPr>
        <p:spPr/>
        <p:txBody>
          <a:bodyPr/>
          <a:lstStyle/>
          <a:p>
            <a:r>
              <a:rPr lang="en-US" dirty="0" smtClean="0"/>
              <a:t>We can choose </a:t>
            </a:r>
            <a:r>
              <a:rPr lang="en-US" u="sng" dirty="0"/>
              <a:t>fcluster </a:t>
            </a:r>
            <a:r>
              <a:rPr lang="en-US" u="sng" dirty="0" smtClean="0"/>
              <a:t>heirarichal clustering </a:t>
            </a:r>
            <a:r>
              <a:rPr lang="en-US" dirty="0" smtClean="0"/>
              <a:t>model,but accuracy was not so good.</a:t>
            </a:r>
          </a:p>
          <a:p>
            <a:r>
              <a:rPr lang="en-US" dirty="0" smtClean="0"/>
              <a:t>We can use </a:t>
            </a:r>
            <a:r>
              <a:rPr lang="en-US" u="sng" dirty="0" smtClean="0"/>
              <a:t>weighted kmodes clustering </a:t>
            </a:r>
            <a:r>
              <a:rPr lang="en-US" dirty="0" smtClean="0"/>
              <a:t>which is best choise for such problem .But due to lack of resources I didn’t do it.</a:t>
            </a:r>
          </a:p>
          <a:p>
            <a:r>
              <a:rPr lang="en-US" u="sng" dirty="0" smtClean="0"/>
              <a:t>Hamming </a:t>
            </a:r>
            <a:r>
              <a:rPr lang="en-US" u="sng" dirty="0"/>
              <a:t>distance </a:t>
            </a:r>
            <a:r>
              <a:rPr lang="en-US" u="sng" dirty="0" smtClean="0"/>
              <a:t>and Levenshtein distance </a:t>
            </a:r>
            <a:r>
              <a:rPr lang="en-US" dirty="0" smtClean="0"/>
              <a:t>can be used to find similarity between words but ordinal conversion approach is naive type and it works better.</a:t>
            </a:r>
          </a:p>
          <a:p>
            <a:endParaRPr lang="en-US" dirty="0" smtClean="0"/>
          </a:p>
          <a:p>
            <a:endParaRPr lang="en-US" dirty="0" smtClean="0"/>
          </a:p>
          <a:p>
            <a:endParaRPr lang="en-US" dirty="0"/>
          </a:p>
        </p:txBody>
      </p:sp>
    </p:spTree>
    <p:extLst>
      <p:ext uri="{BB962C8B-B14F-4D97-AF65-F5344CB8AC3E}">
        <p14:creationId xmlns:p14="http://schemas.microsoft.com/office/powerpoint/2010/main" val="3205144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4167977639"/>
      </p:ext>
    </p:extLst>
  </p:cSld>
  <p:clrMapOvr>
    <a:masterClrMapping/>
  </p:clrMapOvr>
</p:sld>
</file>

<file path=ppt/theme/theme1.xml><?xml version="1.0" encoding="utf-8"?>
<a:theme xmlns:a="http://schemas.openxmlformats.org/drawingml/2006/main" name="IITR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ITR_template_sudiproy.pptx" id="{E7BE3218-A97E-4E6F-BE9F-92D6192B2CD5}" vid="{3EDE8FBA-E8F1-4B0B-AEA8-7DC234A91A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IITR_template_sudiproy</Template>
  <TotalTime>458</TotalTime>
  <Words>578</Words>
  <Application>Microsoft Office PowerPoint</Application>
  <PresentationFormat>On-screen Show (4:3)</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Franklin Gothic Demi</vt:lpstr>
      <vt:lpstr>IITR_PPT_Template</vt:lpstr>
      <vt:lpstr>HackerCamp Summer 2018 Submission - Analytics​</vt:lpstr>
      <vt:lpstr>Problem Understanding</vt:lpstr>
      <vt:lpstr>Approach</vt:lpstr>
      <vt:lpstr>Challenges</vt:lpstr>
      <vt:lpstr>Results and Accuracy</vt:lpstr>
      <vt:lpstr>Conclusion</vt:lpstr>
      <vt:lpstr>Alternatives</vt:lpstr>
      <vt:lpstr>PowerPoint Presentation</vt:lpstr>
    </vt:vector>
  </TitlesOfParts>
  <Manager>Dr. Sudip Roy</Manager>
  <Company>IIT Roorkee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IITR PPT Template</dc:subject>
  <dc:creator>Dr. Sudip Roy</dc:creator>
  <cp:lastModifiedBy>Sanjay Deo</cp:lastModifiedBy>
  <cp:revision>77</cp:revision>
  <dcterms:created xsi:type="dcterms:W3CDTF">2015-07-18T13:17:54Z</dcterms:created>
  <dcterms:modified xsi:type="dcterms:W3CDTF">2018-02-27T11:47:31Z</dcterms:modified>
  <cp:version>v1</cp:version>
</cp:coreProperties>
</file>