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69" r:id="rId5"/>
    <p:sldId id="267" r:id="rId6"/>
    <p:sldId id="257" r:id="rId7"/>
    <p:sldId id="258" r:id="rId8"/>
    <p:sldId id="259" r:id="rId9"/>
    <p:sldId id="260" r:id="rId10"/>
    <p:sldId id="270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2AC-F91A-4A91-A3BD-05F21EFD467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C48-8E63-4E38-94DF-9E18502EF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7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2AC-F91A-4A91-A3BD-05F21EFD467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C48-8E63-4E38-94DF-9E18502EF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50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2AC-F91A-4A91-A3BD-05F21EFD467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C48-8E63-4E38-94DF-9E18502EF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1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2AC-F91A-4A91-A3BD-05F21EFD467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C48-8E63-4E38-94DF-9E18502EF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1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2AC-F91A-4A91-A3BD-05F21EFD467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C48-8E63-4E38-94DF-9E18502EF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2AC-F91A-4A91-A3BD-05F21EFD467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C48-8E63-4E38-94DF-9E18502EF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2AC-F91A-4A91-A3BD-05F21EFD467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C48-8E63-4E38-94DF-9E18502EF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6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2AC-F91A-4A91-A3BD-05F21EFD467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C48-8E63-4E38-94DF-9E18502EF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785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2AC-F91A-4A91-A3BD-05F21EFD467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C48-8E63-4E38-94DF-9E18502EF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2AC-F91A-4A91-A3BD-05F21EFD467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C48-8E63-4E38-94DF-9E18502EF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2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2AC-F91A-4A91-A3BD-05F21EFD467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8C48-8E63-4E38-94DF-9E18502EF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99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012AC-F91A-4A91-A3BD-05F21EFD467F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8C48-8E63-4E38-94DF-9E18502EF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9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转动惯量与粘滞系数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实验复习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b="1" dirty="0" smtClean="0"/>
              <a:t>2019-12-20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743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386" y="1060200"/>
            <a:ext cx="10515600" cy="4351338"/>
          </a:xfrm>
        </p:spPr>
        <p:txBody>
          <a:bodyPr>
            <a:normAutofit/>
          </a:bodyPr>
          <a:lstStyle/>
          <a:p>
            <a:pPr marL="274320" indent="-274320">
              <a:lnSpc>
                <a:spcPct val="150000"/>
              </a:lnSpc>
              <a:spcBef>
                <a:spcPts val="580"/>
              </a:spcBef>
              <a:buNone/>
              <a:defRPr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</a:rPr>
              <a:t>在实验中，下列因素会使测出的粘滞系数变化，是变大还是变小：①小球不在瓶中心下落</a:t>
            </a: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</a:rPr>
              <a:t>；②小球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</a:rPr>
              <a:t>表面附有气泡</a:t>
            </a:r>
            <a:r>
              <a:rPr lang="zh-CN" altLang="zh-CN" sz="2000" dirty="0" smtClean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74320" indent="-274320">
              <a:lnSpc>
                <a:spcPct val="150000"/>
              </a:lnSpc>
              <a:spcBef>
                <a:spcPts val="580"/>
              </a:spcBef>
              <a:buNone/>
              <a:defRPr/>
            </a:pPr>
            <a:r>
              <a:rPr lang="zh-CN" altLang="zh-CN" sz="2000" dirty="0"/>
              <a:t>答</a:t>
            </a:r>
            <a:r>
              <a:rPr lang="zh-CN" altLang="zh-CN" sz="2000" dirty="0" smtClean="0"/>
              <a:t>：（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）小球</a:t>
            </a:r>
            <a:r>
              <a:rPr lang="zh-CN" altLang="zh-CN" sz="2000" dirty="0"/>
              <a:t>不在瓶中心下落，粘滞系数变大。</a:t>
            </a:r>
          </a:p>
          <a:p>
            <a:pPr marL="274320" indent="-274320">
              <a:lnSpc>
                <a:spcPct val="150000"/>
              </a:lnSpc>
              <a:spcBef>
                <a:spcPts val="580"/>
              </a:spcBef>
              <a:buNone/>
              <a:defRPr/>
            </a:pPr>
            <a:r>
              <a:rPr lang="en-US" altLang="zh-CN" sz="2000" dirty="0"/>
              <a:t>     </a:t>
            </a:r>
            <a:r>
              <a:rPr lang="zh-CN" altLang="zh-CN" sz="2000" dirty="0"/>
              <a:t>因为器壁对液体的挤压使得液体的粘滞阻力更大，而越远离瓶中心越靠近器壁，这种效果越明显，从而使粘滞力越大，测得的粘滞系数随之增大。</a:t>
            </a:r>
          </a:p>
          <a:p>
            <a:pPr marL="274320" indent="-274320">
              <a:lnSpc>
                <a:spcPct val="150000"/>
              </a:lnSpc>
              <a:spcBef>
                <a:spcPts val="580"/>
              </a:spcBef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）油</a:t>
            </a:r>
            <a:r>
              <a:rPr lang="zh-CN" altLang="zh-CN" sz="2000" dirty="0"/>
              <a:t>中有气泡，粘滞系数变大。</a:t>
            </a:r>
          </a:p>
          <a:p>
            <a:pPr marL="274320" indent="-274320">
              <a:lnSpc>
                <a:spcPct val="150000"/>
              </a:lnSpc>
              <a:spcBef>
                <a:spcPts val="580"/>
              </a:spcBef>
              <a:buNone/>
              <a:defRPr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   </a:t>
            </a:r>
            <a:r>
              <a:rPr lang="zh-CN" altLang="zh-CN" sz="2000" dirty="0" smtClean="0"/>
              <a:t>因为</a:t>
            </a:r>
            <a:r>
              <a:rPr lang="zh-CN" altLang="zh-CN" sz="2000" dirty="0"/>
              <a:t>小球遇到气泡的阻挡，使下落的时间增大，由公式，</a:t>
            </a:r>
            <a:r>
              <a:rPr lang="en-US" altLang="zh-CN" sz="2000" dirty="0"/>
              <a:t>t</a:t>
            </a:r>
            <a:r>
              <a:rPr lang="zh-CN" altLang="zh-CN" sz="2000" dirty="0"/>
              <a:t>大则变大。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551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48726" y="692151"/>
            <a:ext cx="8291512" cy="5976938"/>
          </a:xfrm>
        </p:spPr>
        <p:txBody>
          <a:bodyPr>
            <a:normAutofit/>
          </a:bodyPr>
          <a:lstStyle/>
          <a:p>
            <a:pPr marL="274320" indent="-274320">
              <a:lnSpc>
                <a:spcPct val="150000"/>
              </a:lnSpc>
              <a:spcBef>
                <a:spcPts val="580"/>
              </a:spcBef>
              <a:buNone/>
              <a:defRPr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4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小球是否可沿内壁下落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为什么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274320" indent="-274320">
              <a:lnSpc>
                <a:spcPct val="150000"/>
              </a:lnSpc>
              <a:spcBef>
                <a:spcPts val="580"/>
              </a:spcBef>
              <a:buNone/>
              <a:defRPr/>
            </a:pPr>
            <a:r>
              <a:rPr lang="zh-CN" altLang="zh-CN" sz="2000" dirty="0">
                <a:latin typeface="+mn-ea"/>
              </a:rPr>
              <a:t>答：因为器壁对液体的挤压使得液体的粘滞阻力更大，而越远离瓶中心越靠近器壁，这种效果越明显，从而使粘滞力越大，测得的粘滞系数随之增大。</a:t>
            </a:r>
          </a:p>
          <a:p>
            <a:pPr marL="274320" indent="-274320">
              <a:lnSpc>
                <a:spcPct val="150000"/>
              </a:lnSpc>
              <a:spcBef>
                <a:spcPts val="580"/>
              </a:spcBef>
              <a:buNone/>
              <a:defRPr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5. 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为什么要测量液体温度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274320" indent="-274320">
              <a:lnSpc>
                <a:spcPct val="150000"/>
              </a:lnSpc>
              <a:spcBef>
                <a:spcPts val="580"/>
              </a:spcBef>
              <a:buNone/>
              <a:defRPr/>
            </a:pPr>
            <a:r>
              <a:rPr lang="en-US" altLang="zh-CN" sz="2000" dirty="0">
                <a:latin typeface="+mn-ea"/>
              </a:rPr>
              <a:t>  </a:t>
            </a:r>
            <a:r>
              <a:rPr lang="zh-CN" altLang="zh-CN" sz="2000" dirty="0">
                <a:latin typeface="+mn-ea"/>
              </a:rPr>
              <a:t>答：因为液体的温度不同，其</a:t>
            </a:r>
            <a:r>
              <a:rPr lang="zh-CN" altLang="zh-CN" sz="2000" dirty="0" smtClean="0">
                <a:latin typeface="+mn-ea"/>
              </a:rPr>
              <a:t>粘度不同</a:t>
            </a:r>
            <a:r>
              <a:rPr lang="zh-CN" altLang="zh-CN" sz="2000" dirty="0">
                <a:latin typeface="+mn-ea"/>
              </a:rPr>
              <a:t>，只有确定液体温度才能通过查表（或根据液体粘度曲线图）找出该温度下的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>
                <a:latin typeface="+mn-ea"/>
              </a:rPr>
              <a:t>公认值，从而与实验的测量结果比较。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zh-CN" altLang="en-US" sz="2000" dirty="0">
              <a:latin typeface="+mn-ea"/>
            </a:endParaRPr>
          </a:p>
        </p:txBody>
      </p:sp>
      <p:sp>
        <p:nvSpPr>
          <p:cNvPr id="4" name="燕尾形 3">
            <a:hlinkClick r:id="rId2" action="ppaction://hlinksldjump"/>
          </p:cNvPr>
          <p:cNvSpPr/>
          <p:nvPr/>
        </p:nvSpPr>
        <p:spPr>
          <a:xfrm flipH="1">
            <a:off x="9336088" y="6092826"/>
            <a:ext cx="647700" cy="576263"/>
          </a:xfrm>
          <a:prstGeom prst="chevron">
            <a:avLst>
              <a:gd name="adj" fmla="val 4744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3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ChangeArrowheads="1"/>
          </p:cNvSpPr>
          <p:nvPr/>
        </p:nvSpPr>
        <p:spPr bwMode="auto">
          <a:xfrm>
            <a:off x="599539" y="294704"/>
            <a:ext cx="43474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楷体_GB2312" pitchFamily="49" charset="-122"/>
                <a:ea typeface="楷体_GB2312" pitchFamily="49" charset="-122"/>
              </a:rPr>
              <a:t>转动惯量</a:t>
            </a:r>
            <a:r>
              <a:rPr lang="zh-CN" altLang="ru-RU" sz="3200" dirty="0" smtClean="0">
                <a:latin typeface="楷体_GB2312" pitchFamily="49" charset="-122"/>
                <a:ea typeface="楷体_GB2312" pitchFamily="49" charset="-122"/>
              </a:rPr>
              <a:t>实验</a:t>
            </a:r>
            <a:r>
              <a:rPr lang="zh-CN" altLang="ru-RU" sz="3200" dirty="0">
                <a:latin typeface="楷体_GB2312" pitchFamily="49" charset="-122"/>
                <a:ea typeface="楷体_GB2312" pitchFamily="49" charset="-122"/>
              </a:rPr>
              <a:t>目的：</a:t>
            </a:r>
          </a:p>
        </p:txBody>
      </p:sp>
      <p:pic>
        <p:nvPicPr>
          <p:cNvPr id="512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052513"/>
            <a:ext cx="8686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21"/>
          <p:cNvSpPr>
            <a:spLocks noChangeArrowheads="1"/>
          </p:cNvSpPr>
          <p:nvPr/>
        </p:nvSpPr>
        <p:spPr bwMode="auto">
          <a:xfrm>
            <a:off x="841607" y="2582863"/>
            <a:ext cx="292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ru-RU" sz="3200" dirty="0">
                <a:ea typeface="楷体_GB2312" pitchFamily="49" charset="-122"/>
              </a:rPr>
              <a:t>实验仪器：</a:t>
            </a:r>
          </a:p>
        </p:txBody>
      </p:sp>
      <p:pic>
        <p:nvPicPr>
          <p:cNvPr id="6" name="Picture 22"/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798" y="3277172"/>
            <a:ext cx="396240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797622" y="4114434"/>
            <a:ext cx="5155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实验中需注意：</a:t>
            </a:r>
            <a:endParaRPr lang="zh-CN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用不同半径</a:t>
            </a:r>
            <a:r>
              <a:rPr lang="en-US" altLang="zh-CN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做实验时，一定要上下调节滑轮的位置，以保证细线从塔轮绕出来后总是与转轴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OO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′垂直，同时要使滑轮与细线在同一平面内。</a:t>
            </a:r>
            <a:endParaRPr lang="zh-CN" altLang="zh-CN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97622" y="3028778"/>
            <a:ext cx="5399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转动惯量是刚体转动中惯性大小的量度。它取决于刚体的总质量，质量分布、形状大小和转轴位置。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2471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2" y="3590937"/>
            <a:ext cx="10130438" cy="1313957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2" y="745340"/>
            <a:ext cx="9930713" cy="256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65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87" y="672637"/>
            <a:ext cx="912928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6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03"/>
          <p:cNvSpPr>
            <a:spLocks noChangeArrowheads="1"/>
          </p:cNvSpPr>
          <p:nvPr/>
        </p:nvSpPr>
        <p:spPr bwMode="auto">
          <a:xfrm>
            <a:off x="1804988" y="1330325"/>
            <a:ext cx="444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ru-RU" sz="3200">
                <a:latin typeface="楷体_GB2312" pitchFamily="49" charset="-122"/>
                <a:ea typeface="楷体_GB2312" pitchFamily="49" charset="-122"/>
              </a:rPr>
              <a:t>思考题：</a:t>
            </a:r>
          </a:p>
        </p:txBody>
      </p:sp>
      <p:sp>
        <p:nvSpPr>
          <p:cNvPr id="2252" name="Rectangle 204"/>
          <p:cNvSpPr>
            <a:spLocks noChangeArrowheads="1"/>
          </p:cNvSpPr>
          <p:nvPr/>
        </p:nvSpPr>
        <p:spPr bwMode="auto">
          <a:xfrm>
            <a:off x="1804988" y="2060077"/>
            <a:ext cx="8185150" cy="401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ru-RU" altLang="zh-CN" b="0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ru-RU" b="0" dirty="0">
                <a:latin typeface="楷体_GB2312" pitchFamily="49" charset="-122"/>
                <a:ea typeface="楷体_GB2312" pitchFamily="49" charset="-122"/>
              </a:rPr>
              <a:t>根据你学过的大学物理的内容，说说转动惯量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ru-RU" b="0" dirty="0">
                <a:latin typeface="楷体_GB2312" pitchFamily="49" charset="-122"/>
                <a:ea typeface="楷体_GB2312" pitchFamily="49" charset="-122"/>
              </a:rPr>
              <a:t>   的物理意义？</a:t>
            </a:r>
          </a:p>
          <a:p>
            <a:pPr eaLnBrk="1" hangingPunct="1">
              <a:lnSpc>
                <a:spcPct val="130000"/>
              </a:lnSpc>
            </a:pPr>
            <a:r>
              <a:rPr lang="ru-RU" altLang="zh-CN" b="0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ru-RU" b="0" dirty="0">
                <a:latin typeface="楷体_GB2312" pitchFamily="49" charset="-122"/>
                <a:ea typeface="楷体_GB2312" pitchFamily="49" charset="-122"/>
              </a:rPr>
              <a:t>根据所做的实验，讨论转动惯量与哪些因素有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ru-RU" b="0" dirty="0">
                <a:latin typeface="楷体_GB2312" pitchFamily="49" charset="-122"/>
                <a:ea typeface="楷体_GB2312" pitchFamily="49" charset="-122"/>
              </a:rPr>
              <a:t>   关</a:t>
            </a:r>
            <a:r>
              <a:rPr lang="zh-CN" altLang="ru-RU" b="0" dirty="0" smtClean="0">
                <a:latin typeface="楷体_GB2312" pitchFamily="49" charset="-122"/>
                <a:ea typeface="楷体_GB2312" pitchFamily="49" charset="-122"/>
              </a:rPr>
              <a:t>？</a:t>
            </a:r>
            <a:endParaRPr lang="en-US" altLang="zh-CN" b="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 smtClean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0" dirty="0" smtClean="0">
                <a:latin typeface="楷体_GB2312" pitchFamily="49" charset="-122"/>
                <a:ea typeface="楷体_GB2312" pitchFamily="49" charset="-122"/>
              </a:rPr>
              <a:t>在转动惯量实验中，公式               的成</a:t>
            </a:r>
            <a:endParaRPr lang="en-US" altLang="zh-CN" b="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0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0" dirty="0" smtClean="0">
                <a:latin typeface="楷体_GB2312" pitchFamily="49" charset="-122"/>
                <a:ea typeface="楷体_GB2312" pitchFamily="49" charset="-122"/>
              </a:rPr>
              <a:t>立条件是什么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endParaRPr lang="zh-CN" altLang="ru-RU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9798" y="821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870" y="4263774"/>
            <a:ext cx="2392750" cy="77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4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430588" y="272256"/>
            <a:ext cx="5184775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  <a:ln w="254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</a:rPr>
              <a:t>落球法测量粘滞系数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  <p:sp>
        <p:nvSpPr>
          <p:cNvPr id="1033" name="矩形 14"/>
          <p:cNvSpPr>
            <a:spLocks noChangeArrowheads="1"/>
          </p:cNvSpPr>
          <p:nvPr/>
        </p:nvSpPr>
        <p:spPr bwMode="auto">
          <a:xfrm>
            <a:off x="2208213" y="1700214"/>
            <a:ext cx="215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测量原理：</a:t>
            </a:r>
            <a:endParaRPr lang="en-US" altLang="zh-CN" sz="280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224338" y="1773238"/>
          <a:ext cx="52133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公式" r:id="rId3" imgW="2451100" imgH="609600" progId="Equation.3">
                  <p:embed/>
                </p:oleObj>
              </mc:Choice>
              <mc:Fallback>
                <p:oleObj name="公式" r:id="rId3" imgW="2451100" imgH="6096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1773238"/>
                        <a:ext cx="52133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标注 16"/>
          <p:cNvSpPr/>
          <p:nvPr/>
        </p:nvSpPr>
        <p:spPr>
          <a:xfrm>
            <a:off x="3298523" y="4650859"/>
            <a:ext cx="5256213" cy="1081087"/>
          </a:xfrm>
          <a:prstGeom prst="wedgeRectCallout">
            <a:avLst>
              <a:gd name="adj1" fmla="val 21600"/>
              <a:gd name="adj2" fmla="val -8066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dirty="0"/>
              <a:t>起初速度小，重力大于其余两个力的合力，小球向下作加速运动；随着速度的增加，粘滞阻力也相应的增大，合力相应的减小。</a:t>
            </a:r>
            <a:endParaRPr lang="zh-CN" altLang="en-US" dirty="0"/>
          </a:p>
        </p:txBody>
      </p:sp>
      <p:sp>
        <p:nvSpPr>
          <p:cNvPr id="18" name="矩形标注 17"/>
          <p:cNvSpPr/>
          <p:nvPr/>
        </p:nvSpPr>
        <p:spPr>
          <a:xfrm>
            <a:off x="8328025" y="3213101"/>
            <a:ext cx="1728788" cy="792163"/>
          </a:xfrm>
          <a:prstGeom prst="wedgeRectCallout">
            <a:avLst>
              <a:gd name="adj1" fmla="val -39608"/>
              <a:gd name="adj2" fmla="val -8832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修正项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040706"/>
              </p:ext>
            </p:extLst>
          </p:nvPr>
        </p:nvGraphicFramePr>
        <p:xfrm>
          <a:off x="326489" y="2243140"/>
          <a:ext cx="3059113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Picture" r:id="rId5" imgW="1358900" imgH="1752600" progId="Word.Picture.8">
                  <p:embed/>
                </p:oleObj>
              </mc:Choice>
              <mc:Fallback>
                <p:oleObj name="Picture" r:id="rId5" imgW="1358900" imgH="1752600" progId="Word.Picture.8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89" y="2243140"/>
                        <a:ext cx="3059113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7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1179513"/>
            <a:ext cx="22764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" b="4437"/>
          <a:stretch>
            <a:fillRect/>
          </a:stretch>
        </p:blipFill>
        <p:spPr bwMode="auto">
          <a:xfrm>
            <a:off x="6816726" y="1219201"/>
            <a:ext cx="172561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52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919288" y="444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空程误差的产生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sz="quarter" idx="1"/>
          </p:nvPr>
        </p:nvSpPr>
        <p:spPr>
          <a:xfrm>
            <a:off x="1200944" y="1143001"/>
            <a:ext cx="6710157" cy="457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显微镜读数注意：</a:t>
            </a:r>
            <a:r>
              <a:rPr lang="zh-CN" altLang="en-US" b="1" dirty="0" smtClean="0">
                <a:solidFill>
                  <a:srgbClr val="FF0000"/>
                </a:solidFill>
              </a:rPr>
              <a:t>鼓轮要采用同一方向旋转</a:t>
            </a:r>
            <a:r>
              <a:rPr lang="zh-CN" altLang="en-US" dirty="0" smtClean="0"/>
              <a:t>测量，以避免空程误差。空程误差是由螺母与螺杆间的间隙造成的</a:t>
            </a:r>
          </a:p>
        </p:txBody>
      </p:sp>
      <p:sp>
        <p:nvSpPr>
          <p:cNvPr id="17412" name="Oval 9"/>
          <p:cNvSpPr>
            <a:spLocks noChangeArrowheads="1"/>
          </p:cNvSpPr>
          <p:nvPr/>
        </p:nvSpPr>
        <p:spPr bwMode="auto">
          <a:xfrm>
            <a:off x="5087939" y="3429001"/>
            <a:ext cx="1946275" cy="1800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13" name="Oval 10"/>
          <p:cNvSpPr>
            <a:spLocks noChangeArrowheads="1"/>
          </p:cNvSpPr>
          <p:nvPr/>
        </p:nvSpPr>
        <p:spPr bwMode="auto">
          <a:xfrm>
            <a:off x="7751764" y="3357564"/>
            <a:ext cx="1946275" cy="1800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14" name="Line 11"/>
          <p:cNvSpPr>
            <a:spLocks noChangeShapeType="1"/>
          </p:cNvSpPr>
          <p:nvPr/>
        </p:nvSpPr>
        <p:spPr bwMode="auto">
          <a:xfrm>
            <a:off x="4583113" y="3284539"/>
            <a:ext cx="0" cy="2160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Line 12"/>
          <p:cNvSpPr>
            <a:spLocks noChangeShapeType="1"/>
          </p:cNvSpPr>
          <p:nvPr/>
        </p:nvSpPr>
        <p:spPr bwMode="auto">
          <a:xfrm>
            <a:off x="5087938" y="3284539"/>
            <a:ext cx="0" cy="21605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2063751" y="3573463"/>
            <a:ext cx="1800225" cy="16557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417" name="Line 7"/>
          <p:cNvSpPr>
            <a:spLocks noChangeShapeType="1"/>
          </p:cNvSpPr>
          <p:nvPr/>
        </p:nvSpPr>
        <p:spPr bwMode="auto">
          <a:xfrm>
            <a:off x="1919288" y="4437063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Line 8"/>
          <p:cNvSpPr>
            <a:spLocks noChangeShapeType="1"/>
          </p:cNvSpPr>
          <p:nvPr/>
        </p:nvSpPr>
        <p:spPr bwMode="auto">
          <a:xfrm>
            <a:off x="3000375" y="3284539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Line 14"/>
          <p:cNvSpPr>
            <a:spLocks noChangeShapeType="1"/>
          </p:cNvSpPr>
          <p:nvPr/>
        </p:nvSpPr>
        <p:spPr bwMode="auto">
          <a:xfrm>
            <a:off x="9696450" y="3213100"/>
            <a:ext cx="0" cy="216058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Line 15"/>
          <p:cNvSpPr>
            <a:spLocks noChangeShapeType="1"/>
          </p:cNvSpPr>
          <p:nvPr/>
        </p:nvSpPr>
        <p:spPr bwMode="auto">
          <a:xfrm>
            <a:off x="10199688" y="3213100"/>
            <a:ext cx="0" cy="2160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标注 12"/>
          <p:cNvSpPr/>
          <p:nvPr/>
        </p:nvSpPr>
        <p:spPr>
          <a:xfrm>
            <a:off x="1919536" y="5589240"/>
            <a:ext cx="2448272" cy="792088"/>
          </a:xfrm>
          <a:prstGeom prst="wedgeRectCallout">
            <a:avLst>
              <a:gd name="adj1" fmla="val 9890"/>
              <a:gd name="adj2" fmla="val -8662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调节手轮，以及镜筒与物体之间的距离，使物体清晰呈现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5519936" y="5589240"/>
            <a:ext cx="3888432" cy="792088"/>
          </a:xfrm>
          <a:prstGeom prst="wedgeRectCallout">
            <a:avLst>
              <a:gd name="adj1" fmla="val -22729"/>
              <a:gd name="adj2" fmla="val -8113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转动鼓轮，使叉丝依次对准钢球的两边界，记下读数（如千分尺）。</a:t>
            </a:r>
          </a:p>
        </p:txBody>
      </p:sp>
      <p:pic>
        <p:nvPicPr>
          <p:cNvPr id="411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088" y="314676"/>
            <a:ext cx="2027238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363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实验报告中出现的问题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zh-CN" altLang="en-US" sz="3200" dirty="0"/>
              <a:t>数据处理：</a:t>
            </a:r>
            <a:endParaRPr lang="en-US" altLang="zh-CN" sz="3200" dirty="0"/>
          </a:p>
          <a:p>
            <a:pPr marL="514350" indent="-514350">
              <a:spcBef>
                <a:spcPts val="580"/>
              </a:spcBef>
              <a:buFont typeface="+mj-lt"/>
              <a:buAutoNum type="arabicPeriod"/>
              <a:defRPr/>
            </a:pPr>
            <a:r>
              <a:rPr lang="zh-CN" altLang="zh-CN" sz="3200" dirty="0"/>
              <a:t>每一个小钢球对应一个粘滞系数的测量值，最后再求出平均的粘滞系数。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altLang="zh-CN" dirty="0" smtClean="0"/>
              <a:t>    </a:t>
            </a:r>
            <a:r>
              <a:rPr lang="zh-CN" altLang="zh-CN" dirty="0" smtClean="0">
                <a:solidFill>
                  <a:srgbClr val="FF0000"/>
                </a:solidFill>
              </a:rPr>
              <a:t>错</a:t>
            </a:r>
            <a:r>
              <a:rPr lang="zh-CN" altLang="zh-CN" dirty="0" smtClean="0"/>
              <a:t>：部分学生求出了</a:t>
            </a:r>
            <a:r>
              <a:rPr lang="en-US" altLang="zh-CN" dirty="0" smtClean="0"/>
              <a:t>5</a:t>
            </a:r>
            <a:r>
              <a:rPr lang="zh-CN" altLang="zh-CN" dirty="0" smtClean="0"/>
              <a:t>个小球的平均直径，再求平均下落时间，最后带到粘滞系数的公式中计算。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altLang="zh-CN" dirty="0" smtClean="0"/>
              <a:t>    </a:t>
            </a:r>
            <a:r>
              <a:rPr lang="zh-CN" altLang="zh-CN" dirty="0" smtClean="0">
                <a:solidFill>
                  <a:srgbClr val="FF0000"/>
                </a:solidFill>
              </a:rPr>
              <a:t>应</a:t>
            </a:r>
            <a:r>
              <a:rPr lang="zh-CN" altLang="zh-CN" dirty="0" smtClean="0"/>
              <a:t>：分别由</a:t>
            </a:r>
            <a:r>
              <a:rPr lang="en-US" altLang="zh-CN" dirty="0" smtClean="0"/>
              <a:t>5</a:t>
            </a:r>
            <a:r>
              <a:rPr lang="zh-CN" altLang="zh-CN" dirty="0" smtClean="0"/>
              <a:t>个落球实验数据，求出各自的粘度η</a:t>
            </a:r>
            <a:r>
              <a:rPr lang="en-US" altLang="zh-CN" dirty="0" err="1" smtClean="0"/>
              <a:t>i</a:t>
            </a:r>
            <a:r>
              <a:rPr lang="zh-CN" altLang="zh-CN" dirty="0" smtClean="0"/>
              <a:t>，和平均值η</a:t>
            </a:r>
            <a:r>
              <a:rPr lang="zh-CN" altLang="zh-CN" baseline="-25000" dirty="0" smtClean="0"/>
              <a:t>均</a:t>
            </a:r>
            <a:r>
              <a:rPr lang="zh-CN" altLang="zh-CN" dirty="0" smtClean="0"/>
              <a:t>，计算不确定度σ，得到η</a:t>
            </a:r>
            <a:r>
              <a:rPr lang="zh-CN" altLang="zh-CN" baseline="-25000" dirty="0" smtClean="0"/>
              <a:t>均</a:t>
            </a:r>
            <a:r>
              <a:rPr lang="zh-CN" altLang="zh-CN" dirty="0" smtClean="0"/>
              <a:t>＝η</a:t>
            </a:r>
            <a:r>
              <a:rPr lang="zh-CN" altLang="zh-CN" baseline="-25000" dirty="0" smtClean="0"/>
              <a:t>均</a:t>
            </a:r>
            <a:r>
              <a:rPr lang="zh-CN" altLang="zh-CN" dirty="0" smtClean="0"/>
              <a:t>±σ，最后和已知比较，做相对误差分析。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87714" y="3141664"/>
            <a:ext cx="6192837" cy="7191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  由于</a:t>
            </a:r>
            <a:r>
              <a:rPr lang="en-US" altLang="zh-CN" dirty="0"/>
              <a:t>d</a:t>
            </a:r>
            <a:r>
              <a:rPr lang="zh-CN" altLang="en-US" dirty="0"/>
              <a:t>不是独立的变量，不可用误差传递公式求相对误差。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4079876" y="1628776"/>
            <a:ext cx="5472113" cy="1439863"/>
            <a:chOff x="2555776" y="1628800"/>
            <a:chExt cx="5472608" cy="1440160"/>
          </a:xfrm>
        </p:grpSpPr>
        <p:sp>
          <p:nvSpPr>
            <p:cNvPr id="23" name="矩形 22"/>
            <p:cNvSpPr/>
            <p:nvPr/>
          </p:nvSpPr>
          <p:spPr>
            <a:xfrm>
              <a:off x="2555776" y="1628800"/>
              <a:ext cx="5472608" cy="14401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aphicFrame>
          <p:nvGraphicFramePr>
            <p:cNvPr id="5138" name="Object 2"/>
            <p:cNvGraphicFramePr>
              <a:graphicFrameLocks noChangeAspect="1"/>
            </p:cNvGraphicFramePr>
            <p:nvPr/>
          </p:nvGraphicFramePr>
          <p:xfrm>
            <a:off x="2627784" y="1772816"/>
            <a:ext cx="5213350" cy="1295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公式" r:id="rId3" imgW="2451100" imgH="609600" progId="Equation.3">
                    <p:embed/>
                  </p:oleObj>
                </mc:Choice>
                <mc:Fallback>
                  <p:oleObj name="公式" r:id="rId3" imgW="2451100" imgH="609600" progId="Equation.3">
                    <p:embed/>
                    <p:pic>
                      <p:nvPicPr>
                        <p:cNvPr id="513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1772816"/>
                          <a:ext cx="5213350" cy="1295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69293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560797" y="359595"/>
            <a:ext cx="10515600" cy="1099924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思考题</a:t>
            </a:r>
            <a:r>
              <a:rPr lang="zh-CN" altLang="en-US" dirty="0" smtClean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04636" y="1315755"/>
            <a:ext cx="9227905" cy="4900109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dirty="0" smtClean="0"/>
              <a:t> </a:t>
            </a:r>
            <a:r>
              <a:rPr lang="en-US" altLang="zh-CN" sz="8000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zh-CN" altLang="zh-CN" sz="8000" dirty="0">
                <a:solidFill>
                  <a:schemeClr val="accent1">
                    <a:lumMod val="75000"/>
                  </a:schemeClr>
                </a:solidFill>
              </a:rPr>
              <a:t>斯托克斯定理成立的条件是什么？实验室对这些条件都满足吗</a:t>
            </a:r>
            <a:r>
              <a:rPr lang="en-US" altLang="zh-CN" sz="8000" dirty="0">
                <a:solidFill>
                  <a:schemeClr val="accent1">
                    <a:lumMod val="75000"/>
                  </a:schemeClr>
                </a:solidFill>
              </a:rPr>
              <a:t>? </a:t>
            </a:r>
            <a:r>
              <a:rPr lang="zh-CN" altLang="zh-CN" sz="8000" dirty="0">
                <a:solidFill>
                  <a:schemeClr val="accent1">
                    <a:lumMod val="75000"/>
                  </a:schemeClr>
                </a:solidFill>
              </a:rPr>
              <a:t>对不满足的条件如何处理？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zh-CN" altLang="en-US" sz="8000" dirty="0" smtClean="0"/>
              <a:t>答：</a:t>
            </a:r>
            <a:r>
              <a:rPr lang="zh-CN" altLang="zh-CN" sz="8000" dirty="0" smtClean="0"/>
              <a:t>光滑的小球在无限宽广的均匀液体中下落，并无涡流产生。实验中小球是在内径为</a:t>
            </a:r>
            <a:r>
              <a:rPr lang="en-US" altLang="zh-CN" sz="8000" dirty="0" smtClean="0"/>
              <a:t>D</a:t>
            </a:r>
            <a:r>
              <a:rPr lang="zh-CN" altLang="zh-CN" sz="8000" dirty="0" smtClean="0"/>
              <a:t>的玻璃圆筒中的液体里下落，不能满足无限深广的条件。但当圆筒直径比小球直径大很多、液体高度远远大于小球直径时，其差异是微小的，所以只需在斯托克斯公式后面加一项修正值。</a:t>
            </a:r>
            <a:endParaRPr lang="en-US" altLang="zh-CN" sz="8000" dirty="0" smtClean="0"/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None/>
              <a:defRPr/>
            </a:pPr>
            <a:endParaRPr lang="en-US" altLang="zh-CN" sz="8000" dirty="0"/>
          </a:p>
          <a:p>
            <a:pPr marL="274320" indent="-274320">
              <a:lnSpc>
                <a:spcPts val="2400"/>
              </a:lnSpc>
              <a:spcBef>
                <a:spcPts val="580"/>
              </a:spcBef>
              <a:buNone/>
              <a:defRPr/>
            </a:pPr>
            <a:r>
              <a:rPr lang="en-US" altLang="zh-CN" sz="8000" dirty="0">
                <a:solidFill>
                  <a:schemeClr val="accent1">
                    <a:lumMod val="75000"/>
                  </a:schemeClr>
                </a:solidFill>
              </a:rPr>
              <a:t> 2. </a:t>
            </a:r>
            <a:r>
              <a:rPr lang="zh-CN" altLang="zh-CN" sz="8000" dirty="0">
                <a:solidFill>
                  <a:schemeClr val="accent1">
                    <a:lumMod val="75000"/>
                  </a:schemeClr>
                </a:solidFill>
              </a:rPr>
              <a:t>为什么使用读数显微镜要单方向测量？什么是空程误差？</a:t>
            </a:r>
            <a:r>
              <a:rPr lang="en-US" altLang="zh-CN" sz="8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zh-CN" altLang="zh-CN" sz="8000" dirty="0">
              <a:solidFill>
                <a:schemeClr val="accent1">
                  <a:lumMod val="75000"/>
                </a:schemeClr>
              </a:solidFill>
            </a:endParaRPr>
          </a:p>
          <a:p>
            <a:pPr marL="274320" indent="-274320">
              <a:lnSpc>
                <a:spcPts val="2400"/>
              </a:lnSpc>
              <a:spcBef>
                <a:spcPts val="580"/>
              </a:spcBef>
              <a:buNone/>
              <a:defRPr/>
            </a:pPr>
            <a:r>
              <a:rPr lang="zh-CN" altLang="zh-CN" sz="8000" dirty="0"/>
              <a:t>答：用读数显微镜测量时，鼓轮要采用同一方向旋转测量，以避免空程误差。空程误差是由螺母与螺杆间的间隙造成</a:t>
            </a:r>
            <a:r>
              <a:rPr lang="zh-CN" altLang="zh-CN" sz="8000" dirty="0" smtClean="0"/>
              <a:t>的</a:t>
            </a:r>
            <a:r>
              <a:rPr lang="zh-CN" altLang="en-US" sz="8000" dirty="0" smtClean="0"/>
              <a:t>。</a:t>
            </a:r>
            <a:endParaRPr lang="en-US" altLang="zh-CN" sz="8000" dirty="0" smtClean="0"/>
          </a:p>
          <a:p>
            <a:pPr marL="274320" indent="-274320">
              <a:lnSpc>
                <a:spcPts val="2400"/>
              </a:lnSpc>
              <a:spcBef>
                <a:spcPts val="580"/>
              </a:spcBef>
              <a:buNone/>
              <a:defRPr/>
            </a:pPr>
            <a:endParaRPr lang="en-US" altLang="zh-CN" sz="8000" dirty="0"/>
          </a:p>
          <a:p>
            <a:pPr marL="274320" indent="-274320">
              <a:lnSpc>
                <a:spcPts val="2400"/>
              </a:lnSpc>
              <a:spcBef>
                <a:spcPts val="580"/>
              </a:spcBef>
              <a:buNone/>
              <a:defRPr/>
            </a:pPr>
            <a:endParaRPr lang="zh-CN" altLang="zh-CN" sz="2000" dirty="0"/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None/>
              <a:defRPr/>
            </a:pPr>
            <a:endParaRPr lang="zh-CN" altLang="zh-CN" sz="2000" dirty="0" smtClean="0"/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000" dirty="0" smtClean="0"/>
              <a:t> 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72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642</Words>
  <Application>Microsoft Office PowerPoint</Application>
  <PresentationFormat>宽屏</PresentationFormat>
  <Paragraphs>48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等线 Light</vt:lpstr>
      <vt:lpstr>楷体_GB2312</vt:lpstr>
      <vt:lpstr>宋体</vt:lpstr>
      <vt:lpstr>Arial</vt:lpstr>
      <vt:lpstr>Perpetua</vt:lpstr>
      <vt:lpstr>Times New Roman</vt:lpstr>
      <vt:lpstr>Wingdings 2</vt:lpstr>
      <vt:lpstr>Office 主题​​</vt:lpstr>
      <vt:lpstr>公式</vt:lpstr>
      <vt:lpstr>Picture</vt:lpstr>
      <vt:lpstr>转动惯量与粘滞系数 实验复习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空程误差的产生</vt:lpstr>
      <vt:lpstr>实验报告中出现的问题</vt:lpstr>
      <vt:lpstr>思考题：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转动惯量与粘滞系统 实验复习</dc:title>
  <dc:creator>ji yanhong</dc:creator>
  <cp:lastModifiedBy>ji yanhong</cp:lastModifiedBy>
  <cp:revision>9</cp:revision>
  <dcterms:created xsi:type="dcterms:W3CDTF">2019-12-19T12:13:49Z</dcterms:created>
  <dcterms:modified xsi:type="dcterms:W3CDTF">2019-12-20T00:28:19Z</dcterms:modified>
</cp:coreProperties>
</file>