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96" r:id="rId2"/>
    <p:sldId id="321" r:id="rId3"/>
    <p:sldId id="420" r:id="rId4"/>
    <p:sldId id="525" r:id="rId5"/>
    <p:sldId id="478" r:id="rId6"/>
    <p:sldId id="479" r:id="rId7"/>
    <p:sldId id="473" r:id="rId8"/>
    <p:sldId id="475" r:id="rId9"/>
    <p:sldId id="474" r:id="rId10"/>
    <p:sldId id="476" r:id="rId11"/>
    <p:sldId id="482" r:id="rId12"/>
    <p:sldId id="481" r:id="rId13"/>
    <p:sldId id="477" r:id="rId14"/>
    <p:sldId id="483" r:id="rId15"/>
    <p:sldId id="493" r:id="rId16"/>
    <p:sldId id="494" r:id="rId17"/>
    <p:sldId id="504" r:id="rId18"/>
    <p:sldId id="526" r:id="rId19"/>
    <p:sldId id="507" r:id="rId20"/>
    <p:sldId id="501" r:id="rId21"/>
    <p:sldId id="528" r:id="rId22"/>
    <p:sldId id="502" r:id="rId23"/>
    <p:sldId id="505" r:id="rId24"/>
    <p:sldId id="374" r:id="rId25"/>
    <p:sldId id="592" r:id="rId26"/>
    <p:sldId id="495" r:id="rId27"/>
    <p:sldId id="496" r:id="rId28"/>
    <p:sldId id="497" r:id="rId29"/>
    <p:sldId id="498" r:id="rId30"/>
    <p:sldId id="421" r:id="rId31"/>
    <p:sldId id="484" r:id="rId32"/>
    <p:sldId id="454" r:id="rId33"/>
    <p:sldId id="506" r:id="rId34"/>
    <p:sldId id="585" r:id="rId35"/>
    <p:sldId id="586" r:id="rId36"/>
    <p:sldId id="508" r:id="rId37"/>
    <p:sldId id="530" r:id="rId38"/>
    <p:sldId id="447" r:id="rId39"/>
    <p:sldId id="448" r:id="rId40"/>
    <p:sldId id="533" r:id="rId41"/>
    <p:sldId id="534" r:id="rId42"/>
    <p:sldId id="593" r:id="rId43"/>
    <p:sldId id="536" r:id="rId44"/>
    <p:sldId id="538" r:id="rId45"/>
    <p:sldId id="539" r:id="rId46"/>
    <p:sldId id="540" r:id="rId47"/>
    <p:sldId id="541" r:id="rId48"/>
    <p:sldId id="509" r:id="rId49"/>
    <p:sldId id="450" r:id="rId50"/>
    <p:sldId id="594" r:id="rId51"/>
    <p:sldId id="456" r:id="rId52"/>
    <p:sldId id="546" r:id="rId53"/>
    <p:sldId id="551" r:id="rId54"/>
    <p:sldId id="457" r:id="rId55"/>
    <p:sldId id="513" r:id="rId56"/>
    <p:sldId id="527" r:id="rId57"/>
    <p:sldId id="458" r:id="rId58"/>
    <p:sldId id="460" r:id="rId59"/>
    <p:sldId id="461" r:id="rId60"/>
    <p:sldId id="514" r:id="rId61"/>
    <p:sldId id="463" r:id="rId62"/>
    <p:sldId id="515" r:id="rId63"/>
    <p:sldId id="516" r:id="rId64"/>
    <p:sldId id="595" r:id="rId65"/>
    <p:sldId id="466" r:id="rId66"/>
    <p:sldId id="558" r:id="rId67"/>
    <p:sldId id="467" r:id="rId68"/>
    <p:sldId id="531" r:id="rId69"/>
    <p:sldId id="519" r:id="rId70"/>
    <p:sldId id="520" r:id="rId71"/>
    <p:sldId id="521" r:id="rId72"/>
    <p:sldId id="468" r:id="rId73"/>
    <p:sldId id="580" r:id="rId74"/>
    <p:sldId id="581" r:id="rId75"/>
    <p:sldId id="582" r:id="rId76"/>
    <p:sldId id="523" r:id="rId77"/>
    <p:sldId id="524" r:id="rId78"/>
    <p:sldId id="564" r:id="rId79"/>
    <p:sldId id="469" r:id="rId80"/>
    <p:sldId id="470" r:id="rId81"/>
    <p:sldId id="583" r:id="rId82"/>
    <p:sldId id="471" r:id="rId83"/>
    <p:sldId id="472" r:id="rId84"/>
    <p:sldId id="571" r:id="rId85"/>
    <p:sldId id="572" r:id="rId86"/>
    <p:sldId id="573" r:id="rId87"/>
    <p:sldId id="574" r:id="rId88"/>
    <p:sldId id="579" r:id="rId89"/>
    <p:sldId id="584" r:id="rId90"/>
    <p:sldId id="596" r:id="rId91"/>
  </p:sldIdLst>
  <p:sldSz cx="9144000" cy="6858000" type="screen4x3"/>
  <p:notesSz cx="7099300" cy="10234613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itchFamily="2" charset="2"/>
      <a:buChar char="n"/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itchFamily="2" charset="2"/>
      <a:buChar char="n"/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itchFamily="2" charset="2"/>
      <a:buChar char="n"/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itchFamily="2" charset="2"/>
      <a:buChar char="n"/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rgbClr val="CCFF33"/>
      </a:buClr>
      <a:buSzPct val="70000"/>
      <a:buFont typeface="Wingdings" pitchFamily="2" charset="2"/>
      <a:buChar char="n"/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7E0000"/>
    <a:srgbClr val="FFFFFF"/>
    <a:srgbClr val="CCFF66"/>
    <a:srgbClr val="66FF33"/>
    <a:srgbClr val="00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1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18" Type="http://schemas.openxmlformats.org/officeDocument/2006/relationships/image" Target="../media/image7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19" Type="http://schemas.openxmlformats.org/officeDocument/2006/relationships/image" Target="../media/image80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D6A2C84-7E06-4A71-88E6-0F10C1F9C83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F85107-F625-4B4B-9571-E76DB71D68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1B8A621-4EB6-4486-94A1-37CCBAE645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8613" y="1941513"/>
            <a:ext cx="8208962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94D30-D39E-4696-94C2-5E081ED8F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002DB-3335-4D5F-A9B7-DF037FC80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17500" y="722313"/>
            <a:ext cx="8637588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FA766-BF08-471E-BFBA-5CFF29235D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72567D-E915-4B94-87DD-D410233790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888BBC-9ECF-4F11-B3A4-1EF269BC5D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EA894C4-DCD6-47EB-81C5-8BCCB993B6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018B258-E764-4646-AAE8-3B54C7204B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2B1A79-001B-4A5C-9418-5CFAF222B4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26A76D9-7A98-4B31-AD21-A436375C1C5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569E5-54A5-4398-8615-03A46A70CD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842DC87-AF6E-4F2E-A26B-AD6C4A9119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AA8A24-BB0A-405F-992F-9788483E36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9.xml"/><Relationship Id="rId4" Type="http://schemas.openxmlformats.org/officeDocument/2006/relationships/slide" Target="slide6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E:\&#40644;&#24535;&#33391;\&#25991;&#20214;\&#24037;&#20316;&#38656;&#35201;\&#31934;&#21697;&#35838;&#31243;&#8220;&#22522;&#30784;&#21270;&#23398;&#8221;&#30003;&#25253;&#24635;&#30340;&#26448;&#26009;&#25972;&#29702;\&#35838;&#31243;&#24314;&#35774;\&#25945;&#23398;&#36164;&#28304;\&#30005;&#23376;&#25945;&#26696;\youjibufenjiaoan\6\avi\1.avi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9" Type="http://schemas.openxmlformats.org/officeDocument/2006/relationships/oleObject" Target="../embeddings/oleObject57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77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72.wmf"/><Relationship Id="rId32" Type="http://schemas.openxmlformats.org/officeDocument/2006/relationships/image" Target="../media/image76.wmf"/><Relationship Id="rId37" Type="http://schemas.openxmlformats.org/officeDocument/2006/relationships/oleObject" Target="../embeddings/oleObject56.bin"/><Relationship Id="rId40" Type="http://schemas.openxmlformats.org/officeDocument/2006/relationships/image" Target="../media/image80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74.wmf"/><Relationship Id="rId36" Type="http://schemas.openxmlformats.org/officeDocument/2006/relationships/image" Target="../media/image78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75.wmf"/><Relationship Id="rId35" Type="http://schemas.openxmlformats.org/officeDocument/2006/relationships/oleObject" Target="../embeddings/oleObject5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81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8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84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89.wmf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88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97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95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8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image" Target="../media/image102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slide" Target="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57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07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8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1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12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3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114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116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19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9.xml"/><Relationship Id="rId4" Type="http://schemas.openxmlformats.org/officeDocument/2006/relationships/slide" Target="slide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8153400" cy="1143000"/>
          </a:xfrm>
        </p:spPr>
        <p:txBody>
          <a:bodyPr/>
          <a:lstStyle/>
          <a:p>
            <a:pPr algn="ctr" eaLnBrk="1" hangingPunct="1"/>
            <a:r>
              <a:rPr lang="zh-CN" altLang="en-US" sz="6000" b="1" dirty="0" smtClean="0"/>
              <a:t>第二章</a:t>
            </a:r>
            <a:endParaRPr lang="zh-CN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92500"/>
            <a:ext cx="8534400" cy="1752600"/>
          </a:xfrm>
        </p:spPr>
        <p:txBody>
          <a:bodyPr>
            <a:normAutofit lnSpcReduction="10000"/>
          </a:bodyPr>
          <a:lstStyle/>
          <a:p>
            <a:pPr algn="ctr" eaLnBrk="1" hangingPunct="1"/>
            <a:r>
              <a:rPr lang="zh-CN" altLang="en-US" sz="5400" b="1" dirty="0" smtClean="0"/>
              <a:t>饱和碳氢化合物</a:t>
            </a:r>
          </a:p>
          <a:p>
            <a:pPr algn="ctr" eaLnBrk="1" hangingPunct="1"/>
            <a:r>
              <a:rPr lang="en-US" altLang="zh-CN" sz="5400" b="1" dirty="0" smtClean="0"/>
              <a:t>Saturated Hydrocarbons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295400"/>
            <a:ext cx="8510587" cy="4876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  <a:ea typeface="楷体_GB2312" pitchFamily="49" charset="-122"/>
              </a:rPr>
              <a:t>普通命名法的局限</a:t>
            </a:r>
            <a:endParaRPr kumimoji="0" lang="zh-CN" altLang="en-US" sz="2800" smtClean="0"/>
          </a:p>
        </p:txBody>
      </p:sp>
      <p:sp>
        <p:nvSpPr>
          <p:cNvPr id="59406" name="Rectangle 16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4176713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CH</a:t>
            </a:r>
            <a:r>
              <a:rPr kumimoji="0" lang="en-US" altLang="zh-CN" sz="2800" baseline="-25000"/>
              <a:t>3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3</a:t>
            </a:r>
            <a:r>
              <a:rPr kumimoji="0" lang="en-US" altLang="zh-CN" sz="2800"/>
              <a:t>        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         hex</a:t>
            </a:r>
            <a:r>
              <a:rPr kumimoji="0" lang="en-US" altLang="zh-CN" sz="2800">
                <a:solidFill>
                  <a:schemeClr val="tx2"/>
                </a:solidFill>
              </a:rPr>
              <a:t>ane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3671888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FF33CC"/>
                </a:solidFill>
              </a:rPr>
              <a:t>CH</a:t>
            </a:r>
            <a:r>
              <a:rPr kumimoji="0" lang="en-US" altLang="zh-CN" sz="2800" baseline="-25000">
                <a:solidFill>
                  <a:srgbClr val="FF33CC"/>
                </a:solidFill>
              </a:rPr>
              <a:t>3</a:t>
            </a:r>
            <a:r>
              <a:rPr kumimoji="0" lang="en-US" altLang="zh-CN" sz="2800">
                <a:solidFill>
                  <a:srgbClr val="FF33CC"/>
                </a:solidFill>
              </a:rPr>
              <a:t>CH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3</a:t>
            </a:r>
            <a:r>
              <a:rPr kumimoji="0" lang="en-US" altLang="zh-CN" sz="2800">
                <a:solidFill>
                  <a:schemeClr val="tx2"/>
                </a:solidFill>
              </a:rPr>
              <a:t>            </a:t>
            </a:r>
            <a:endParaRPr kumimoji="0" lang="en-US" altLang="zh-CN" sz="280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      </a:t>
            </a:r>
            <a:r>
              <a:rPr kumimoji="0" lang="en-US" altLang="zh-CN" sz="2800">
                <a:solidFill>
                  <a:srgbClr val="FF33CC"/>
                </a:solidFill>
              </a:rPr>
              <a:t>CH</a:t>
            </a:r>
            <a:r>
              <a:rPr kumimoji="0" lang="en-US" altLang="zh-CN" sz="2800" baseline="-25000">
                <a:solidFill>
                  <a:srgbClr val="FF33CC"/>
                </a:solidFill>
              </a:rPr>
              <a:t>3</a:t>
            </a:r>
            <a:r>
              <a:rPr kumimoji="0" lang="en-US" altLang="zh-CN" sz="2800"/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FF33CC"/>
                </a:solidFill>
              </a:rPr>
              <a:t>      iso</a:t>
            </a:r>
            <a:r>
              <a:rPr kumimoji="0" lang="en-US" altLang="zh-CN" sz="2800"/>
              <a:t>hex</a:t>
            </a:r>
            <a:r>
              <a:rPr kumimoji="0" lang="en-US" altLang="zh-CN" sz="2800">
                <a:solidFill>
                  <a:schemeClr val="tx2"/>
                </a:solidFill>
              </a:rPr>
              <a:t>ane</a:t>
            </a:r>
          </a:p>
        </p:txBody>
      </p:sp>
      <p:sp>
        <p:nvSpPr>
          <p:cNvPr id="59397" name="Line 6"/>
          <p:cNvSpPr>
            <a:spLocks noChangeShapeType="1"/>
          </p:cNvSpPr>
          <p:nvPr/>
        </p:nvSpPr>
        <p:spPr bwMode="auto">
          <a:xfrm>
            <a:off x="1403350" y="3429000"/>
            <a:ext cx="0" cy="228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5029200" y="2667000"/>
            <a:ext cx="3600450" cy="1809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hlink"/>
                </a:solidFill>
              </a:rPr>
              <a:t>            </a:t>
            </a:r>
            <a:r>
              <a:rPr kumimoji="0" lang="en-US" altLang="zh-CN" sz="2800">
                <a:solidFill>
                  <a:srgbClr val="FF33CC"/>
                </a:solidFill>
              </a:rPr>
              <a:t>CH</a:t>
            </a:r>
            <a:r>
              <a:rPr kumimoji="0" lang="en-US" altLang="zh-CN" sz="2800" baseline="-25000">
                <a:solidFill>
                  <a:srgbClr val="FF33CC"/>
                </a:solidFill>
              </a:rPr>
              <a:t>3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</a:rPr>
              <a:t> </a:t>
            </a:r>
            <a:r>
              <a:rPr kumimoji="0" lang="en-US" altLang="zh-CN" sz="2800">
                <a:solidFill>
                  <a:srgbClr val="FF33CC"/>
                </a:solidFill>
              </a:rPr>
              <a:t>CH</a:t>
            </a:r>
            <a:r>
              <a:rPr kumimoji="0" lang="en-US" altLang="zh-CN" sz="2800" baseline="-25000">
                <a:solidFill>
                  <a:srgbClr val="FF33CC"/>
                </a:solidFill>
              </a:rPr>
              <a:t>3</a:t>
            </a:r>
            <a:r>
              <a:rPr kumimoji="0" lang="en-US" altLang="zh-CN" sz="2800">
                <a:solidFill>
                  <a:srgbClr val="FF33CC"/>
                </a:solidFill>
              </a:rPr>
              <a:t>—C—CH</a:t>
            </a:r>
            <a:r>
              <a:rPr kumimoji="0" lang="en-US" altLang="zh-CN" sz="2800" baseline="-25000">
                <a:solidFill>
                  <a:srgbClr val="FF33CC"/>
                </a:solidFill>
              </a:rPr>
              <a:t>2</a:t>
            </a:r>
            <a:r>
              <a:rPr kumimoji="0" lang="en-US" altLang="zh-CN" sz="2800">
                <a:solidFill>
                  <a:schemeClr val="tx2"/>
                </a:solidFill>
              </a:rPr>
              <a:t> 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3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</a:rPr>
              <a:t>            </a:t>
            </a:r>
            <a:r>
              <a:rPr kumimoji="0" lang="en-US" altLang="zh-CN" sz="2800">
                <a:solidFill>
                  <a:srgbClr val="FF33CC"/>
                </a:solidFill>
              </a:rPr>
              <a:t>CH</a:t>
            </a:r>
            <a:r>
              <a:rPr kumimoji="0" lang="en-US" altLang="zh-CN" sz="2800" baseline="-25000">
                <a:solidFill>
                  <a:srgbClr val="FF33CC"/>
                </a:solidFill>
              </a:rPr>
              <a:t>3</a:t>
            </a:r>
            <a:r>
              <a:rPr kumimoji="0" lang="en-US" altLang="zh-CN" sz="2800"/>
              <a:t> 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    </a:t>
            </a:r>
            <a:r>
              <a:rPr kumimoji="0" lang="en-US" altLang="zh-CN" sz="2800">
                <a:solidFill>
                  <a:srgbClr val="FF33CC"/>
                </a:solidFill>
              </a:rPr>
              <a:t>neo</a:t>
            </a:r>
            <a:r>
              <a:rPr kumimoji="0" lang="en-US" altLang="zh-CN" sz="2800"/>
              <a:t>hex</a:t>
            </a:r>
            <a:r>
              <a:rPr kumimoji="0" lang="en-US" altLang="zh-CN" sz="2800">
                <a:solidFill>
                  <a:schemeClr val="tx2"/>
                </a:solidFill>
              </a:rPr>
              <a:t>ane</a:t>
            </a:r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6372225" y="2997200"/>
            <a:ext cx="0" cy="2286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>
            <a:off x="6400800" y="3505200"/>
            <a:ext cx="0" cy="1524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533400" y="4648200"/>
            <a:ext cx="3816350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CH</a:t>
            </a:r>
            <a:r>
              <a:rPr kumimoji="0" lang="en-US" altLang="zh-CN" sz="2800" baseline="-25000"/>
              <a:t>3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CHCH</a:t>
            </a:r>
            <a:r>
              <a:rPr kumimoji="0" lang="en-US" altLang="zh-CN" sz="2800" baseline="-25000"/>
              <a:t>2</a:t>
            </a:r>
            <a:r>
              <a:rPr kumimoji="0" lang="en-US" altLang="zh-CN" sz="2800"/>
              <a:t>CH</a:t>
            </a:r>
            <a:r>
              <a:rPr kumimoji="0" lang="en-US" altLang="zh-CN" sz="2800" baseline="-25000"/>
              <a:t>3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             CH</a:t>
            </a:r>
            <a:r>
              <a:rPr kumimoji="0" lang="en-US" altLang="zh-CN" sz="2800" baseline="-25000"/>
              <a:t>3</a:t>
            </a:r>
            <a:r>
              <a:rPr kumimoji="0" lang="en-US" altLang="zh-CN" sz="2800"/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           </a:t>
            </a:r>
            <a:r>
              <a:rPr kumimoji="0" lang="en-US" altLang="zh-CN" sz="2800">
                <a:solidFill>
                  <a:srgbClr val="FF33CC"/>
                </a:solidFill>
              </a:rPr>
              <a:t>none</a:t>
            </a:r>
          </a:p>
        </p:txBody>
      </p:sp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2195513" y="5013325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4953000" y="4648200"/>
            <a:ext cx="3671888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CH</a:t>
            </a:r>
            <a:r>
              <a:rPr kumimoji="0" lang="en-US" altLang="zh-CN" sz="2800" baseline="-25000"/>
              <a:t>3</a:t>
            </a:r>
            <a:r>
              <a:rPr kumimoji="0" lang="en-US" altLang="zh-CN" sz="2800"/>
              <a:t>CH—CHCH</a:t>
            </a:r>
            <a:r>
              <a:rPr kumimoji="0" lang="en-US" altLang="zh-CN" sz="2800" baseline="-25000"/>
              <a:t>3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      CH</a:t>
            </a:r>
            <a:r>
              <a:rPr kumimoji="0" lang="en-US" altLang="zh-CN" sz="2800" baseline="-25000"/>
              <a:t>3</a:t>
            </a:r>
            <a:r>
              <a:rPr kumimoji="0" lang="en-US" altLang="zh-CN" sz="2800"/>
              <a:t>  CH</a:t>
            </a:r>
            <a:r>
              <a:rPr kumimoji="0" lang="en-US" altLang="zh-CN" sz="2800" baseline="-25000"/>
              <a:t>3</a:t>
            </a:r>
            <a:r>
              <a:rPr kumimoji="0" lang="en-US" altLang="zh-CN" sz="2800"/>
              <a:t>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/>
              <a:t>             </a:t>
            </a:r>
            <a:r>
              <a:rPr kumimoji="0" lang="en-US" altLang="zh-CN" sz="2800">
                <a:solidFill>
                  <a:srgbClr val="FF33CC"/>
                </a:solidFill>
              </a:rPr>
              <a:t>none</a:t>
            </a:r>
          </a:p>
        </p:txBody>
      </p:sp>
      <p:sp>
        <p:nvSpPr>
          <p:cNvPr id="59404" name="Line 13"/>
          <p:cNvSpPr>
            <a:spLocks noChangeShapeType="1"/>
          </p:cNvSpPr>
          <p:nvPr/>
        </p:nvSpPr>
        <p:spPr bwMode="auto">
          <a:xfrm>
            <a:off x="5867400" y="50133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4"/>
          <p:cNvSpPr>
            <a:spLocks noChangeShapeType="1"/>
          </p:cNvSpPr>
          <p:nvPr/>
        </p:nvSpPr>
        <p:spPr bwMode="auto">
          <a:xfrm>
            <a:off x="6659563" y="50133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447800"/>
            <a:ext cx="8510587" cy="4267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chemeClr val="hlink"/>
                </a:solidFill>
                <a:ea typeface="楷体_GB2312" pitchFamily="49" charset="-122"/>
              </a:rPr>
              <a:t>(2) 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系统命名法</a:t>
            </a:r>
            <a:r>
              <a:rPr lang="en-US" altLang="zh-CN" b="1" smtClean="0">
                <a:latin typeface="Times New Roman" pitchFamily="18" charset="0"/>
              </a:rPr>
              <a:t>(IUPAC Rules</a:t>
            </a:r>
            <a:r>
              <a:rPr lang="zh-CN" altLang="en-US" b="1" smtClean="0">
                <a:latin typeface="Times New Roman" pitchFamily="18" charset="0"/>
              </a:rPr>
              <a:t>，</a:t>
            </a:r>
            <a:r>
              <a:rPr lang="en-US" altLang="zh-CN" b="1" smtClean="0">
                <a:latin typeface="Times New Roman" pitchFamily="18" charset="0"/>
              </a:rPr>
              <a:t>1892</a:t>
            </a:r>
            <a:r>
              <a:rPr lang="zh-CN" altLang="en-US" b="1" smtClean="0">
                <a:latin typeface="Times New Roman" pitchFamily="18" charset="0"/>
              </a:rPr>
              <a:t>年拟定）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latin typeface="Times New Roman" pitchFamily="18" charset="0"/>
              </a:rPr>
              <a:t>（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itchFamily="18" charset="0"/>
              </a:rPr>
              <a:t>nternational </a:t>
            </a:r>
            <a:r>
              <a:rPr lang="en-US" altLang="zh-CN" sz="2400" b="1" u="sng" smtClean="0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itchFamily="18" charset="0"/>
              </a:rPr>
              <a:t>nion of </a:t>
            </a:r>
            <a:r>
              <a:rPr lang="en-US" altLang="zh-CN" sz="2400" b="1" u="sng" smtClean="0">
                <a:solidFill>
                  <a:schemeClr val="accent2"/>
                </a:solidFill>
                <a:latin typeface="Times New Roman" pitchFamily="18" charset="0"/>
              </a:rPr>
              <a:t>P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itchFamily="18" charset="0"/>
              </a:rPr>
              <a:t>ure and </a:t>
            </a:r>
            <a:r>
              <a:rPr lang="en-US" altLang="zh-CN" sz="2400" b="1" u="sng" smtClean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itchFamily="18" charset="0"/>
              </a:rPr>
              <a:t>pplied </a:t>
            </a:r>
            <a:r>
              <a:rPr lang="en-US" altLang="zh-CN" sz="2400" b="1" u="sng" smtClean="0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lang="en-US" altLang="zh-CN" sz="2400" b="1" smtClean="0">
                <a:solidFill>
                  <a:schemeClr val="tx2"/>
                </a:solidFill>
                <a:latin typeface="Times New Roman" pitchFamily="18" charset="0"/>
              </a:rPr>
              <a:t>hemistry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     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中文命名是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</a:rPr>
              <a:t>1957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年结合我国文字特点修订的，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</a:rPr>
              <a:t>1960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年颁布的，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</a:rPr>
              <a:t>1980</a:t>
            </a: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年做了修订和补充。</a:t>
            </a:r>
            <a:endParaRPr lang="zh-CN" altLang="en-US" sz="2800" b="1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graphicFrame>
        <p:nvGraphicFramePr>
          <p:cNvPr id="367616" name="Object 1024"/>
          <p:cNvGraphicFramePr>
            <a:graphicFrameLocks noChangeAspect="1"/>
          </p:cNvGraphicFramePr>
          <p:nvPr/>
        </p:nvGraphicFramePr>
        <p:xfrm>
          <a:off x="827088" y="3789363"/>
          <a:ext cx="705802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S ChemDraw Drawing" r:id="rId3" imgW="2199640" imgH="528320" progId="ChemDraw.Document.6.0">
                  <p:embed/>
                </p:oleObj>
              </mc:Choice>
              <mc:Fallback>
                <p:oleObj name="CS ChemDraw Drawing" r:id="rId3" imgW="2199640" imgH="528320" progId="ChemDraw.Document.6.0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89363"/>
                        <a:ext cx="7058025" cy="170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1295400"/>
            <a:ext cx="8510587" cy="4876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2400" b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烷基</a:t>
            </a:r>
            <a:r>
              <a:rPr lang="zh-CN" altLang="en-US" sz="2400" b="1" smtClean="0">
                <a:solidFill>
                  <a:schemeClr val="hlink"/>
                </a:solidFill>
                <a:ea typeface="楷体_GB2312" pitchFamily="49" charset="-122"/>
              </a:rPr>
              <a:t>（</a:t>
            </a:r>
            <a:r>
              <a:rPr lang="en-US" altLang="zh-CN" sz="2400" b="1" smtClean="0">
                <a:solidFill>
                  <a:schemeClr val="hlink"/>
                </a:solidFill>
                <a:ea typeface="楷体_GB2312" pitchFamily="49" charset="-122"/>
              </a:rPr>
              <a:t>Alkyl</a:t>
            </a:r>
            <a:r>
              <a:rPr lang="zh-CN" altLang="en-US" sz="2400" b="1" smtClean="0">
                <a:solidFill>
                  <a:schemeClr val="hlink"/>
                </a:solidFill>
                <a:ea typeface="楷体_GB2312" pitchFamily="49" charset="-122"/>
              </a:rPr>
              <a:t>）</a:t>
            </a:r>
            <a:r>
              <a:rPr lang="en-US" altLang="zh-CN" sz="2400" b="1" smtClean="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0" lang="zh-CN" altLang="en-US" sz="2400" b="1" smtClean="0"/>
              <a:t>烷烃分子中从形式上消除一个氢的部分</a:t>
            </a:r>
            <a:r>
              <a:rPr kumimoji="0" lang="zh-CN" altLang="en-US" sz="2400" b="1" smtClean="0">
                <a:solidFill>
                  <a:schemeClr val="tx2"/>
                </a:solidFill>
              </a:rPr>
              <a:t>，</a:t>
            </a:r>
            <a:r>
              <a:rPr kumimoji="0" lang="zh-CN" altLang="en-US" sz="2400" b="1" smtClean="0"/>
              <a:t>通常用</a:t>
            </a:r>
            <a:r>
              <a:rPr kumimoji="0" lang="zh-CN" altLang="en-US" sz="2400" b="1" smtClean="0">
                <a:solidFill>
                  <a:schemeClr val="tx2"/>
                </a:solidFill>
              </a:rPr>
              <a:t> </a:t>
            </a:r>
            <a:r>
              <a:rPr kumimoji="0" lang="en-US" altLang="zh-CN" sz="2400" b="1" smtClean="0">
                <a:solidFill>
                  <a:schemeClr val="hlink"/>
                </a:solidFill>
              </a:rPr>
              <a:t>R- </a:t>
            </a:r>
            <a:r>
              <a:rPr kumimoji="0" lang="zh-CN" altLang="en-US" sz="2400" b="1" smtClean="0"/>
              <a:t>表示，英文 用 “</a:t>
            </a:r>
            <a:r>
              <a:rPr kumimoji="0" lang="zh-CN" altLang="en-US" sz="2400" b="1" smtClean="0">
                <a:solidFill>
                  <a:schemeClr val="tx2"/>
                </a:solidFill>
              </a:rPr>
              <a:t> </a:t>
            </a:r>
            <a:r>
              <a:rPr kumimoji="0" lang="en-US" altLang="zh-CN" sz="2400" b="1" smtClean="0">
                <a:solidFill>
                  <a:schemeClr val="hlink"/>
                </a:solidFill>
              </a:rPr>
              <a:t>yl </a:t>
            </a:r>
            <a:r>
              <a:rPr kumimoji="0" lang="en-US" altLang="zh-CN" sz="2400" b="1" smtClean="0"/>
              <a:t>” </a:t>
            </a:r>
            <a:r>
              <a:rPr kumimoji="0" lang="zh-CN" altLang="en-US" sz="2400" b="1" smtClean="0"/>
              <a:t>替代 “</a:t>
            </a:r>
            <a:r>
              <a:rPr kumimoji="0" lang="zh-CN" altLang="en-US" sz="2400" b="1" smtClean="0">
                <a:solidFill>
                  <a:schemeClr val="tx2"/>
                </a:solidFill>
              </a:rPr>
              <a:t> </a:t>
            </a:r>
            <a:r>
              <a:rPr kumimoji="0" lang="en-US" altLang="zh-CN" sz="2400" b="1" smtClean="0">
                <a:solidFill>
                  <a:schemeClr val="hlink"/>
                </a:solidFill>
              </a:rPr>
              <a:t>ane</a:t>
            </a:r>
            <a:r>
              <a:rPr kumimoji="0" lang="en-US" altLang="zh-CN" sz="2400" b="1" smtClean="0"/>
              <a:t> ”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smtClean="0"/>
              <a:t>Meth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ane —— </a:t>
            </a:r>
            <a:r>
              <a:rPr kumimoji="0" lang="en-US" altLang="zh-CN" sz="2000" b="1" smtClean="0"/>
              <a:t>Meth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                    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                           Me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1" smtClean="0"/>
              <a:t>Eth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ane —— </a:t>
            </a:r>
            <a:r>
              <a:rPr kumimoji="0" lang="en-US" altLang="zh-CN" sz="2000" b="1" smtClean="0"/>
              <a:t>Eth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                       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                      Et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i="1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n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/>
              <a:t>Prop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ane ——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n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/>
              <a:t>Prop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           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            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n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Pro   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H</a:t>
            </a:r>
            <a:r>
              <a:rPr kumimoji="0" lang="en-US" altLang="zh-CN" sz="2000" b="1" baseline="-25000" smtClean="0"/>
              <a:t>3 </a:t>
            </a:r>
            <a:r>
              <a:rPr kumimoji="0" lang="en-US" altLang="zh-CN" sz="2000" b="1" smtClean="0"/>
              <a:t>     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iso</a:t>
            </a:r>
            <a:r>
              <a:rPr kumimoji="0" lang="en-US" altLang="zh-CN" sz="2000" b="1" smtClean="0"/>
              <a:t>prop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           </a:t>
            </a:r>
            <a:r>
              <a:rPr kumimoji="0" lang="en-US" altLang="zh-CN" sz="2000" b="1" smtClean="0"/>
              <a:t>(CH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)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CH-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                  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i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Pro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i="1" smtClean="0">
                <a:solidFill>
                  <a:srgbClr val="FF33CC"/>
                </a:solidFill>
              </a:rPr>
              <a:t>n-</a:t>
            </a:r>
            <a:r>
              <a:rPr kumimoji="0" lang="en-US" altLang="zh-CN" sz="2000" b="1" smtClean="0"/>
              <a:t>But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ane ——   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n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/>
              <a:t>But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             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-        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n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Bu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  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sec-</a:t>
            </a:r>
            <a:r>
              <a:rPr kumimoji="0" lang="en-US" altLang="zh-CN" sz="2000" b="1" smtClean="0"/>
              <a:t>But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        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CHCH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         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sec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Bu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smtClean="0">
                <a:solidFill>
                  <a:srgbClr val="FF33CC"/>
                </a:solidFill>
              </a:rPr>
              <a:t>iso-</a:t>
            </a:r>
            <a:r>
              <a:rPr kumimoji="0" lang="en-US" altLang="zh-CN" sz="2000" b="1" smtClean="0"/>
              <a:t>But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ane——</a:t>
            </a:r>
            <a:r>
              <a:rPr kumimoji="0" lang="en-US" altLang="zh-CN" sz="2000" b="1" smtClean="0"/>
              <a:t> 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iso-</a:t>
            </a:r>
            <a:r>
              <a:rPr kumimoji="0" lang="en-US" altLang="zh-CN" sz="2000" b="1" smtClean="0"/>
              <a:t>But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</a:t>
            </a:r>
            <a:r>
              <a:rPr kumimoji="0" lang="en-US" altLang="zh-CN" sz="2000" b="1" smtClean="0"/>
              <a:t>           (CH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)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CHCH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            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i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Bu </a:t>
            </a:r>
          </a:p>
          <a:p>
            <a:pPr>
              <a:lnSpc>
                <a:spcPct val="115000"/>
              </a:lnSpc>
              <a:spcBef>
                <a:spcPct val="50000"/>
              </a:spcBef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kumimoji="0" lang="en-US" altLang="zh-CN" sz="2000" b="1" smtClean="0"/>
              <a:t>(CH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)</a:t>
            </a:r>
            <a:r>
              <a:rPr kumimoji="0" lang="en-US" altLang="zh-CN" sz="2000" b="1" baseline="-25000" smtClean="0"/>
              <a:t>2</a:t>
            </a: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H</a:t>
            </a:r>
            <a:r>
              <a:rPr kumimoji="0" lang="en-US" altLang="zh-CN" sz="2000" b="1" smtClean="0"/>
              <a:t>C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     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tert-</a:t>
            </a:r>
            <a:r>
              <a:rPr kumimoji="0" lang="en-US" altLang="zh-CN" sz="2000" b="1" smtClean="0"/>
              <a:t>But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yl           </a:t>
            </a:r>
            <a:r>
              <a:rPr kumimoji="0" lang="en-US" altLang="zh-CN" sz="2000" b="1" smtClean="0"/>
              <a:t>(CH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)</a:t>
            </a:r>
            <a:r>
              <a:rPr kumimoji="0" lang="en-US" altLang="zh-CN" sz="2000" b="1" baseline="-25000" smtClean="0"/>
              <a:t>3</a:t>
            </a:r>
            <a:r>
              <a:rPr kumimoji="0" lang="en-US" altLang="zh-CN" sz="2000" b="1" smtClean="0"/>
              <a:t>C-</a:t>
            </a:r>
            <a:r>
              <a:rPr kumimoji="0" lang="en-US" altLang="zh-CN" sz="2000" smtClean="0"/>
              <a:t>                     </a:t>
            </a:r>
            <a:r>
              <a:rPr kumimoji="0" lang="en-US" altLang="zh-CN" sz="2000" b="1" i="1" smtClean="0">
                <a:solidFill>
                  <a:srgbClr val="FF33CC"/>
                </a:solidFill>
              </a:rPr>
              <a:t>tert</a:t>
            </a:r>
            <a:r>
              <a:rPr kumimoji="0" lang="en-US" altLang="zh-CN" sz="2000" b="1" smtClean="0">
                <a:solidFill>
                  <a:srgbClr val="FF33CC"/>
                </a:solidFill>
              </a:rPr>
              <a:t>-</a:t>
            </a:r>
            <a:r>
              <a:rPr kumimoji="0" lang="en-US" altLang="zh-CN" sz="2000" b="1" smtClean="0">
                <a:solidFill>
                  <a:schemeClr val="tx2"/>
                </a:solidFill>
              </a:rPr>
              <a:t>Bu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title"/>
          </p:nvPr>
        </p:nvSpPr>
        <p:spPr>
          <a:xfrm>
            <a:off x="317500" y="577850"/>
            <a:ext cx="8637588" cy="641350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3</a:t>
            </a:r>
            <a:r>
              <a:rPr lang="zh-CN" altLang="en-US" sz="3600" b="1" smtClean="0"/>
              <a:t>、开链烷烃的命名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烷烃中碳和氢的种类</a:t>
            </a:r>
          </a:p>
          <a:p>
            <a:r>
              <a:rPr lang="en-US" altLang="zh-CN" smtClean="0"/>
              <a:t>Primary</a:t>
            </a:r>
            <a:r>
              <a:rPr lang="zh-CN" altLang="en-US" smtClean="0"/>
              <a:t>（</a:t>
            </a:r>
            <a:r>
              <a:rPr lang="en-US" altLang="zh-CN" smtClean="0"/>
              <a:t>1º</a:t>
            </a:r>
            <a:r>
              <a:rPr lang="zh-CN" altLang="en-US" smtClean="0"/>
              <a:t>）</a:t>
            </a:r>
            <a:r>
              <a:rPr lang="en-US" altLang="zh-CN" smtClean="0"/>
              <a:t>, secondary</a:t>
            </a:r>
            <a:r>
              <a:rPr lang="zh-CN" altLang="en-US" smtClean="0"/>
              <a:t>（ </a:t>
            </a:r>
            <a:r>
              <a:rPr lang="en-US" altLang="zh-CN" smtClean="0"/>
              <a:t>2º </a:t>
            </a:r>
            <a:r>
              <a:rPr lang="zh-CN" altLang="en-US" smtClean="0"/>
              <a:t>）</a:t>
            </a:r>
            <a:r>
              <a:rPr lang="en-US" altLang="zh-CN" smtClean="0"/>
              <a:t>, tertiary</a:t>
            </a:r>
            <a:r>
              <a:rPr lang="zh-CN" altLang="en-US" smtClean="0"/>
              <a:t>（ </a:t>
            </a:r>
            <a:r>
              <a:rPr lang="en-US" altLang="zh-CN" smtClean="0"/>
              <a:t>3º </a:t>
            </a:r>
            <a:r>
              <a:rPr lang="zh-CN" altLang="en-US" smtClean="0"/>
              <a:t>）</a:t>
            </a:r>
            <a:r>
              <a:rPr lang="en-US" altLang="zh-CN" smtClean="0"/>
              <a:t>, quaternary C</a:t>
            </a:r>
            <a:r>
              <a:rPr lang="zh-CN" altLang="en-US" smtClean="0"/>
              <a:t>（ </a:t>
            </a:r>
            <a:r>
              <a:rPr lang="en-US" altLang="zh-CN" smtClean="0"/>
              <a:t>4º </a:t>
            </a:r>
            <a:r>
              <a:rPr lang="zh-CN" altLang="en-US" smtClean="0"/>
              <a:t>）</a:t>
            </a:r>
            <a:r>
              <a:rPr lang="en-US" altLang="zh-CN" smtClean="0"/>
              <a:t>,</a:t>
            </a:r>
            <a:r>
              <a:rPr lang="zh-CN" altLang="en-US" smtClean="0"/>
              <a:t>伯、仲、叔、季碳</a:t>
            </a:r>
            <a:r>
              <a:rPr lang="en-US" altLang="zh-CN" smtClean="0"/>
              <a:t> </a:t>
            </a:r>
          </a:p>
          <a:p>
            <a:r>
              <a:rPr lang="en-US" altLang="zh-CN" smtClean="0"/>
              <a:t>but only primary, secondary, tertiary H </a:t>
            </a:r>
            <a:r>
              <a:rPr lang="zh-CN" altLang="en-US" smtClean="0"/>
              <a:t>，伯、仲，叔氢。</a:t>
            </a:r>
            <a:endParaRPr lang="en-US" altLang="zh-CN" smtClean="0"/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</a:t>
            </a:r>
            <a:r>
              <a:rPr lang="zh-CN" altLang="en-US" smtClean="0"/>
              <a:t>、开链烷烃的命名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179512" y="4848225"/>
          <a:ext cx="86423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S ChemDraw Drawing" r:id="rId3" imgW="4511040" imgH="1049020" progId="ChemDraw.Document.6.0">
                  <p:embed/>
                </p:oleObj>
              </mc:Choice>
              <mc:Fallback>
                <p:oleObj name="CS ChemDraw Drawing" r:id="rId3" imgW="4511040" imgH="1049020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48225"/>
                        <a:ext cx="8642350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510588" cy="519112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zh-CN" altLang="en-US" sz="2400" b="1" smtClean="0">
                <a:solidFill>
                  <a:srgbClr val="FF3399"/>
                </a:solidFill>
              </a:rPr>
              <a:t>（</a:t>
            </a:r>
            <a:r>
              <a:rPr lang="en-US" altLang="zh-CN" sz="2400" b="1" smtClean="0">
                <a:solidFill>
                  <a:srgbClr val="FF3399"/>
                </a:solidFill>
              </a:rPr>
              <a:t>3</a:t>
            </a:r>
            <a:r>
              <a:rPr lang="zh-CN" altLang="en-US" sz="2400" b="1" smtClean="0">
                <a:solidFill>
                  <a:srgbClr val="FF3399"/>
                </a:solidFill>
              </a:rPr>
              <a:t>）命名方法：</a:t>
            </a:r>
            <a:r>
              <a:rPr lang="en-US" altLang="zh-CN" sz="2400" b="1" smtClean="0">
                <a:solidFill>
                  <a:srgbClr val="FF3399"/>
                </a:solidFill>
              </a:rPr>
              <a:t>1</a:t>
            </a:r>
            <a:r>
              <a:rPr lang="zh-CN" altLang="en-US" sz="2400" b="1" smtClean="0">
                <a:solidFill>
                  <a:srgbClr val="FF3399"/>
                </a:solidFill>
              </a:rPr>
              <a:t>）选主链</a:t>
            </a:r>
            <a:r>
              <a:rPr lang="zh-CN" altLang="en-US" sz="2400" b="1" smtClean="0"/>
              <a:t>为</a:t>
            </a:r>
            <a:r>
              <a:rPr lang="zh-CN" altLang="en-US" sz="2400" b="1" smtClean="0">
                <a:solidFill>
                  <a:srgbClr val="FF3399"/>
                </a:solidFill>
              </a:rPr>
              <a:t>母体，支链</a:t>
            </a:r>
            <a:r>
              <a:rPr lang="zh-CN" altLang="en-US" sz="2400" b="1" smtClean="0"/>
              <a:t>作为</a:t>
            </a:r>
            <a:r>
              <a:rPr lang="zh-CN" altLang="en-US" sz="2400" b="1" smtClean="0">
                <a:solidFill>
                  <a:srgbClr val="FF3399"/>
                </a:solidFill>
              </a:rPr>
              <a:t>取代基</a:t>
            </a:r>
          </a:p>
          <a:p>
            <a:pPr eaLnBrk="1" hangingPunct="1"/>
            <a:r>
              <a:rPr lang="zh-CN" altLang="en-US" sz="2400" b="1" smtClean="0">
                <a:solidFill>
                  <a:schemeClr val="tx2"/>
                </a:solidFill>
              </a:rPr>
              <a:t>直链烷烃</a:t>
            </a:r>
            <a:r>
              <a:rPr lang="zh-CN" altLang="en-US" sz="2400" b="1" smtClean="0">
                <a:solidFill>
                  <a:srgbClr val="FF0000"/>
                </a:solidFill>
              </a:rPr>
              <a:t>同</a:t>
            </a:r>
            <a:r>
              <a:rPr lang="zh-CN" altLang="en-US" sz="2400" b="1" smtClean="0">
                <a:solidFill>
                  <a:schemeClr val="tx2"/>
                </a:solidFill>
              </a:rPr>
              <a:t>普通命名法，取消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“</a:t>
            </a:r>
            <a:r>
              <a:rPr lang="zh-CN" altLang="en-US" sz="2400" b="1" smtClean="0">
                <a:solidFill>
                  <a:schemeClr val="tx2"/>
                </a:solidFill>
              </a:rPr>
              <a:t>正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en-US" sz="2400" b="1" smtClean="0">
                <a:solidFill>
                  <a:schemeClr val="tx2"/>
                </a:solidFill>
              </a:rPr>
              <a:t>字</a:t>
            </a:r>
            <a:endParaRPr lang="zh-CN" altLang="en-US" sz="2400" smtClean="0"/>
          </a:p>
          <a:p>
            <a:pPr eaLnBrk="1" hangingPunct="1"/>
            <a:r>
              <a:rPr lang="en-US" altLang="zh-CN" sz="2800" b="1" smtClean="0"/>
              <a:t>①</a:t>
            </a:r>
            <a:r>
              <a:rPr lang="zh-CN" altLang="en-US" sz="2400" b="1" smtClean="0"/>
              <a:t> </a:t>
            </a:r>
            <a:r>
              <a:rPr lang="en-US" altLang="zh-CN" sz="2400" b="1" smtClean="0"/>
              <a:t>Determine the number of carbon in the </a:t>
            </a:r>
            <a:r>
              <a:rPr lang="en-US" altLang="zh-CN" sz="2400" b="1" smtClean="0">
                <a:solidFill>
                  <a:srgbClr val="FF3399"/>
                </a:solidFill>
              </a:rPr>
              <a:t>longest continuous carbon chain-</a:t>
            </a:r>
            <a:r>
              <a:rPr lang="en-US" altLang="zh-CN" sz="2400" b="1" smtClean="0"/>
              <a:t>---This chain is called the parent hydrocarbon</a:t>
            </a:r>
            <a:r>
              <a:rPr lang="zh-CN" altLang="en-US" sz="2400" b="1" smtClean="0"/>
              <a:t>（</a:t>
            </a:r>
            <a:r>
              <a:rPr lang="zh-CN" altLang="en-US" sz="2400" b="1" smtClean="0">
                <a:solidFill>
                  <a:srgbClr val="FF0000"/>
                </a:solidFill>
              </a:rPr>
              <a:t>选主链</a:t>
            </a:r>
            <a:r>
              <a:rPr lang="en-US" altLang="zh-CN" sz="2400" b="1" smtClean="0">
                <a:solidFill>
                  <a:srgbClr val="FF0000"/>
                </a:solidFill>
              </a:rPr>
              <a:t>-</a:t>
            </a:r>
            <a:r>
              <a:rPr lang="zh-CN" altLang="en-US" sz="2400" b="1" smtClean="0">
                <a:solidFill>
                  <a:srgbClr val="FF0000"/>
                </a:solidFill>
              </a:rPr>
              <a:t>最长的碳</a:t>
            </a:r>
            <a:r>
              <a:rPr lang="zh-CN" altLang="en-US" sz="2400" b="1" smtClean="0"/>
              <a:t>）</a:t>
            </a:r>
            <a:r>
              <a:rPr lang="en-US" altLang="zh-CN" sz="2400" b="1" smtClean="0"/>
              <a:t>.</a:t>
            </a:r>
          </a:p>
          <a:p>
            <a:pPr eaLnBrk="1" hangingPunct="1"/>
            <a:r>
              <a:rPr lang="en-US" altLang="zh-CN" sz="2800" b="1" smtClean="0"/>
              <a:t>② </a:t>
            </a:r>
            <a:r>
              <a:rPr lang="en-US" altLang="zh-CN" sz="2400" b="1" smtClean="0">
                <a:solidFill>
                  <a:srgbClr val="FF3399"/>
                </a:solidFill>
              </a:rPr>
              <a:t>Number </a:t>
            </a:r>
            <a:r>
              <a:rPr lang="en-US" altLang="zh-CN" sz="2400" b="1" smtClean="0"/>
              <a:t>the chain so that the </a:t>
            </a:r>
            <a:r>
              <a:rPr lang="en-US" altLang="zh-CN" sz="2400" b="1" smtClean="0">
                <a:solidFill>
                  <a:srgbClr val="FF0000"/>
                </a:solidFill>
              </a:rPr>
              <a:t>substituent</a:t>
            </a:r>
            <a:r>
              <a:rPr lang="en-US" altLang="zh-CN" sz="2400" b="1" smtClean="0"/>
              <a:t> gets the </a:t>
            </a:r>
            <a:r>
              <a:rPr lang="en-US" altLang="zh-CN" sz="2400" b="1" smtClean="0">
                <a:solidFill>
                  <a:srgbClr val="FF3399"/>
                </a:solidFill>
              </a:rPr>
              <a:t>lowest possible number</a:t>
            </a:r>
            <a:r>
              <a:rPr lang="zh-CN" altLang="en-US" sz="2400" b="1" smtClean="0">
                <a:solidFill>
                  <a:srgbClr val="FF3399"/>
                </a:solidFill>
              </a:rPr>
              <a:t>（编号</a:t>
            </a:r>
            <a:r>
              <a:rPr lang="en-US" altLang="zh-CN" sz="2400" b="1" smtClean="0">
                <a:solidFill>
                  <a:srgbClr val="FF3399"/>
                </a:solidFill>
              </a:rPr>
              <a:t>-</a:t>
            </a:r>
            <a:r>
              <a:rPr lang="zh-CN" altLang="en-US" sz="2400" b="1" smtClean="0">
                <a:solidFill>
                  <a:srgbClr val="FF3399"/>
                </a:solidFill>
              </a:rPr>
              <a:t>取代基</a:t>
            </a:r>
            <a:r>
              <a:rPr lang="zh-CN" altLang="en-US" sz="2400" b="1" smtClean="0"/>
              <a:t>的位置</a:t>
            </a:r>
            <a:r>
              <a:rPr lang="zh-CN" altLang="en-US" sz="2400" b="1" smtClean="0">
                <a:solidFill>
                  <a:srgbClr val="FF3399"/>
                </a:solidFill>
              </a:rPr>
              <a:t>编号最小）</a:t>
            </a:r>
            <a:r>
              <a:rPr lang="en-US" altLang="zh-CN" sz="2400" b="1" smtClean="0"/>
              <a:t>.</a:t>
            </a:r>
          </a:p>
          <a:p>
            <a:pPr eaLnBrk="1" hangingPunct="1"/>
            <a:endParaRPr lang="en-US" altLang="zh-CN" sz="2400" b="1" smtClean="0"/>
          </a:p>
        </p:txBody>
      </p:sp>
      <p:sp>
        <p:nvSpPr>
          <p:cNvPr id="7173" name="Rectangle 8"/>
          <p:cNvSpPr>
            <a:spLocks noGrp="1" noChangeArrowheads="1"/>
          </p:cNvSpPr>
          <p:nvPr>
            <p:ph type="title"/>
          </p:nvPr>
        </p:nvSpPr>
        <p:spPr>
          <a:xfrm>
            <a:off x="323850" y="309563"/>
            <a:ext cx="8637588" cy="641350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3</a:t>
            </a:r>
            <a:r>
              <a:rPr lang="zh-CN" altLang="en-US" sz="3600" b="1" smtClean="0"/>
              <a:t>、开链烷烃的命名</a:t>
            </a:r>
          </a:p>
        </p:txBody>
      </p:sp>
      <p:graphicFrame>
        <p:nvGraphicFramePr>
          <p:cNvPr id="368640" name="Object 2048"/>
          <p:cNvGraphicFramePr>
            <a:graphicFrameLocks noChangeAspect="1"/>
          </p:cNvGraphicFramePr>
          <p:nvPr/>
        </p:nvGraphicFramePr>
        <p:xfrm>
          <a:off x="827088" y="4221163"/>
          <a:ext cx="74168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CS ChemDraw Drawing" r:id="rId3" imgW="3002280" imgH="537972" progId="ChemDraw.Document.6.0">
                  <p:embed/>
                </p:oleObj>
              </mc:Choice>
              <mc:Fallback>
                <p:oleObj name="CS ChemDraw Drawing" r:id="rId3" imgW="3002280" imgH="537972" progId="ChemDraw.Document.6.0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74168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914400" y="5562600"/>
            <a:ext cx="640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chemeClr val="tx2"/>
                </a:solidFill>
                <a:latin typeface="Times New Roman" pitchFamily="18" charset="0"/>
              </a:rPr>
              <a:t>全名：</a:t>
            </a:r>
            <a:r>
              <a:rPr kumimoji="0" lang="en-US" altLang="zh-CN" b="1">
                <a:solidFill>
                  <a:schemeClr val="tx2"/>
                </a:solidFill>
                <a:latin typeface="Times New Roman" pitchFamily="18" charset="0"/>
              </a:rPr>
              <a:t>3-</a:t>
            </a:r>
            <a:r>
              <a:rPr kumimoji="0" lang="zh-CN" altLang="en-US" b="1">
                <a:solidFill>
                  <a:schemeClr val="tx2"/>
                </a:solidFill>
                <a:latin typeface="Times New Roman" pitchFamily="18" charset="0"/>
              </a:rPr>
              <a:t>乙基庚烷（</a:t>
            </a:r>
            <a:r>
              <a:rPr kumimoji="0" lang="en-US" altLang="zh-CN" b="1">
                <a:solidFill>
                  <a:schemeClr val="tx2"/>
                </a:solidFill>
                <a:latin typeface="Times New Roman" pitchFamily="18" charset="0"/>
              </a:rPr>
              <a:t>3- ethylheptane</a:t>
            </a:r>
            <a:r>
              <a:rPr kumimoji="0" lang="zh-CN" altLang="en-US" b="1">
                <a:solidFill>
                  <a:schemeClr val="tx2"/>
                </a:solidFill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  <p:bldP spid="2498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1027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569325" cy="444182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smtClean="0">
                <a:solidFill>
                  <a:srgbClr val="FF0000"/>
                </a:solidFill>
              </a:rPr>
              <a:t>③ </a:t>
            </a:r>
            <a:r>
              <a:rPr lang="en-US" altLang="zh-CN" sz="2400" b="1" smtClean="0"/>
              <a:t>Cite the name of the alkyl substituent before the parent hydrocarbon. </a:t>
            </a:r>
            <a:r>
              <a:rPr lang="en-US" altLang="zh-CN" sz="2400" b="1" smtClean="0">
                <a:latin typeface="Times New Roman" pitchFamily="18" charset="0"/>
              </a:rPr>
              <a:t>——</a:t>
            </a:r>
            <a:r>
              <a:rPr lang="en-US" altLang="zh-CN" sz="2400" b="1" smtClean="0"/>
              <a:t> </a:t>
            </a:r>
            <a:r>
              <a:rPr lang="en-US" altLang="zh-CN" sz="2400" b="1" smtClean="0">
                <a:solidFill>
                  <a:srgbClr val="FF0000"/>
                </a:solidFill>
              </a:rPr>
              <a:t>A number and a word</a:t>
            </a:r>
            <a:r>
              <a:rPr lang="en-US" altLang="zh-CN" sz="2400" b="1" smtClean="0"/>
              <a:t> are separated by a </a:t>
            </a:r>
            <a:r>
              <a:rPr lang="en-US" altLang="zh-CN" sz="2400" b="1" smtClean="0">
                <a:solidFill>
                  <a:srgbClr val="FF0000"/>
                </a:solidFill>
              </a:rPr>
              <a:t>hyphen</a:t>
            </a:r>
            <a:r>
              <a:rPr lang="en-US" altLang="zh-CN" sz="2400" b="1" smtClean="0"/>
              <a:t>; </a:t>
            </a:r>
            <a:r>
              <a:rPr lang="en-US" altLang="zh-CN" sz="2400" b="1" smtClean="0">
                <a:solidFill>
                  <a:srgbClr val="FF0000"/>
                </a:solidFill>
              </a:rPr>
              <a:t>numbers</a:t>
            </a:r>
            <a:r>
              <a:rPr lang="en-US" altLang="zh-CN" sz="2400" b="1" smtClean="0"/>
              <a:t> are separated by a </a:t>
            </a:r>
            <a:r>
              <a:rPr lang="en-US" altLang="zh-CN" sz="2400" b="1" smtClean="0">
                <a:solidFill>
                  <a:srgbClr val="FF0000"/>
                </a:solidFill>
              </a:rPr>
              <a:t>comma</a:t>
            </a:r>
            <a:r>
              <a:rPr lang="en-US" altLang="zh-CN" sz="2400" b="1" smtClean="0"/>
              <a:t>. </a:t>
            </a:r>
            <a:r>
              <a:rPr lang="en-US" altLang="zh-CN" sz="2400" b="1" smtClean="0">
                <a:solidFill>
                  <a:srgbClr val="FF0000"/>
                </a:solidFill>
              </a:rPr>
              <a:t>di, tri, tetra</a:t>
            </a:r>
            <a:r>
              <a:rPr lang="en-US" altLang="zh-CN" sz="2400" b="1" smtClean="0"/>
              <a:t> is used to express the number of the </a:t>
            </a:r>
            <a:r>
              <a:rPr lang="en-US" altLang="zh-CN" sz="2400" b="1" smtClean="0">
                <a:solidFill>
                  <a:srgbClr val="FF0000"/>
                </a:solidFill>
              </a:rPr>
              <a:t>same substituents</a:t>
            </a:r>
            <a:r>
              <a:rPr lang="zh-CN" altLang="en-US" sz="2400" b="1" smtClean="0"/>
              <a:t>（名称书写方法）</a:t>
            </a:r>
            <a:endParaRPr lang="en-US" altLang="zh-CN" sz="2400" b="1" smtClean="0"/>
          </a:p>
        </p:txBody>
      </p:sp>
      <p:sp>
        <p:nvSpPr>
          <p:cNvPr id="8196" name="Rectangle 1034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637588" cy="646113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3</a:t>
            </a:r>
            <a:r>
              <a:rPr lang="zh-CN" altLang="en-US" sz="3600" b="1" smtClean="0"/>
              <a:t>、开链烷烃的命名</a:t>
            </a:r>
          </a:p>
        </p:txBody>
      </p:sp>
      <p:graphicFrame>
        <p:nvGraphicFramePr>
          <p:cNvPr id="8194" name="对象 1"/>
          <p:cNvGraphicFramePr>
            <a:graphicFrameLocks noChangeAspect="1"/>
          </p:cNvGraphicFramePr>
          <p:nvPr/>
        </p:nvGraphicFramePr>
        <p:xfrm>
          <a:off x="755650" y="4292600"/>
          <a:ext cx="756126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CS ChemDraw Drawing" r:id="rId3" imgW="3186208" imgH="461476" progId="ChemDraw.Document.6.0">
                  <p:embed/>
                </p:oleObj>
              </mc:Choice>
              <mc:Fallback>
                <p:oleObj name="CS ChemDraw Drawing" r:id="rId3" imgW="3186208" imgH="461476" progId="ChemDraw.Document.6.0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7561263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-36513" y="1125538"/>
            <a:ext cx="9037638" cy="5199062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0000"/>
                </a:solidFill>
              </a:rPr>
              <a:t>④ </a:t>
            </a:r>
            <a:r>
              <a:rPr lang="en-US" altLang="zh-CN" sz="2600" b="1" smtClean="0"/>
              <a:t>And list substituents in </a:t>
            </a:r>
            <a:r>
              <a:rPr lang="en-US" altLang="zh-CN" sz="2600" b="1" smtClean="0">
                <a:solidFill>
                  <a:srgbClr val="FF0000"/>
                </a:solidFill>
              </a:rPr>
              <a:t>alphabetical order</a:t>
            </a:r>
            <a:r>
              <a:rPr lang="en-US" altLang="zh-CN" sz="2600" b="1" smtClean="0"/>
              <a:t>. </a:t>
            </a:r>
            <a:r>
              <a:rPr lang="en-US" altLang="zh-CN" sz="2600" b="1" smtClean="0">
                <a:latin typeface="Times New Roman" pitchFamily="18" charset="0"/>
              </a:rPr>
              <a:t>——</a:t>
            </a:r>
            <a:r>
              <a:rPr lang="en-US" altLang="zh-CN" sz="2600" b="1" smtClean="0"/>
              <a:t> </a:t>
            </a:r>
            <a:r>
              <a:rPr lang="en-US" altLang="zh-CN" sz="2600" b="1" smtClean="0">
                <a:latin typeface="Times New Roman" pitchFamily="18" charset="0"/>
              </a:rPr>
              <a:t>“</a:t>
            </a:r>
            <a:r>
              <a:rPr lang="en-US" altLang="zh-CN" sz="2600" b="1" smtClean="0">
                <a:solidFill>
                  <a:srgbClr val="FF0000"/>
                </a:solidFill>
              </a:rPr>
              <a:t>di, tri, tetra, </a:t>
            </a:r>
            <a:r>
              <a:rPr lang="en-US" altLang="zh-CN" sz="2600" b="1" u="sng" smtClean="0">
                <a:solidFill>
                  <a:srgbClr val="FF0000"/>
                </a:solidFill>
              </a:rPr>
              <a:t>sec</a:t>
            </a:r>
            <a:r>
              <a:rPr lang="en-US" altLang="zh-CN" sz="2600" b="1" smtClean="0"/>
              <a:t>, and </a:t>
            </a:r>
            <a:r>
              <a:rPr lang="en-US" altLang="zh-CN" sz="2600" b="1" u="sng" smtClean="0">
                <a:solidFill>
                  <a:srgbClr val="FF0000"/>
                </a:solidFill>
              </a:rPr>
              <a:t>tert</a:t>
            </a:r>
            <a:r>
              <a:rPr lang="en-US" altLang="zh-CN" sz="2600" b="1" smtClean="0">
                <a:latin typeface="Times New Roman" pitchFamily="18" charset="0"/>
              </a:rPr>
              <a:t>”</a:t>
            </a:r>
            <a:r>
              <a:rPr lang="en-US" altLang="zh-CN" sz="2600" b="1" smtClean="0"/>
              <a:t> are ignored in alphabetizing. </a:t>
            </a:r>
            <a:r>
              <a:rPr lang="en-US" altLang="zh-CN" sz="2600" b="1" smtClean="0">
                <a:solidFill>
                  <a:srgbClr val="FF33CC"/>
                </a:solidFill>
                <a:latin typeface="Times New Roman" pitchFamily="18" charset="0"/>
              </a:rPr>
              <a:t>“</a:t>
            </a:r>
            <a:r>
              <a:rPr lang="en-US" altLang="zh-CN" sz="2600" b="1" smtClean="0">
                <a:solidFill>
                  <a:srgbClr val="FF33CC"/>
                </a:solidFill>
              </a:rPr>
              <a:t>iso, neo, and cyclo</a:t>
            </a:r>
            <a:r>
              <a:rPr lang="en-US" altLang="zh-CN" sz="2600" b="1" smtClean="0">
                <a:solidFill>
                  <a:srgbClr val="FF33CC"/>
                </a:solidFill>
                <a:latin typeface="Times New Roman" pitchFamily="18" charset="0"/>
              </a:rPr>
              <a:t>”</a:t>
            </a:r>
            <a:r>
              <a:rPr lang="en-US" altLang="zh-CN" sz="2600" b="1" smtClean="0">
                <a:solidFill>
                  <a:srgbClr val="FF33CC"/>
                </a:solidFill>
              </a:rPr>
              <a:t> </a:t>
            </a:r>
            <a:r>
              <a:rPr lang="en-US" altLang="zh-CN" sz="2600" b="1" smtClean="0"/>
              <a:t>are not ignored in alphabetizing</a:t>
            </a:r>
            <a:r>
              <a:rPr lang="zh-CN" altLang="en-US" sz="2600" b="1" smtClean="0"/>
              <a:t>（英文名称中，取代基按字母顺序排序列出）</a:t>
            </a:r>
            <a:r>
              <a:rPr lang="en-US" altLang="zh-CN" sz="2600" b="1" smtClean="0"/>
              <a:t>.</a:t>
            </a:r>
          </a:p>
          <a:p>
            <a:pPr eaLnBrk="1" hangingPunct="1"/>
            <a:endParaRPr lang="en-US" altLang="zh-CN" sz="2800" b="1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FF0000"/>
                </a:solidFill>
              </a:rPr>
              <a:t>中文命名</a:t>
            </a:r>
            <a:r>
              <a:rPr lang="zh-CN" altLang="en-US" sz="2400" b="1" smtClean="0"/>
              <a:t>时则需要根据</a:t>
            </a:r>
            <a:r>
              <a:rPr lang="zh-CN" altLang="en-US" sz="2400" b="1" smtClean="0">
                <a:solidFill>
                  <a:srgbClr val="FF0000"/>
                </a:solidFill>
              </a:rPr>
              <a:t>次序规则</a:t>
            </a:r>
            <a:r>
              <a:rPr lang="zh-CN" altLang="en-US" sz="2400" b="1" smtClean="0"/>
              <a:t>进行基团的</a:t>
            </a:r>
            <a:r>
              <a:rPr lang="zh-CN" altLang="en-US" sz="2400" b="1" smtClean="0">
                <a:solidFill>
                  <a:srgbClr val="FF0000"/>
                </a:solidFill>
              </a:rPr>
              <a:t>优先次序比较，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</a:rPr>
              <a:t>优先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400" b="1" smtClean="0"/>
              <a:t>的基团</a:t>
            </a:r>
            <a:r>
              <a:rPr lang="zh-CN" altLang="en-US" sz="2400" b="1" smtClean="0">
                <a:solidFill>
                  <a:srgbClr val="FF0000"/>
                </a:solidFill>
              </a:rPr>
              <a:t>后</a:t>
            </a:r>
            <a:r>
              <a:rPr lang="zh-CN" altLang="en-US" sz="2400" b="1" smtClean="0"/>
              <a:t>列出。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958850" y="4622800"/>
            <a:ext cx="3311525" cy="4064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FF6600"/>
                </a:solidFill>
              </a:rPr>
              <a:t>7-</a:t>
            </a:r>
            <a:r>
              <a:rPr lang="zh-CN" altLang="en-US" sz="2000" b="1">
                <a:solidFill>
                  <a:srgbClr val="FF6600"/>
                </a:solidFill>
              </a:rPr>
              <a:t>甲基</a:t>
            </a:r>
            <a:r>
              <a:rPr lang="en-US" altLang="zh-CN" sz="2000" b="1">
                <a:solidFill>
                  <a:srgbClr val="FF6600"/>
                </a:solidFill>
              </a:rPr>
              <a:t>-3</a:t>
            </a:r>
            <a:r>
              <a:rPr lang="zh-CN" altLang="en-US" sz="2000" b="1">
                <a:solidFill>
                  <a:srgbClr val="FF6600"/>
                </a:solidFill>
              </a:rPr>
              <a:t>，</a:t>
            </a:r>
            <a:r>
              <a:rPr lang="en-US" altLang="zh-CN" sz="2000" b="1">
                <a:solidFill>
                  <a:srgbClr val="FF6600"/>
                </a:solidFill>
              </a:rPr>
              <a:t>3</a:t>
            </a:r>
            <a:r>
              <a:rPr lang="zh-CN" altLang="en-US" sz="2000" b="1">
                <a:solidFill>
                  <a:srgbClr val="FF6600"/>
                </a:solidFill>
              </a:rPr>
              <a:t>，</a:t>
            </a:r>
            <a:r>
              <a:rPr lang="en-US" altLang="zh-CN" sz="2000" b="1">
                <a:solidFill>
                  <a:srgbClr val="FF6600"/>
                </a:solidFill>
              </a:rPr>
              <a:t>6-</a:t>
            </a:r>
            <a:r>
              <a:rPr lang="zh-CN" altLang="en-US" sz="2000" b="1">
                <a:solidFill>
                  <a:srgbClr val="FF6600"/>
                </a:solidFill>
              </a:rPr>
              <a:t>三乙基癸烷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5435600" y="4610100"/>
            <a:ext cx="2517775" cy="3762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6600"/>
                </a:solidFill>
              </a:rPr>
              <a:t>2-</a:t>
            </a:r>
            <a:r>
              <a:rPr lang="zh-CN" altLang="en-US" sz="2000" b="1">
                <a:solidFill>
                  <a:srgbClr val="FF6600"/>
                </a:solidFill>
              </a:rPr>
              <a:t>甲基</a:t>
            </a:r>
            <a:r>
              <a:rPr lang="en-US" altLang="zh-CN" sz="2000" b="1">
                <a:solidFill>
                  <a:srgbClr val="FF6600"/>
                </a:solidFill>
              </a:rPr>
              <a:t>-5-</a:t>
            </a:r>
            <a:r>
              <a:rPr lang="zh-CN" altLang="en-US" sz="2000" b="1">
                <a:solidFill>
                  <a:srgbClr val="FF6600"/>
                </a:solidFill>
              </a:rPr>
              <a:t>异丙基辛烷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711200" y="2919413"/>
          <a:ext cx="718185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CS ChemDraw Drawing" r:id="rId3" imgW="4120369" imgH="927988" progId="ChemDraw.Document.6.0">
                  <p:embed/>
                </p:oleObj>
              </mc:Choice>
              <mc:Fallback>
                <p:oleObj name="CS ChemDraw Drawing" r:id="rId3" imgW="4120369" imgH="927988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919413"/>
                        <a:ext cx="7181850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idx="1"/>
          </p:nvPr>
        </p:nvSpPr>
        <p:spPr>
          <a:xfrm>
            <a:off x="269875" y="1125538"/>
            <a:ext cx="8569325" cy="497046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609600" indent="-60960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   中文命名</a:t>
            </a:r>
            <a:r>
              <a:rPr lang="zh-CN" altLang="en-US" b="1" smtClean="0">
                <a:ea typeface="楷体_GB2312" pitchFamily="49" charset="-122"/>
              </a:rPr>
              <a:t>取代基的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次序规则</a:t>
            </a:r>
            <a:endParaRPr lang="en-US" altLang="zh-CN" b="1" smtClean="0"/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r>
              <a:rPr lang="en-US" altLang="zh-CN" sz="2400" b="1" smtClean="0"/>
              <a:t>a.</a:t>
            </a:r>
            <a:r>
              <a:rPr lang="en-US" altLang="zh-CN" sz="2400" b="1" smtClean="0">
                <a:solidFill>
                  <a:schemeClr val="tx2"/>
                </a:solidFill>
              </a:rPr>
              <a:t>  </a:t>
            </a:r>
            <a:r>
              <a:rPr lang="zh-CN" altLang="en-US" sz="2400" b="1" smtClean="0">
                <a:solidFill>
                  <a:schemeClr val="tx2"/>
                </a:solidFill>
              </a:rPr>
              <a:t>直接相连的基团原子，</a:t>
            </a:r>
            <a:r>
              <a:rPr lang="zh-CN" altLang="en-US" sz="2400" b="1" smtClean="0">
                <a:solidFill>
                  <a:srgbClr val="FF0000"/>
                </a:solidFill>
              </a:rPr>
              <a:t>原子序数大</a:t>
            </a:r>
            <a:r>
              <a:rPr lang="zh-CN" altLang="en-US" sz="2400" b="1" smtClean="0">
                <a:solidFill>
                  <a:schemeClr val="tx2"/>
                </a:solidFill>
              </a:rPr>
              <a:t>的为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“</a:t>
            </a:r>
            <a:r>
              <a:rPr lang="zh-CN" altLang="en-US" sz="2400" b="1" smtClean="0">
                <a:solidFill>
                  <a:schemeClr val="tx2"/>
                </a:solidFill>
              </a:rPr>
              <a:t>优先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en-US" sz="2400" b="1" smtClean="0">
                <a:solidFill>
                  <a:schemeClr val="tx2"/>
                </a:solidFill>
              </a:rPr>
              <a:t>基团</a:t>
            </a:r>
            <a:r>
              <a:rPr lang="en-US" altLang="zh-CN" sz="2400" b="1" smtClean="0">
                <a:solidFill>
                  <a:schemeClr val="tx2"/>
                </a:solidFill>
              </a:rPr>
              <a:t>: I, Br, Cl, S, P, O, N, C, D, H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r>
              <a:rPr lang="zh-CN" altLang="en-US" sz="2800" b="1" smtClean="0"/>
              <a:t>b</a:t>
            </a:r>
            <a:r>
              <a:rPr lang="en-US" altLang="zh-CN" sz="2800" b="1" smtClean="0"/>
              <a:t>. </a:t>
            </a:r>
            <a:r>
              <a:rPr lang="zh-CN" altLang="en-US" sz="2400" b="1" smtClean="0">
                <a:solidFill>
                  <a:schemeClr val="tx2"/>
                </a:solidFill>
              </a:rPr>
              <a:t>第一原子相同，按原子序数大小顺序比较 第二原子，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endParaRPr lang="zh-CN" altLang="en-US" sz="2400" b="1" smtClean="0">
              <a:solidFill>
                <a:schemeClr val="tx2"/>
              </a:solidFill>
            </a:endParaRP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     例如     </a:t>
            </a:r>
            <a:r>
              <a:rPr lang="en-US" altLang="zh-CN" sz="2400" b="1" smtClean="0">
                <a:solidFill>
                  <a:schemeClr val="tx2"/>
                </a:solidFill>
              </a:rPr>
              <a:t>-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en-US" altLang="zh-CN" sz="2400" b="1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400" b="1" smtClean="0">
                <a:solidFill>
                  <a:schemeClr val="tx2"/>
                </a:solidFill>
              </a:rPr>
              <a:t>Cl   &gt;  -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en-US" altLang="zh-CN" sz="2400" b="1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400" b="1" smtClean="0">
                <a:solidFill>
                  <a:schemeClr val="tx2"/>
                </a:solidFill>
              </a:rPr>
              <a:t>OH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    因为    </a:t>
            </a:r>
            <a:r>
              <a:rPr lang="en-US" altLang="zh-CN" sz="2400" b="1" smtClean="0">
                <a:solidFill>
                  <a:schemeClr val="tx2"/>
                </a:solidFill>
              </a:rPr>
              <a:t>-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zh-CN" altLang="en-US" sz="2400" b="1" smtClean="0">
                <a:solidFill>
                  <a:schemeClr val="tx2"/>
                </a:solidFill>
              </a:rPr>
              <a:t>（</a:t>
            </a:r>
            <a:r>
              <a:rPr lang="en-US" altLang="zh-CN" sz="2400" b="1" smtClean="0">
                <a:solidFill>
                  <a:srgbClr val="FF33CC"/>
                </a:solidFill>
              </a:rPr>
              <a:t>Cl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zh-CN" altLang="en-US" sz="2400" b="1" smtClean="0">
                <a:solidFill>
                  <a:schemeClr val="tx2"/>
                </a:solidFill>
              </a:rPr>
              <a:t>） </a:t>
            </a:r>
            <a:r>
              <a:rPr lang="en-US" altLang="zh-CN" sz="2400" b="1" smtClean="0">
                <a:solidFill>
                  <a:schemeClr val="tx2"/>
                </a:solidFill>
              </a:rPr>
              <a:t>&gt;    -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zh-CN" altLang="en-US" sz="2400" b="1" smtClean="0">
                <a:solidFill>
                  <a:schemeClr val="tx2"/>
                </a:solidFill>
              </a:rPr>
              <a:t>（</a:t>
            </a:r>
            <a:r>
              <a:rPr lang="en-US" altLang="zh-CN" sz="2400" b="1" smtClean="0">
                <a:solidFill>
                  <a:srgbClr val="FF33CC"/>
                </a:solidFill>
              </a:rPr>
              <a:t>O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zh-CN" altLang="en-US" sz="2400" b="1" smtClean="0">
                <a:solidFill>
                  <a:schemeClr val="tx2"/>
                </a:solidFill>
              </a:rPr>
              <a:t>）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    又比如：</a:t>
            </a:r>
            <a:r>
              <a:rPr lang="en-US" altLang="zh-CN" sz="2400" b="1" smtClean="0">
                <a:solidFill>
                  <a:schemeClr val="tx2"/>
                </a:solidFill>
              </a:rPr>
              <a:t>-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en-US" altLang="zh-CN" sz="2400" b="1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400" b="1" smtClean="0">
                <a:solidFill>
                  <a:schemeClr val="tx2"/>
                </a:solidFill>
              </a:rPr>
              <a:t>CH(CH</a:t>
            </a:r>
            <a:r>
              <a:rPr lang="en-US" altLang="zh-CN" sz="2400" b="1" baseline="-25000" smtClean="0">
                <a:solidFill>
                  <a:schemeClr val="tx2"/>
                </a:solidFill>
              </a:rPr>
              <a:t>3</a:t>
            </a:r>
            <a:r>
              <a:rPr lang="en-US" altLang="zh-CN" sz="2400" b="1" smtClean="0">
                <a:solidFill>
                  <a:schemeClr val="tx2"/>
                </a:solidFill>
              </a:rPr>
              <a:t>)</a:t>
            </a:r>
            <a:r>
              <a:rPr lang="en-US" altLang="zh-CN" sz="2400" b="1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400" b="1" smtClean="0">
                <a:solidFill>
                  <a:schemeClr val="tx2"/>
                </a:solidFill>
              </a:rPr>
              <a:t> &lt; -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en-US" altLang="zh-CN" sz="2400" b="1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400" b="1" smtClean="0">
                <a:solidFill>
                  <a:schemeClr val="tx2"/>
                </a:solidFill>
              </a:rPr>
              <a:t>CH</a:t>
            </a:r>
            <a:r>
              <a:rPr lang="en-US" altLang="zh-CN" sz="2400" b="1" baseline="-25000" smtClean="0">
                <a:solidFill>
                  <a:schemeClr val="tx2"/>
                </a:solidFill>
              </a:rPr>
              <a:t>2</a:t>
            </a:r>
            <a:r>
              <a:rPr lang="en-US" altLang="zh-CN" sz="2400" b="1" smtClean="0">
                <a:solidFill>
                  <a:schemeClr val="tx2"/>
                </a:solidFill>
              </a:rPr>
              <a:t>OH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      因为       </a:t>
            </a:r>
            <a:r>
              <a:rPr lang="en-US" altLang="zh-CN" sz="2400" b="1" smtClean="0">
                <a:solidFill>
                  <a:srgbClr val="FF6600"/>
                </a:solidFill>
              </a:rPr>
              <a:t>-C</a:t>
            </a:r>
            <a:r>
              <a:rPr lang="zh-CN" altLang="en-US" sz="2400" b="1" smtClean="0">
                <a:solidFill>
                  <a:srgbClr val="FF6600"/>
                </a:solidFill>
              </a:rPr>
              <a:t>（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zh-CN" altLang="en-US" sz="2400" b="1" smtClean="0">
                <a:solidFill>
                  <a:srgbClr val="FF6600"/>
                </a:solidFill>
              </a:rPr>
              <a:t>，</a:t>
            </a:r>
            <a:r>
              <a:rPr lang="en-US" altLang="zh-CN" sz="2400" b="1" smtClean="0">
                <a:solidFill>
                  <a:srgbClr val="FF6600"/>
                </a:solidFill>
              </a:rPr>
              <a:t>H</a:t>
            </a:r>
            <a:r>
              <a:rPr lang="zh-CN" altLang="en-US" sz="2400" b="1" smtClean="0">
                <a:solidFill>
                  <a:srgbClr val="FF6600"/>
                </a:solidFill>
              </a:rPr>
              <a:t>，</a:t>
            </a:r>
            <a:r>
              <a:rPr lang="en-US" altLang="zh-CN" sz="2400" b="1" smtClean="0">
                <a:solidFill>
                  <a:srgbClr val="FF6600"/>
                </a:solidFill>
              </a:rPr>
              <a:t>H</a:t>
            </a:r>
            <a:r>
              <a:rPr lang="zh-CN" altLang="en-US" sz="2400" b="1" smtClean="0">
                <a:solidFill>
                  <a:srgbClr val="FF6600"/>
                </a:solidFill>
              </a:rPr>
              <a:t>）  </a:t>
            </a:r>
            <a:r>
              <a:rPr lang="en-US" altLang="zh-CN" sz="2400" b="1" smtClean="0">
                <a:solidFill>
                  <a:srgbClr val="FF6600"/>
                </a:solidFill>
              </a:rPr>
              <a:t>- C</a:t>
            </a:r>
            <a:r>
              <a:rPr lang="zh-CN" altLang="en-US" sz="2400" b="1" smtClean="0">
                <a:solidFill>
                  <a:srgbClr val="FF6600"/>
                </a:solidFill>
              </a:rPr>
              <a:t>（</a:t>
            </a:r>
            <a:r>
              <a:rPr lang="en-US" altLang="zh-CN" sz="2400" b="1" smtClean="0">
                <a:solidFill>
                  <a:srgbClr val="FF6600"/>
                </a:solidFill>
              </a:rPr>
              <a:t>C</a:t>
            </a:r>
            <a:r>
              <a:rPr lang="zh-CN" altLang="en-US" sz="2400" b="1" smtClean="0">
                <a:solidFill>
                  <a:srgbClr val="FF6600"/>
                </a:solidFill>
              </a:rPr>
              <a:t>，</a:t>
            </a:r>
            <a:r>
              <a:rPr lang="en-US" altLang="zh-CN" sz="2400" b="1" smtClean="0">
                <a:solidFill>
                  <a:srgbClr val="FF6600"/>
                </a:solidFill>
              </a:rPr>
              <a:t>H</a:t>
            </a:r>
            <a:r>
              <a:rPr lang="zh-CN" altLang="en-US" sz="2400" b="1" smtClean="0">
                <a:solidFill>
                  <a:srgbClr val="FF6600"/>
                </a:solidFill>
              </a:rPr>
              <a:t>，</a:t>
            </a:r>
            <a:r>
              <a:rPr lang="en-US" altLang="zh-CN" sz="2400" b="1" smtClean="0">
                <a:solidFill>
                  <a:srgbClr val="FF6600"/>
                </a:solidFill>
              </a:rPr>
              <a:t>H</a:t>
            </a:r>
            <a:r>
              <a:rPr lang="zh-CN" altLang="en-US" sz="2400" b="1" smtClean="0">
                <a:solidFill>
                  <a:srgbClr val="FF6600"/>
                </a:solidFill>
              </a:rPr>
              <a:t>）</a:t>
            </a:r>
          </a:p>
          <a:p>
            <a:pPr marL="609600" indent="-609600" eaLnBrk="1" hangingPunct="1">
              <a:lnSpc>
                <a:spcPct val="120000"/>
              </a:lnSpc>
              <a:buClr>
                <a:schemeClr val="tx2"/>
              </a:buClr>
              <a:buSzPct val="90000"/>
              <a:buFontTx/>
              <a:buNone/>
            </a:pPr>
            <a:r>
              <a:rPr lang="zh-CN" altLang="en-US" sz="2400" b="1" smtClean="0">
                <a:solidFill>
                  <a:schemeClr val="tx2"/>
                </a:solidFill>
              </a:rPr>
              <a:t>                           （</a:t>
            </a:r>
            <a:r>
              <a:rPr lang="en-US" altLang="zh-CN" sz="2400" b="1" smtClean="0">
                <a:solidFill>
                  <a:srgbClr val="FF33CC"/>
                </a:solidFill>
              </a:rPr>
              <a:t>C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C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zh-CN" altLang="en-US" sz="2400" b="1" smtClean="0">
                <a:solidFill>
                  <a:schemeClr val="tx2"/>
                </a:solidFill>
              </a:rPr>
              <a:t>）  </a:t>
            </a:r>
            <a:r>
              <a:rPr lang="en-US" altLang="zh-CN" sz="2400" b="1" smtClean="0">
                <a:solidFill>
                  <a:schemeClr val="tx2"/>
                </a:solidFill>
              </a:rPr>
              <a:t>&lt;   </a:t>
            </a:r>
            <a:r>
              <a:rPr lang="zh-CN" altLang="en-US" sz="2400" b="1" smtClean="0">
                <a:solidFill>
                  <a:schemeClr val="tx2"/>
                </a:solidFill>
              </a:rPr>
              <a:t>（</a:t>
            </a:r>
            <a:r>
              <a:rPr lang="en-US" altLang="zh-CN" sz="2400" b="1" smtClean="0">
                <a:solidFill>
                  <a:srgbClr val="FF33CC"/>
                </a:solidFill>
              </a:rPr>
              <a:t>O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en-US" altLang="zh-CN" sz="2400" b="1" smtClean="0">
                <a:solidFill>
                  <a:schemeClr val="tx2"/>
                </a:solidFill>
              </a:rPr>
              <a:t>H</a:t>
            </a:r>
            <a:r>
              <a:rPr lang="zh-CN" altLang="en-US" sz="2400" b="1" smtClean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61443" name="Rectangle 9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sp>
        <p:nvSpPr>
          <p:cNvPr id="61444" name="Line 10"/>
          <p:cNvSpPr>
            <a:spLocks noChangeShapeType="1"/>
          </p:cNvSpPr>
          <p:nvPr/>
        </p:nvSpPr>
        <p:spPr bwMode="auto">
          <a:xfrm>
            <a:off x="2857500" y="5786438"/>
            <a:ext cx="76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5" name="Line 12"/>
          <p:cNvSpPr>
            <a:spLocks noChangeShapeType="1"/>
          </p:cNvSpPr>
          <p:nvPr/>
        </p:nvSpPr>
        <p:spPr bwMode="auto">
          <a:xfrm>
            <a:off x="5286375" y="5786438"/>
            <a:ext cx="1524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5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5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idx="1"/>
          </p:nvPr>
        </p:nvSpPr>
        <p:spPr>
          <a:xfrm>
            <a:off x="269875" y="1447800"/>
            <a:ext cx="8569325" cy="4191000"/>
          </a:xfrm>
          <a:ln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</a:rPr>
              <a:t>c. </a:t>
            </a:r>
            <a:r>
              <a:rPr lang="zh-CN" altLang="en-US" sz="2800" b="1" smtClean="0">
                <a:solidFill>
                  <a:schemeClr val="tx2"/>
                </a:solidFill>
              </a:rPr>
              <a:t>含有</a:t>
            </a:r>
            <a:r>
              <a:rPr lang="zh-CN" altLang="en-US" sz="2800" b="1" smtClean="0">
                <a:solidFill>
                  <a:srgbClr val="FF0000"/>
                </a:solidFill>
              </a:rPr>
              <a:t>双键</a:t>
            </a:r>
            <a:r>
              <a:rPr lang="zh-CN" altLang="en-US" sz="2800" b="1" smtClean="0">
                <a:solidFill>
                  <a:schemeClr val="tx2"/>
                </a:solidFill>
              </a:rPr>
              <a:t>和</a:t>
            </a:r>
            <a:r>
              <a:rPr lang="zh-CN" altLang="en-US" sz="2800" b="1" smtClean="0">
                <a:solidFill>
                  <a:srgbClr val="FF0000"/>
                </a:solidFill>
              </a:rPr>
              <a:t>叁键</a:t>
            </a:r>
            <a:r>
              <a:rPr lang="zh-CN" altLang="en-US" sz="2800" b="1" smtClean="0">
                <a:solidFill>
                  <a:schemeClr val="tx2"/>
                </a:solidFill>
              </a:rPr>
              <a:t>的基团，可以认为连有</a:t>
            </a:r>
            <a:r>
              <a:rPr lang="zh-CN" altLang="en-US" sz="2800" b="1" smtClean="0">
                <a:solidFill>
                  <a:srgbClr val="FF0000"/>
                </a:solidFill>
              </a:rPr>
              <a:t>两个</a:t>
            </a:r>
            <a:r>
              <a:rPr lang="zh-CN" altLang="en-US" sz="2800" b="1" smtClean="0">
                <a:solidFill>
                  <a:schemeClr val="tx2"/>
                </a:solidFill>
              </a:rPr>
              <a:t>或</a:t>
            </a:r>
            <a:r>
              <a:rPr lang="zh-CN" altLang="en-US" sz="2800" b="1" smtClean="0">
                <a:solidFill>
                  <a:srgbClr val="FF0000"/>
                </a:solidFill>
              </a:rPr>
              <a:t>三</a:t>
            </a:r>
            <a:r>
              <a:rPr lang="zh-CN" altLang="en-US" sz="2800" b="1" smtClean="0">
                <a:solidFill>
                  <a:schemeClr val="tx2"/>
                </a:solidFill>
              </a:rPr>
              <a:t>个</a:t>
            </a:r>
            <a:r>
              <a:rPr lang="zh-CN" altLang="en-US" sz="2800" b="1" smtClean="0">
                <a:solidFill>
                  <a:srgbClr val="FF0000"/>
                </a:solidFill>
              </a:rPr>
              <a:t>相同原子</a:t>
            </a:r>
            <a:r>
              <a:rPr lang="zh-CN" altLang="en-US" sz="240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468313" y="2997200"/>
          <a:ext cx="8243887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CS ChemDraw Drawing" r:id="rId3" imgW="4143041" imgH="544976" progId="ChemDraw.Document.6.0">
                  <p:embed/>
                </p:oleObj>
              </mc:Choice>
              <mc:Fallback>
                <p:oleObj name="CS ChemDraw Drawing" r:id="rId3" imgW="4143041" imgH="544976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8243887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idx="1"/>
          </p:nvPr>
        </p:nvSpPr>
        <p:spPr>
          <a:xfrm>
            <a:off x="327025" y="1295400"/>
            <a:ext cx="8569325" cy="4876800"/>
          </a:xfrm>
          <a:ln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</a:rPr>
              <a:t>d</a:t>
            </a:r>
            <a:r>
              <a:rPr lang="en-US" altLang="zh-CN" sz="2800" b="1" smtClean="0">
                <a:solidFill>
                  <a:schemeClr val="accent2"/>
                </a:solidFill>
              </a:rPr>
              <a:t>.</a:t>
            </a:r>
            <a:r>
              <a:rPr lang="en-US" altLang="zh-CN" sz="2800" b="1" smtClean="0"/>
              <a:t> </a:t>
            </a:r>
            <a:r>
              <a:rPr lang="zh-CN" altLang="en-US" b="1" smtClean="0">
                <a:ea typeface="楷体_GB2312" pitchFamily="49" charset="-122"/>
              </a:rPr>
              <a:t>常见烷基的次序举例：</a:t>
            </a:r>
            <a:r>
              <a:rPr lang="zh-CN" altLang="en-US" b="1" smtClean="0"/>
              <a:t> </a:t>
            </a:r>
          </a:p>
          <a:p>
            <a:pPr marL="609600" indent="-609600" eaLnBrk="1" hangingPunct="1">
              <a:buClr>
                <a:schemeClr val="tx2"/>
              </a:buClr>
              <a:buSzPct val="90000"/>
              <a:buFontTx/>
              <a:buNone/>
            </a:pPr>
            <a:endParaRPr lang="en-US" altLang="zh-CN" smtClean="0"/>
          </a:p>
        </p:txBody>
      </p:sp>
      <p:sp>
        <p:nvSpPr>
          <p:cNvPr id="11269" name="Rectangle 8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graphicFrame>
        <p:nvGraphicFramePr>
          <p:cNvPr id="371712" name="Object 0"/>
          <p:cNvGraphicFramePr>
            <a:graphicFrameLocks noChangeAspect="1"/>
          </p:cNvGraphicFramePr>
          <p:nvPr/>
        </p:nvGraphicFramePr>
        <p:xfrm>
          <a:off x="1836738" y="1947863"/>
          <a:ext cx="5926137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CS ChemDraw Drawing" r:id="rId3" imgW="2837688" imgH="909828" progId="ChemDraw.Document.6.0">
                  <p:embed/>
                </p:oleObj>
              </mc:Choice>
              <mc:Fallback>
                <p:oleObj name="CS ChemDraw Drawing" r:id="rId3" imgW="2837688" imgH="909828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947863"/>
                        <a:ext cx="5926137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3" name="Object 1"/>
          <p:cNvGraphicFramePr>
            <a:graphicFrameLocks noChangeAspect="1"/>
          </p:cNvGraphicFramePr>
          <p:nvPr/>
        </p:nvGraphicFramePr>
        <p:xfrm>
          <a:off x="542925" y="4206875"/>
          <a:ext cx="83629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S ChemDraw Drawing" r:id="rId5" imgW="4122420" imgH="888492" progId="ChemDraw.Document.6.0">
                  <p:embed/>
                </p:oleObj>
              </mc:Choice>
              <mc:Fallback>
                <p:oleObj name="CS ChemDraw Drawing" r:id="rId5" imgW="4122420" imgH="888492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206875"/>
                        <a:ext cx="83629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371600" y="2743200"/>
            <a:ext cx="2027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33CC"/>
                </a:solidFill>
              </a:rPr>
              <a:t>-C</a:t>
            </a:r>
            <a:r>
              <a:rPr lang="zh-CN" altLang="en-US" sz="2000" b="1">
                <a:solidFill>
                  <a:srgbClr val="FF33CC"/>
                </a:solidFill>
              </a:rPr>
              <a:t>（</a:t>
            </a:r>
            <a:r>
              <a:rPr lang="en-US" altLang="zh-CN" sz="2000" b="1">
                <a:solidFill>
                  <a:srgbClr val="FF33CC"/>
                </a:solidFill>
              </a:rPr>
              <a:t>C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C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H</a:t>
            </a:r>
            <a:r>
              <a:rPr lang="zh-CN" altLang="en-US" sz="2000" b="1">
                <a:solidFill>
                  <a:srgbClr val="FF33CC"/>
                </a:solidFill>
              </a:rPr>
              <a:t>）</a:t>
            </a:r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3657600" y="1752600"/>
            <a:ext cx="2027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33CC"/>
                </a:solidFill>
              </a:rPr>
              <a:t>-C</a:t>
            </a:r>
            <a:r>
              <a:rPr lang="zh-CN" altLang="en-US" sz="2000" b="1">
                <a:solidFill>
                  <a:srgbClr val="FF33CC"/>
                </a:solidFill>
              </a:rPr>
              <a:t>（</a:t>
            </a:r>
            <a:r>
              <a:rPr lang="en-US" altLang="zh-CN" sz="2000" b="1">
                <a:solidFill>
                  <a:srgbClr val="FF33CC"/>
                </a:solidFill>
              </a:rPr>
              <a:t>C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H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H</a:t>
            </a:r>
            <a:r>
              <a:rPr lang="zh-CN" altLang="en-US" sz="2000" b="1">
                <a:solidFill>
                  <a:srgbClr val="FF33CC"/>
                </a:solidFill>
              </a:rPr>
              <a:t>）</a:t>
            </a: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2286000" y="4953000"/>
            <a:ext cx="2027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33CC"/>
                </a:solidFill>
              </a:rPr>
              <a:t>-C</a:t>
            </a:r>
            <a:r>
              <a:rPr lang="zh-CN" altLang="en-US" sz="2000" b="1">
                <a:solidFill>
                  <a:srgbClr val="FF33CC"/>
                </a:solidFill>
              </a:rPr>
              <a:t>（</a:t>
            </a:r>
            <a:r>
              <a:rPr lang="en-US" altLang="zh-CN" sz="2000" b="1">
                <a:solidFill>
                  <a:srgbClr val="FF33CC"/>
                </a:solidFill>
              </a:rPr>
              <a:t>C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C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H</a:t>
            </a:r>
            <a:r>
              <a:rPr lang="zh-CN" altLang="en-US" sz="2000" b="1">
                <a:solidFill>
                  <a:srgbClr val="FF33CC"/>
                </a:solidFill>
              </a:rPr>
              <a:t>）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4495800" y="4953000"/>
            <a:ext cx="2027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33CC"/>
                </a:solidFill>
              </a:rPr>
              <a:t>-C</a:t>
            </a:r>
            <a:r>
              <a:rPr lang="zh-CN" altLang="en-US" sz="2000" b="1">
                <a:solidFill>
                  <a:srgbClr val="FF33CC"/>
                </a:solidFill>
              </a:rPr>
              <a:t>（</a:t>
            </a:r>
            <a:r>
              <a:rPr lang="en-US" altLang="zh-CN" sz="2000" b="1">
                <a:solidFill>
                  <a:srgbClr val="FF33CC"/>
                </a:solidFill>
              </a:rPr>
              <a:t>C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H</a:t>
            </a:r>
            <a:r>
              <a:rPr lang="zh-CN" altLang="en-US" sz="2000" b="1">
                <a:solidFill>
                  <a:srgbClr val="FF33CC"/>
                </a:solidFill>
              </a:rPr>
              <a:t>，</a:t>
            </a:r>
            <a:r>
              <a:rPr lang="en-US" altLang="zh-CN" sz="2000" b="1">
                <a:solidFill>
                  <a:srgbClr val="FF33CC"/>
                </a:solidFill>
              </a:rPr>
              <a:t>H</a:t>
            </a:r>
            <a:r>
              <a:rPr lang="zh-CN" altLang="en-US" sz="2000" b="1">
                <a:solidFill>
                  <a:srgbClr val="FF33CC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 build="p" autoUpdateAnimBg="0"/>
      <p:bldP spid="279561" grpId="0" autoUpdateAnimBg="0"/>
      <p:bldP spid="279562" grpId="0" autoUpdateAnimBg="0"/>
      <p:bldP spid="279563" grpId="0" autoUpdateAnimBg="0"/>
      <p:bldP spid="2795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41513"/>
            <a:ext cx="8763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2" action="ppaction://hlinksldjump"/>
              </a:rPr>
              <a:t>一、饱和碳氢化合物（烷烃、环烷烃）的命名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3" action="ppaction://hlinksldjump"/>
              </a:rPr>
              <a:t>二、饱和碳氢化合物的构象与构象分析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4" action="ppaction://hlinksldjump"/>
              </a:rPr>
              <a:t>三、碳氢化合物的稳定性与拜尔的环张力学说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5" action="ppaction://hlinksldjump"/>
              </a:rPr>
              <a:t>四、饱和碳氢化合物的物理性质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u="sng" smtClean="0">
                <a:solidFill>
                  <a:srgbClr val="7E0000"/>
                </a:solidFill>
              </a:rPr>
              <a:t>五、</a:t>
            </a:r>
            <a:r>
              <a:rPr lang="zh-CN" altLang="en-US" b="1" smtClean="0">
                <a:hlinkClick r:id="rId5" action="ppaction://hlinksldjump"/>
              </a:rPr>
              <a:t>饱和碳氢化合物的化学性质</a:t>
            </a:r>
            <a:endParaRPr lang="zh-CN" altLang="en-US" b="1" smtClean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第二章重点讲解问题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7"/>
          <p:cNvSpPr>
            <a:spLocks noGrp="1" noChangeArrowheads="1"/>
          </p:cNvSpPr>
          <p:nvPr>
            <p:ph idx="1"/>
          </p:nvPr>
        </p:nvSpPr>
        <p:spPr>
          <a:xfrm>
            <a:off x="554038" y="1196975"/>
            <a:ext cx="8208962" cy="5280025"/>
          </a:xfrm>
          <a:ln w="127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FF0000"/>
                </a:solidFill>
              </a:rPr>
              <a:t>⑤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en-US" altLang="zh-CN" sz="2400" b="1" smtClean="0"/>
              <a:t>If the </a:t>
            </a:r>
            <a:r>
              <a:rPr lang="en-US" altLang="zh-CN" sz="2400" b="1" smtClean="0">
                <a:solidFill>
                  <a:srgbClr val="FF0000"/>
                </a:solidFill>
              </a:rPr>
              <a:t>same substituent number </a:t>
            </a:r>
            <a:r>
              <a:rPr lang="en-US" altLang="zh-CN" sz="2400" b="1" smtClean="0"/>
              <a:t>are obtained in both directions, the </a:t>
            </a:r>
            <a:r>
              <a:rPr lang="en-US" altLang="zh-CN" sz="2400" b="1" smtClean="0">
                <a:solidFill>
                  <a:srgbClr val="FF0000"/>
                </a:solidFill>
              </a:rPr>
              <a:t>first cited group </a:t>
            </a:r>
            <a:r>
              <a:rPr lang="en-US" altLang="zh-CN" sz="2400" b="1" smtClean="0"/>
              <a:t>received the </a:t>
            </a:r>
            <a:r>
              <a:rPr lang="en-US" altLang="zh-CN" sz="2400" b="1" smtClean="0">
                <a:solidFill>
                  <a:srgbClr val="FF0000"/>
                </a:solidFill>
              </a:rPr>
              <a:t>lower number</a:t>
            </a:r>
            <a:r>
              <a:rPr lang="en-US" altLang="zh-CN" sz="2400" b="1" smtClean="0"/>
              <a:t>. </a:t>
            </a:r>
            <a:r>
              <a:rPr lang="zh-CN" altLang="en-US" sz="2400" b="1" smtClean="0">
                <a:solidFill>
                  <a:schemeClr val="tx2"/>
                </a:solidFill>
              </a:rPr>
              <a:t>中文中则以基团的优先次序决定，给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zh-CN" altLang="en-US" sz="2400" b="1" smtClean="0">
                <a:solidFill>
                  <a:srgbClr val="FF0000"/>
                </a:solidFill>
              </a:rPr>
              <a:t>优先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</a:rPr>
              <a:t>”</a:t>
            </a:r>
            <a:r>
              <a:rPr lang="zh-CN" altLang="en-US" sz="2400" b="1" smtClean="0">
                <a:solidFill>
                  <a:schemeClr val="tx2"/>
                </a:solidFill>
              </a:rPr>
              <a:t>基团以</a:t>
            </a:r>
            <a:r>
              <a:rPr lang="zh-CN" altLang="en-US" sz="2400" b="1" smtClean="0">
                <a:solidFill>
                  <a:srgbClr val="FF0000"/>
                </a:solidFill>
              </a:rPr>
              <a:t>大编号</a:t>
            </a:r>
            <a:r>
              <a:rPr lang="zh-CN" altLang="en-US" sz="2400" b="1" smtClean="0">
                <a:solidFill>
                  <a:schemeClr val="tx2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000" smtClean="0"/>
              <a:t>               </a:t>
            </a:r>
            <a:r>
              <a:rPr lang="en-US" altLang="zh-CN" sz="2400" b="1" smtClean="0"/>
              <a:t>CH</a:t>
            </a:r>
            <a:r>
              <a:rPr lang="en-US" altLang="zh-CN" sz="2400" b="1" baseline="-25000" smtClean="0"/>
              <a:t>3</a:t>
            </a:r>
            <a:r>
              <a:rPr lang="en-US" altLang="zh-CN" sz="2400" b="1" smtClean="0"/>
              <a:t>                             </a:t>
            </a:r>
            <a:r>
              <a:rPr lang="en-US" altLang="zh-CN" sz="2400" b="1" smtClean="0">
                <a:solidFill>
                  <a:srgbClr val="FF6600"/>
                </a:solidFill>
              </a:rPr>
              <a:t>3-ethyl-5-methyl</a:t>
            </a:r>
            <a:r>
              <a:rPr lang="en-US" altLang="zh-CN" sz="2400" b="1" smtClean="0"/>
              <a:t>heptane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/>
              <a:t>CH</a:t>
            </a:r>
            <a:r>
              <a:rPr lang="en-US" altLang="zh-CN" sz="2400" b="1" baseline="-25000" smtClean="0"/>
              <a:t>3</a:t>
            </a:r>
            <a:r>
              <a:rPr lang="en-US" altLang="zh-CN" sz="2400" b="1" smtClean="0"/>
              <a:t>CH</a:t>
            </a:r>
            <a:r>
              <a:rPr lang="en-US" altLang="zh-CN" sz="2400" b="1" baseline="-25000" smtClean="0"/>
              <a:t>2</a:t>
            </a:r>
            <a:r>
              <a:rPr lang="en-US" altLang="zh-CN" sz="2400" b="1" smtClean="0"/>
              <a:t>CHCH</a:t>
            </a:r>
            <a:r>
              <a:rPr lang="en-US" altLang="zh-CN" sz="2400" b="1" baseline="-25000" smtClean="0"/>
              <a:t>2</a:t>
            </a:r>
            <a:r>
              <a:rPr lang="en-US" altLang="zh-CN" sz="2400" b="1" smtClean="0"/>
              <a:t>CHCH</a:t>
            </a:r>
            <a:r>
              <a:rPr lang="en-US" altLang="zh-CN" sz="2400" b="1" baseline="-25000" smtClean="0"/>
              <a:t>2</a:t>
            </a:r>
            <a:r>
              <a:rPr lang="en-US" altLang="zh-CN" sz="2400" b="1" smtClean="0"/>
              <a:t>CH</a:t>
            </a:r>
            <a:r>
              <a:rPr lang="en-US" altLang="zh-CN" sz="2400" b="1" baseline="-25000" smtClean="0"/>
              <a:t>3</a:t>
            </a:r>
            <a:r>
              <a:rPr lang="en-US" altLang="zh-CN" sz="2400" b="1" smtClean="0"/>
              <a:t>     </a:t>
            </a:r>
            <a:r>
              <a:rPr lang="en-US" altLang="zh-CN" sz="2400" b="1" smtClean="0">
                <a:solidFill>
                  <a:srgbClr val="FF6600"/>
                </a:solidFill>
              </a:rPr>
              <a:t>3-</a:t>
            </a:r>
            <a:r>
              <a:rPr lang="zh-CN" altLang="en-US" sz="2400" b="1" smtClean="0">
                <a:solidFill>
                  <a:srgbClr val="FF6600"/>
                </a:solidFill>
              </a:rPr>
              <a:t>甲基</a:t>
            </a:r>
            <a:r>
              <a:rPr lang="en-US" altLang="zh-CN" sz="2400" b="1" smtClean="0">
                <a:solidFill>
                  <a:srgbClr val="FF6600"/>
                </a:solidFill>
              </a:rPr>
              <a:t>-5-</a:t>
            </a:r>
            <a:r>
              <a:rPr lang="zh-CN" altLang="en-US" sz="2400" b="1" smtClean="0">
                <a:solidFill>
                  <a:srgbClr val="FF6600"/>
                </a:solidFill>
              </a:rPr>
              <a:t>乙基</a:t>
            </a:r>
            <a:r>
              <a:rPr lang="zh-CN" altLang="en-US" sz="2400" b="1" smtClean="0"/>
              <a:t>庚烷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                         </a:t>
            </a:r>
            <a:r>
              <a:rPr lang="en-US" altLang="zh-CN" sz="2400" b="1" smtClean="0"/>
              <a:t>CH</a:t>
            </a:r>
            <a:r>
              <a:rPr lang="en-US" altLang="zh-CN" sz="2400" b="1" baseline="-25000" smtClean="0"/>
              <a:t>2</a:t>
            </a:r>
            <a:r>
              <a:rPr lang="en-US" altLang="zh-CN" sz="2400" b="1" smtClean="0"/>
              <a:t>CH</a:t>
            </a:r>
            <a:r>
              <a:rPr lang="en-US" altLang="zh-CN" sz="2400" b="1" baseline="-25000" smtClean="0"/>
              <a:t>3                                    </a:t>
            </a:r>
            <a:r>
              <a:rPr lang="en-US" altLang="zh-CN" sz="2400" b="1" smtClean="0">
                <a:solidFill>
                  <a:schemeClr val="tx2"/>
                </a:solidFill>
              </a:rPr>
              <a:t>not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                                    </a:t>
            </a:r>
            <a:r>
              <a:rPr lang="en-US" altLang="zh-CN" sz="2400" b="1" smtClean="0"/>
              <a:t>5-ethyl-3-methylheptane</a:t>
            </a:r>
            <a:endParaRPr lang="en-US" altLang="zh-CN" sz="2400" b="1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/>
              <a:t>      Cl                             </a:t>
            </a:r>
            <a:r>
              <a:rPr lang="en-US" altLang="zh-CN" sz="2400" b="1" smtClean="0">
                <a:solidFill>
                  <a:schemeClr val="tx2"/>
                </a:solidFill>
              </a:rPr>
              <a:t>2-bromo-3-chloro</a:t>
            </a:r>
            <a:r>
              <a:rPr lang="en-US" altLang="zh-CN" sz="2400" b="1" smtClean="0"/>
              <a:t>butane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/>
              <a:t>CH</a:t>
            </a:r>
            <a:r>
              <a:rPr lang="en-US" altLang="zh-CN" sz="2400" b="1" baseline="-25000" smtClean="0"/>
              <a:t>3</a:t>
            </a:r>
            <a:r>
              <a:rPr lang="en-US" altLang="zh-CN" sz="2400" b="1" smtClean="0"/>
              <a:t>CHCHCH</a:t>
            </a:r>
            <a:r>
              <a:rPr lang="en-US" altLang="zh-CN" sz="2400" b="1" baseline="-25000" smtClean="0"/>
              <a:t>3</a:t>
            </a:r>
            <a:r>
              <a:rPr lang="en-US" altLang="zh-CN" sz="2400" b="1" smtClean="0"/>
              <a:t>               </a:t>
            </a:r>
            <a:r>
              <a:rPr lang="en-US" altLang="zh-CN" sz="2400" b="1" smtClean="0">
                <a:solidFill>
                  <a:srgbClr val="FF6600"/>
                </a:solidFill>
              </a:rPr>
              <a:t>2-</a:t>
            </a:r>
            <a:r>
              <a:rPr lang="zh-CN" altLang="en-US" sz="2400" b="1" smtClean="0">
                <a:solidFill>
                  <a:srgbClr val="FF6600"/>
                </a:solidFill>
              </a:rPr>
              <a:t>氯</a:t>
            </a:r>
            <a:r>
              <a:rPr lang="en-US" altLang="zh-CN" sz="2400" b="1" smtClean="0">
                <a:solidFill>
                  <a:srgbClr val="FF6600"/>
                </a:solidFill>
              </a:rPr>
              <a:t>-3-</a:t>
            </a:r>
            <a:r>
              <a:rPr lang="zh-CN" altLang="en-US" sz="2400" b="1" smtClean="0">
                <a:solidFill>
                  <a:srgbClr val="FF6600"/>
                </a:solidFill>
              </a:rPr>
              <a:t>溴</a:t>
            </a:r>
            <a:r>
              <a:rPr lang="zh-CN" altLang="en-US" sz="2400" b="1" smtClean="0"/>
              <a:t>丁烷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smtClean="0"/>
              <a:t>            </a:t>
            </a:r>
            <a:r>
              <a:rPr lang="en-US" altLang="zh-CN" sz="2400" b="1" smtClean="0"/>
              <a:t>Br                                         </a:t>
            </a:r>
            <a:r>
              <a:rPr lang="en-US" altLang="zh-CN" sz="2400" b="1" smtClean="0">
                <a:solidFill>
                  <a:schemeClr val="tx2"/>
                </a:solidFill>
              </a:rPr>
              <a:t>not</a:t>
            </a:r>
            <a:r>
              <a:rPr lang="en-US" altLang="zh-CN" sz="2400" b="1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/>
              <a:t>                                       3-bromo-2-chlorobutane</a:t>
            </a:r>
            <a:r>
              <a:rPr lang="en-US" altLang="zh-CN" sz="2400" smtClean="0"/>
              <a:t>                 </a:t>
            </a:r>
          </a:p>
        </p:txBody>
      </p:sp>
      <p:sp>
        <p:nvSpPr>
          <p:cNvPr id="62473" name="Rectangle 1037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</a:t>
            </a:r>
            <a:r>
              <a:rPr lang="zh-CN" altLang="en-US" sz="3600" b="1" smtClean="0"/>
              <a:t>开链烷烃的命名</a:t>
            </a:r>
          </a:p>
        </p:txBody>
      </p:sp>
      <p:sp>
        <p:nvSpPr>
          <p:cNvPr id="62467" name="Line 1028"/>
          <p:cNvSpPr>
            <a:spLocks noChangeShapeType="1"/>
          </p:cNvSpPr>
          <p:nvPr/>
        </p:nvSpPr>
        <p:spPr bwMode="auto">
          <a:xfrm>
            <a:off x="1692275" y="5013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Line 1029"/>
          <p:cNvSpPr>
            <a:spLocks noChangeShapeType="1"/>
          </p:cNvSpPr>
          <p:nvPr/>
        </p:nvSpPr>
        <p:spPr bwMode="auto">
          <a:xfrm>
            <a:off x="2124075" y="5445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Line 1030"/>
          <p:cNvSpPr>
            <a:spLocks noChangeShapeType="1"/>
          </p:cNvSpPr>
          <p:nvPr/>
        </p:nvSpPr>
        <p:spPr bwMode="auto">
          <a:xfrm>
            <a:off x="2195513" y="32845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Line 1031"/>
          <p:cNvSpPr>
            <a:spLocks noChangeShapeType="1"/>
          </p:cNvSpPr>
          <p:nvPr/>
        </p:nvSpPr>
        <p:spPr bwMode="auto">
          <a:xfrm>
            <a:off x="3203575" y="37163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Line 1032"/>
          <p:cNvSpPr>
            <a:spLocks noChangeShapeType="1"/>
          </p:cNvSpPr>
          <p:nvPr/>
        </p:nvSpPr>
        <p:spPr bwMode="auto">
          <a:xfrm>
            <a:off x="1042988" y="3789363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2" name="Line 1033"/>
          <p:cNvSpPr>
            <a:spLocks noChangeShapeType="1"/>
          </p:cNvSpPr>
          <p:nvPr/>
        </p:nvSpPr>
        <p:spPr bwMode="auto">
          <a:xfrm>
            <a:off x="1258888" y="5084763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554038" y="1371600"/>
            <a:ext cx="8208962" cy="510540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FF0000"/>
                </a:solidFill>
              </a:rPr>
              <a:t>⑥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en-US" altLang="zh-CN" sz="2400" b="1" smtClean="0"/>
              <a:t>If the </a:t>
            </a:r>
            <a:r>
              <a:rPr lang="en-US" altLang="zh-CN" sz="2400" b="1" smtClean="0">
                <a:solidFill>
                  <a:srgbClr val="FF0000"/>
                </a:solidFill>
              </a:rPr>
              <a:t>same substituent number </a:t>
            </a:r>
            <a:r>
              <a:rPr lang="en-US" altLang="zh-CN" sz="2400" b="1" smtClean="0"/>
              <a:t>are obtained in both directions, the </a:t>
            </a:r>
            <a:r>
              <a:rPr lang="en-US" altLang="zh-CN" sz="2400" b="1" smtClean="0">
                <a:solidFill>
                  <a:srgbClr val="FF0000"/>
                </a:solidFill>
              </a:rPr>
              <a:t>first cited group </a:t>
            </a:r>
            <a:r>
              <a:rPr lang="en-US" altLang="zh-CN" sz="2400" b="1" smtClean="0"/>
              <a:t>received the </a:t>
            </a:r>
            <a:r>
              <a:rPr lang="en-US" altLang="zh-CN" sz="2400" b="1" smtClean="0">
                <a:solidFill>
                  <a:srgbClr val="FF0000"/>
                </a:solidFill>
              </a:rPr>
              <a:t>lower number</a:t>
            </a:r>
            <a:r>
              <a:rPr lang="en-US" altLang="zh-CN" sz="2400" b="1" smtClean="0"/>
              <a:t>. </a:t>
            </a:r>
            <a:r>
              <a:rPr lang="zh-CN" altLang="en-US" sz="2400" b="1" smtClean="0">
                <a:solidFill>
                  <a:schemeClr val="tx2"/>
                </a:solidFill>
              </a:rPr>
              <a:t>中文中则以基团的优先次序决定，给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“</a:t>
            </a:r>
            <a:r>
              <a:rPr lang="zh-CN" altLang="en-US" sz="2400" b="1" smtClean="0">
                <a:solidFill>
                  <a:schemeClr val="tx2"/>
                </a:solidFill>
              </a:rPr>
              <a:t>优先</a:t>
            </a:r>
            <a:r>
              <a:rPr lang="zh-CN" altLang="en-US" sz="2400" b="1" smtClean="0">
                <a:solidFill>
                  <a:schemeClr val="tx2"/>
                </a:solidFill>
                <a:latin typeface="Times New Roman" pitchFamily="18" charset="0"/>
              </a:rPr>
              <a:t>”</a:t>
            </a:r>
            <a:r>
              <a:rPr lang="zh-CN" altLang="en-US" sz="2400" b="1" smtClean="0">
                <a:solidFill>
                  <a:schemeClr val="tx2"/>
                </a:solidFill>
              </a:rPr>
              <a:t>基团以大编号。</a:t>
            </a:r>
          </a:p>
        </p:txBody>
      </p:sp>
      <p:sp>
        <p:nvSpPr>
          <p:cNvPr id="12292" name="Rectangle 9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graphicFrame>
        <p:nvGraphicFramePr>
          <p:cNvPr id="12290" name="Object 0"/>
          <p:cNvGraphicFramePr>
            <a:graphicFrameLocks noChangeAspect="1"/>
          </p:cNvGraphicFramePr>
          <p:nvPr/>
        </p:nvGraphicFramePr>
        <p:xfrm>
          <a:off x="900113" y="3213100"/>
          <a:ext cx="75438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CS ChemDraw Drawing" r:id="rId3" imgW="3697224" imgH="1274064" progId="ChemDraw.Document.6.0">
                  <p:embed/>
                </p:oleObj>
              </mc:Choice>
              <mc:Fallback>
                <p:oleObj name="CS ChemDraw Drawing" r:id="rId3" imgW="3697224" imgH="1274064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754380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76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FF0000"/>
                </a:solidFill>
              </a:rPr>
              <a:t>⑦</a:t>
            </a:r>
            <a:r>
              <a:rPr lang="en-US" altLang="zh-CN" sz="2800" b="1" smtClean="0">
                <a:solidFill>
                  <a:srgbClr val="FF0000"/>
                </a:solidFill>
              </a:rPr>
              <a:t> </a:t>
            </a:r>
            <a:r>
              <a:rPr lang="zh-CN" altLang="en-US" sz="2800" b="1" smtClean="0"/>
              <a:t>如果具有不止一条可选择的</a:t>
            </a:r>
            <a:r>
              <a:rPr lang="zh-CN" altLang="en-US" sz="2800" b="1" smtClean="0">
                <a:solidFill>
                  <a:srgbClr val="FF0000"/>
                </a:solidFill>
              </a:rPr>
              <a:t>等长</a:t>
            </a:r>
            <a:r>
              <a:rPr lang="zh-CN" altLang="en-US" sz="2800" b="1" smtClean="0"/>
              <a:t>的碳链</a:t>
            </a:r>
            <a:r>
              <a:rPr lang="zh-CN" altLang="en-US" b="1" smtClean="0"/>
              <a:t>：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</a:rPr>
              <a:t>    </a:t>
            </a:r>
            <a:r>
              <a:rPr lang="en-US" altLang="zh-CN" sz="2800" b="1" smtClean="0">
                <a:solidFill>
                  <a:srgbClr val="FF0000"/>
                </a:solidFill>
              </a:rPr>
              <a:t>a</a:t>
            </a:r>
            <a:r>
              <a:rPr lang="zh-CN" altLang="en-US" sz="2800" b="1" smtClean="0">
                <a:solidFill>
                  <a:srgbClr val="FF0000"/>
                </a:solidFill>
              </a:rPr>
              <a:t>、</a:t>
            </a:r>
            <a:r>
              <a:rPr lang="zh-CN" altLang="en-US" sz="2800" b="1" smtClean="0">
                <a:solidFill>
                  <a:schemeClr val="tx2"/>
                </a:solidFill>
              </a:rPr>
              <a:t>以取代基</a:t>
            </a:r>
            <a:r>
              <a:rPr lang="zh-CN" altLang="en-US" sz="2800" b="1" smtClean="0">
                <a:solidFill>
                  <a:srgbClr val="FF0000"/>
                </a:solidFill>
              </a:rPr>
              <a:t>数目最多</a:t>
            </a:r>
            <a:r>
              <a:rPr lang="zh-CN" altLang="en-US" sz="2800" b="1" smtClean="0">
                <a:solidFill>
                  <a:schemeClr val="tx2"/>
                </a:solidFill>
              </a:rPr>
              <a:t>的</a:t>
            </a:r>
            <a:r>
              <a:rPr lang="zh-CN" altLang="en-US" sz="2800" b="1" smtClean="0">
                <a:solidFill>
                  <a:srgbClr val="FF0000"/>
                </a:solidFill>
              </a:rPr>
              <a:t>碳链</a:t>
            </a:r>
            <a:r>
              <a:rPr lang="zh-CN" altLang="en-US" sz="2800" b="1" smtClean="0">
                <a:solidFill>
                  <a:schemeClr val="tx2"/>
                </a:solidFill>
              </a:rPr>
              <a:t>为主链</a:t>
            </a:r>
            <a:r>
              <a:rPr lang="zh-CN" altLang="en-US" b="1" smtClean="0">
                <a:solidFill>
                  <a:schemeClr val="tx2"/>
                </a:solidFill>
              </a:rPr>
              <a:t>。</a:t>
            </a:r>
            <a:r>
              <a:rPr lang="zh-CN" altLang="en-US" b="1" smtClean="0"/>
              <a:t>                                      </a:t>
            </a:r>
          </a:p>
        </p:txBody>
      </p:sp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graphicFrame>
        <p:nvGraphicFramePr>
          <p:cNvPr id="373760" name="Object 0"/>
          <p:cNvGraphicFramePr>
            <a:graphicFrameLocks noChangeAspect="1"/>
          </p:cNvGraphicFramePr>
          <p:nvPr/>
        </p:nvGraphicFramePr>
        <p:xfrm>
          <a:off x="3175" y="2500313"/>
          <a:ext cx="921702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CS ChemDraw Drawing" r:id="rId3" imgW="4944946" imgH="732679" progId="ChemDraw.Document.6.0">
                  <p:embed/>
                </p:oleObj>
              </mc:Choice>
              <mc:Fallback>
                <p:oleObj name="CS ChemDraw Drawing" r:id="rId3" imgW="4944946" imgH="732679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2500313"/>
                        <a:ext cx="921702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1" name="Object 1"/>
          <p:cNvGraphicFramePr>
            <a:graphicFrameLocks noChangeAspect="1"/>
          </p:cNvGraphicFramePr>
          <p:nvPr/>
        </p:nvGraphicFramePr>
        <p:xfrm>
          <a:off x="304800" y="4119563"/>
          <a:ext cx="373380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CS ChemDraw Drawing" r:id="rId5" imgW="1999773" imgH="993780" progId="ChemDraw.Document.6.0">
                  <p:embed/>
                </p:oleObj>
              </mc:Choice>
              <mc:Fallback>
                <p:oleObj name="CS ChemDraw Drawing" r:id="rId5" imgW="1999773" imgH="99378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9563"/>
                        <a:ext cx="373380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0" name="Rectangle 12"/>
          <p:cNvSpPr>
            <a:spLocks noChangeArrowheads="1"/>
          </p:cNvSpPr>
          <p:nvPr/>
        </p:nvSpPr>
        <p:spPr bwMode="auto">
          <a:xfrm>
            <a:off x="4267200" y="4038600"/>
            <a:ext cx="4648200" cy="190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chemeClr val="tx2"/>
                </a:solidFill>
              </a:rPr>
              <a:t>2,3,5-                                 trimethyl-4-propylheptane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FF6600"/>
                </a:solidFill>
              </a:rPr>
              <a:t>not</a:t>
            </a:r>
            <a:r>
              <a:rPr lang="en-US" altLang="zh-CN" sz="2800" b="1"/>
              <a:t>                                      </a:t>
            </a:r>
            <a:r>
              <a:rPr lang="en-US" altLang="zh-CN" b="1"/>
              <a:t>3-methyl-4-(1,2-                                     dimethylpropyl)heptane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autoUpdateAnimBg="0"/>
      <p:bldP spid="2734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050"/>
          <p:cNvSpPr>
            <a:spLocks noGrp="1" noChangeArrowheads="1"/>
          </p:cNvSpPr>
          <p:nvPr>
            <p:ph idx="1"/>
          </p:nvPr>
        </p:nvSpPr>
        <p:spPr>
          <a:xfrm>
            <a:off x="477838" y="1371600"/>
            <a:ext cx="8208962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b</a:t>
            </a:r>
            <a:r>
              <a:rPr lang="zh-CN" altLang="en-US" b="1" smtClean="0">
                <a:solidFill>
                  <a:srgbClr val="FF0000"/>
                </a:solidFill>
              </a:rPr>
              <a:t>、</a:t>
            </a:r>
            <a:r>
              <a:rPr lang="zh-CN" altLang="en-US" sz="2800" b="1" smtClean="0">
                <a:solidFill>
                  <a:schemeClr val="tx2"/>
                </a:solidFill>
              </a:rPr>
              <a:t>取代基数目一样多时，以</a:t>
            </a:r>
            <a:r>
              <a:rPr lang="zh-CN" altLang="en-US" sz="2800" b="1" smtClean="0">
                <a:solidFill>
                  <a:srgbClr val="FF0000"/>
                </a:solidFill>
              </a:rPr>
              <a:t>侧链位次最低的链</a:t>
            </a:r>
            <a:r>
              <a:rPr lang="zh-CN" altLang="en-US" sz="2800" b="1" smtClean="0">
                <a:solidFill>
                  <a:schemeClr val="tx2"/>
                </a:solidFill>
              </a:rPr>
              <a:t>为主链 </a:t>
            </a:r>
            <a:endParaRPr lang="zh-CN" altLang="en-US" sz="2800" smtClean="0"/>
          </a:p>
          <a:p>
            <a:pPr eaLnBrk="1" hangingPunct="1"/>
            <a:endParaRPr lang="en-US" altLang="zh-CN" sz="2800" smtClean="0"/>
          </a:p>
        </p:txBody>
      </p:sp>
      <p:sp>
        <p:nvSpPr>
          <p:cNvPr id="14340" name="Rectangle 2060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graphicFrame>
        <p:nvGraphicFramePr>
          <p:cNvPr id="14338" name="对象 4"/>
          <p:cNvGraphicFramePr>
            <a:graphicFrameLocks noChangeAspect="1"/>
          </p:cNvGraphicFramePr>
          <p:nvPr/>
        </p:nvGraphicFramePr>
        <p:xfrm>
          <a:off x="2124075" y="2420938"/>
          <a:ext cx="5184775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CS ChemDraw Drawing" r:id="rId3" imgW="2819400" imgH="2066925" progId="ChemDraw.Document.6.0">
                  <p:embed/>
                </p:oleObj>
              </mc:Choice>
              <mc:Fallback>
                <p:oleObj name="CS ChemDraw Drawing" r:id="rId3" imgW="2819400" imgH="2066925" progId="ChemDraw.Document.6.0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5184775" cy="380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8613" y="1628775"/>
            <a:ext cx="8347075" cy="4608513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宋体" pitchFamily="2" charset="-122"/>
              </a:rPr>
              <a:t>C</a:t>
            </a:r>
            <a:r>
              <a:rPr lang="zh-CN" altLang="en-US" b="1" smtClean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zh-CN" altLang="zh-CN" b="1" smtClean="0">
                <a:solidFill>
                  <a:schemeClr val="tx2"/>
                </a:solidFill>
              </a:rPr>
              <a:t>在较短的侧链中，</a:t>
            </a:r>
            <a:r>
              <a:rPr lang="zh-CN" altLang="en-US" b="1" smtClean="0">
                <a:solidFill>
                  <a:schemeClr val="tx2"/>
                </a:solidFill>
              </a:rPr>
              <a:t>选取</a:t>
            </a:r>
            <a:r>
              <a:rPr lang="zh-CN" altLang="zh-CN" b="1" smtClean="0">
                <a:solidFill>
                  <a:schemeClr val="tx2"/>
                </a:solidFill>
              </a:rPr>
              <a:t>具有</a:t>
            </a:r>
            <a:r>
              <a:rPr lang="zh-CN" altLang="zh-CN" b="1" smtClean="0">
                <a:solidFill>
                  <a:srgbClr val="FF0000"/>
                </a:solidFill>
              </a:rPr>
              <a:t>碳原子数目最多的链</a:t>
            </a:r>
          </a:p>
          <a:p>
            <a:pPr eaLnBrk="1" hangingPunct="1">
              <a:lnSpc>
                <a:spcPct val="90000"/>
              </a:lnSpc>
            </a:pPr>
            <a:endParaRPr lang="zh-CN" altLang="zh-CN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zh-CN" sz="2800" b="1" smtClean="0"/>
          </a:p>
          <a:p>
            <a:pPr eaLnBrk="1" hangingPunct="1">
              <a:lnSpc>
                <a:spcPct val="90000"/>
              </a:lnSpc>
            </a:pPr>
            <a:endParaRPr lang="zh-CN" altLang="zh-CN" sz="2800" b="1" smtClean="0"/>
          </a:p>
          <a:p>
            <a:pPr eaLnBrk="1" hangingPunct="1">
              <a:lnSpc>
                <a:spcPct val="90000"/>
              </a:lnSpc>
            </a:pPr>
            <a:endParaRPr lang="zh-CN" altLang="zh-CN" sz="2800" b="1" smtClean="0"/>
          </a:p>
          <a:p>
            <a:pPr eaLnBrk="1" hangingPunct="1">
              <a:lnSpc>
                <a:spcPct val="90000"/>
              </a:lnSpc>
            </a:pPr>
            <a:endParaRPr lang="zh-CN" altLang="en-US" sz="2800" b="1" smtClean="0"/>
          </a:p>
          <a:p>
            <a:pPr eaLnBrk="1" hangingPunct="1">
              <a:lnSpc>
                <a:spcPct val="125000"/>
              </a:lnSpc>
            </a:pPr>
            <a:r>
              <a:rPr lang="en-US" altLang="zh-CN" sz="2800" b="1" smtClean="0"/>
              <a:t>7,7-Bis-(2,5-dimethyl-hexyl)-11-ethyl-2,5,9-trimethyl-tridecane</a:t>
            </a:r>
          </a:p>
        </p:txBody>
      </p:sp>
      <p:graphicFrame>
        <p:nvGraphicFramePr>
          <p:cNvPr id="15362" name="Object 1024"/>
          <p:cNvGraphicFramePr>
            <a:graphicFrameLocks noGrp="1" noChangeAspect="1"/>
          </p:cNvGraphicFramePr>
          <p:nvPr>
            <p:ph sz="half" idx="2"/>
          </p:nvPr>
        </p:nvGraphicFramePr>
        <p:xfrm>
          <a:off x="2124075" y="3005138"/>
          <a:ext cx="38830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CS ChemDraw Drawing" r:id="rId3" imgW="2995783" imgH="1033016" progId="ChemDraw.Document.6.0">
                  <p:embed/>
                </p:oleObj>
              </mc:Choice>
              <mc:Fallback>
                <p:oleObj name="CS ChemDraw Drawing" r:id="rId3" imgW="2995783" imgH="1033016" progId="ChemDraw.Document.6.0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005138"/>
                        <a:ext cx="3883025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13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646113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3</a:t>
            </a:r>
            <a:r>
              <a:rPr lang="zh-CN" altLang="en-US" sz="3600" b="1" smtClean="0"/>
              <a:t>、开链烷烃的命名</a:t>
            </a:r>
            <a:endParaRPr lang="en-US" altLang="zh-CN" b="1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6788" cy="4953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⑧ </a:t>
            </a:r>
            <a:r>
              <a:rPr lang="en-US" altLang="zh-CN" sz="2800" b="1" dirty="0" smtClean="0"/>
              <a:t>If there are some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complex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substituents</a:t>
            </a:r>
            <a:r>
              <a:rPr lang="en-US" altLang="zh-CN" sz="2800" b="1" dirty="0" smtClean="0"/>
              <a:t>, we can use the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similar method </a:t>
            </a:r>
            <a:r>
              <a:rPr lang="en-US" altLang="zh-CN" sz="2800" b="1" dirty="0" smtClean="0"/>
              <a:t>to name the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substituents</a:t>
            </a:r>
            <a:r>
              <a:rPr lang="zh-CN" altLang="en-US" sz="2800" b="1" dirty="0" smtClean="0"/>
              <a:t>（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支链编号命名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/>
              <a:t>   4-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isopropyl</a:t>
            </a:r>
            <a:r>
              <a:rPr lang="en-US" altLang="zh-CN" sz="2400" b="1" dirty="0" smtClean="0"/>
              <a:t>heptane  or          5-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isobutyl</a:t>
            </a:r>
            <a:r>
              <a:rPr lang="en-US" altLang="zh-CN" sz="2400" b="1" dirty="0" smtClean="0"/>
              <a:t>nonane    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4-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(1-methylethyl)</a:t>
            </a:r>
            <a:r>
              <a:rPr lang="en-US" altLang="zh-CN" sz="2400" b="1" dirty="0" err="1" smtClean="0"/>
              <a:t>heptane</a:t>
            </a:r>
            <a:r>
              <a:rPr lang="en-US" altLang="zh-CN" sz="2400" b="1" dirty="0" smtClean="0"/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                                           5-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(2- </a:t>
            </a:r>
            <a:r>
              <a:rPr lang="en-US" altLang="zh-CN" sz="2400" b="1" dirty="0" err="1" smtClean="0">
                <a:solidFill>
                  <a:srgbClr val="FF6600"/>
                </a:solidFill>
              </a:rPr>
              <a:t>methylpropyl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)</a:t>
            </a:r>
            <a:r>
              <a:rPr lang="en-US" altLang="zh-CN" sz="2400" b="1" dirty="0" err="1" smtClean="0"/>
              <a:t>nonane</a:t>
            </a:r>
            <a:endParaRPr lang="en-US" altLang="zh-CN" sz="2400" b="1" dirty="0" smtClean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14282" y="2500306"/>
          <a:ext cx="86423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CS ChemDraw Drawing" r:id="rId3" imgW="3981240" imgH="787320" progId="ChemDraw.Document.6.0">
                  <p:embed/>
                </p:oleObj>
              </mc:Choice>
              <mc:Fallback>
                <p:oleObj name="CS ChemDraw Drawing" r:id="rId3" imgW="3981240" imgH="787320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500306"/>
                        <a:ext cx="8642350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6832" name="Object 2048"/>
          <p:cNvGraphicFramePr>
            <a:graphicFrameLocks noChangeAspect="1"/>
          </p:cNvGraphicFramePr>
          <p:nvPr/>
        </p:nvGraphicFramePr>
        <p:xfrm>
          <a:off x="900113" y="1773238"/>
          <a:ext cx="6551612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CS ChemDraw Drawing" r:id="rId3" imgW="2054860" imgH="627380" progId="ChemDraw.Document.6.0">
                  <p:embed/>
                </p:oleObj>
              </mc:Choice>
              <mc:Fallback>
                <p:oleObj name="CS ChemDraw Drawing" r:id="rId3" imgW="2054860" imgH="627380" progId="ChemDraw.Document.6.0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551612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3" name="Object 2049"/>
          <p:cNvGraphicFramePr>
            <a:graphicFrameLocks noChangeAspect="1"/>
          </p:cNvGraphicFramePr>
          <p:nvPr/>
        </p:nvGraphicFramePr>
        <p:xfrm>
          <a:off x="1476375" y="4221163"/>
          <a:ext cx="6248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CS ChemDraw Drawing" r:id="rId5" imgW="1798320" imgH="314960" progId="ChemDraw.Document.6.0">
                  <p:embed/>
                </p:oleObj>
              </mc:Choice>
              <mc:Fallback>
                <p:oleObj name="CS ChemDraw Drawing" r:id="rId5" imgW="1798320" imgH="314960" progId="ChemDraw.Document.6.0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6248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1038"/>
          <p:cNvSpPr>
            <a:spLocks noGrp="1" noChangeArrowheads="1"/>
          </p:cNvSpPr>
          <p:nvPr>
            <p:ph type="title"/>
          </p:nvPr>
        </p:nvSpPr>
        <p:spPr>
          <a:xfrm>
            <a:off x="317500" y="573088"/>
            <a:ext cx="8637588" cy="646112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3</a:t>
            </a:r>
            <a:r>
              <a:rPr lang="zh-CN" altLang="en-US" sz="3600" b="1" smtClean="0"/>
              <a:t>、开链烷烃的命名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1268413"/>
            <a:ext cx="8207375" cy="411480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 In the case of a </a:t>
            </a:r>
            <a:r>
              <a:rPr lang="en-US" altLang="zh-CN" sz="2400" dirty="0" err="1" smtClean="0"/>
              <a:t>cycloalkane</a:t>
            </a:r>
            <a:r>
              <a:rPr lang="en-US" altLang="zh-CN" sz="2400" dirty="0" smtClean="0"/>
              <a:t> with an attached alkyl substituent,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ring </a:t>
            </a:r>
            <a:r>
              <a:rPr lang="en-US" altLang="zh-CN" sz="2400" dirty="0" smtClean="0"/>
              <a:t>is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parent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hydrcarbon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unless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substituent</a:t>
            </a:r>
            <a:r>
              <a:rPr lang="en-US" altLang="zh-CN" sz="2400" dirty="0" smtClean="0"/>
              <a:t> has </a:t>
            </a:r>
            <a:r>
              <a:rPr lang="en-US" altLang="zh-CN" sz="2400" dirty="0" smtClean="0">
                <a:solidFill>
                  <a:srgbClr val="FF0000"/>
                </a:solidFill>
              </a:rPr>
              <a:t>more carbons</a:t>
            </a:r>
            <a:r>
              <a:rPr lang="en-US" altLang="zh-CN" sz="2400" dirty="0" smtClean="0"/>
              <a:t> than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ring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（以环为母体，除非取代基比环的碳原子多）</a:t>
            </a:r>
            <a:r>
              <a:rPr lang="en-US" altLang="zh-CN" sz="2400" b="1" dirty="0" smtClean="0"/>
              <a:t>. 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A.   </a:t>
            </a:r>
            <a:r>
              <a:rPr lang="en-US" altLang="zh-CN" sz="2400" dirty="0" err="1" smtClean="0"/>
              <a:t>Isopropylcyclopentane</a:t>
            </a:r>
            <a:r>
              <a:rPr lang="en-US" altLang="zh-CN" sz="2400" dirty="0" smtClean="0"/>
              <a:t> (</a:t>
            </a:r>
            <a:r>
              <a:rPr lang="zh-CN" altLang="en-US" sz="2400" b="1" dirty="0" smtClean="0"/>
              <a:t>异丙基环戊烷</a:t>
            </a:r>
            <a:r>
              <a:rPr lang="en-US" altLang="zh-CN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B.   1-cyclobutylpentane (</a:t>
            </a:r>
            <a:r>
              <a:rPr lang="en-US" altLang="zh-CN" sz="2400" b="1" dirty="0" smtClean="0"/>
              <a:t>1-</a:t>
            </a:r>
            <a:r>
              <a:rPr lang="zh-CN" altLang="en-US" sz="2400" b="1" dirty="0" smtClean="0"/>
              <a:t>环丁基戊烷</a:t>
            </a:r>
            <a:r>
              <a:rPr lang="en-US" altLang="zh-CN" sz="24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baseline="-25000" dirty="0" smtClean="0"/>
          </a:p>
        </p:txBody>
      </p:sp>
      <p:sp>
        <p:nvSpPr>
          <p:cNvPr id="264200" name="Rectangle 8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、环烷烃的命名</a:t>
            </a:r>
          </a:p>
        </p:txBody>
      </p:sp>
      <p:graphicFrame>
        <p:nvGraphicFramePr>
          <p:cNvPr id="18434" name="对象 1"/>
          <p:cNvGraphicFramePr>
            <a:graphicFrameLocks noChangeAspect="1"/>
          </p:cNvGraphicFramePr>
          <p:nvPr/>
        </p:nvGraphicFramePr>
        <p:xfrm>
          <a:off x="1476375" y="3573463"/>
          <a:ext cx="69294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CS ChemDraw Drawing" r:id="rId3" imgW="3277828" imgH="374792" progId="ChemDraw.Document.6.0">
                  <p:embed/>
                </p:oleObj>
              </mc:Choice>
              <mc:Fallback>
                <p:oleObj name="CS ChemDraw Drawing" r:id="rId3" imgW="3277828" imgH="374792" progId="ChemDraw.Document.6.0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573463"/>
                        <a:ext cx="692943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  <p:bldP spid="26420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408113"/>
            <a:ext cx="8208962" cy="461168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 If the ring has two different substituents, they  are cited in alphabetical order and 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the number 1 position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is given to 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first cited substituent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b="1" dirty="0" smtClean="0">
              <a:solidFill>
                <a:srgbClr val="FF66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b="1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 smtClean="0"/>
              <a:t>A.  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1-ethyl</a:t>
            </a:r>
            <a:r>
              <a:rPr lang="en-US" altLang="zh-CN" sz="2400" b="1" dirty="0" smtClean="0"/>
              <a:t>-3-methylcyclopentane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/>
              <a:t>          </a:t>
            </a:r>
            <a:r>
              <a:rPr lang="en-US" altLang="zh-CN" sz="2400" b="1" dirty="0" smtClean="0">
                <a:solidFill>
                  <a:srgbClr val="FF6600"/>
                </a:solidFill>
              </a:rPr>
              <a:t>1-</a:t>
            </a:r>
            <a:r>
              <a:rPr lang="zh-CN" altLang="en-US" sz="2400" b="1" dirty="0" smtClean="0">
                <a:solidFill>
                  <a:srgbClr val="FF6600"/>
                </a:solidFill>
              </a:rPr>
              <a:t>甲基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-3-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乙基环戊烷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 smtClean="0"/>
              <a:t>B.  1,3-dimethylcyclohexane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、环烷烃的命名</a:t>
            </a:r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225" y="3124200"/>
            <a:ext cx="73914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481013" y="1295400"/>
            <a:ext cx="8510587" cy="5029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dirty="0" smtClean="0"/>
              <a:t> If there are more than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two substituents </a:t>
            </a:r>
            <a:r>
              <a:rPr lang="en-US" altLang="zh-CN" sz="2400" b="1" dirty="0" smtClean="0"/>
              <a:t>on the ring, give the number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 position </a:t>
            </a:r>
            <a:r>
              <a:rPr lang="en-US" altLang="zh-CN" sz="2400" b="1" dirty="0" smtClean="0"/>
              <a:t>to the substituent that result in 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second substituent </a:t>
            </a:r>
            <a:r>
              <a:rPr lang="en-US" altLang="zh-CN" sz="2400" b="1" dirty="0" smtClean="0"/>
              <a:t>getting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as low a number </a:t>
            </a:r>
            <a:r>
              <a:rPr lang="en-US" altLang="zh-CN" sz="2400" b="1" dirty="0" smtClean="0"/>
              <a:t>as possible.</a:t>
            </a:r>
          </a:p>
          <a:p>
            <a:pPr eaLnBrk="1" hangingPunct="1">
              <a:defRPr/>
            </a:pPr>
            <a:endParaRPr lang="en-US" altLang="zh-CN" b="1" dirty="0" smtClean="0"/>
          </a:p>
          <a:p>
            <a:pPr eaLnBrk="1" hangingPunct="1">
              <a:defRPr/>
            </a:pPr>
            <a:endParaRPr lang="en-US" altLang="zh-CN" b="1" dirty="0" smtClean="0"/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b="1" dirty="0" smtClean="0"/>
              <a:t>A. 1,1,2-trimethylcyclopentane     (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not </a:t>
            </a:r>
            <a:r>
              <a:rPr lang="en-US" altLang="zh-CN" sz="2400" b="1" dirty="0" smtClean="0"/>
              <a:t>1,2,2;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not</a:t>
            </a:r>
            <a:r>
              <a:rPr lang="en-US" altLang="zh-CN" sz="2400" b="1" dirty="0" smtClean="0"/>
              <a:t> 1,1,5)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2400" b="1" dirty="0" smtClean="0"/>
              <a:t>B.  4-ethyl-2-methyl-1-propylcyclohexane          </a:t>
            </a:r>
          </a:p>
          <a:p>
            <a:pPr marL="0" indent="0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not </a:t>
            </a:r>
            <a:r>
              <a:rPr lang="en-US" altLang="zh-CN" sz="2400" b="1" dirty="0" smtClean="0"/>
              <a:t>1,3,4, (2&lt;3);      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not</a:t>
            </a:r>
            <a:r>
              <a:rPr lang="en-US" altLang="zh-CN" sz="2400" b="1" dirty="0" smtClean="0">
                <a:solidFill>
                  <a:srgbClr val="FF33CC"/>
                </a:solidFill>
              </a:rPr>
              <a:t> </a:t>
            </a:r>
            <a:r>
              <a:rPr lang="en-US" altLang="zh-CN" sz="2400" b="1" dirty="0" smtClean="0"/>
              <a:t>5,1,2, (4&lt;5)</a:t>
            </a:r>
          </a:p>
          <a:p>
            <a:pPr eaLnBrk="1" hangingPunct="1">
              <a:defRPr/>
            </a:pPr>
            <a:endParaRPr lang="en-US" altLang="zh-CN" sz="2800" b="1" baseline="-25000" dirty="0" smtClean="0"/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title"/>
          </p:nvPr>
        </p:nvSpPr>
        <p:spPr>
          <a:xfrm>
            <a:off x="317500" y="573088"/>
            <a:ext cx="8637588" cy="646112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4</a:t>
            </a:r>
            <a:r>
              <a:rPr lang="zh-CN" altLang="en-US" sz="3600" b="1" smtClean="0"/>
              <a:t>、环烷烃的命名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00400"/>
            <a:ext cx="708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TextBox 4"/>
          <p:cNvSpPr txBox="1">
            <a:spLocks noChangeArrowheads="1"/>
          </p:cNvSpPr>
          <p:nvPr/>
        </p:nvSpPr>
        <p:spPr bwMode="auto">
          <a:xfrm>
            <a:off x="6000750" y="3643313"/>
            <a:ext cx="3127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2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4518" name="TextBox 5"/>
          <p:cNvSpPr txBox="1">
            <a:spLocks noChangeArrowheads="1"/>
          </p:cNvSpPr>
          <p:nvPr/>
        </p:nvSpPr>
        <p:spPr bwMode="auto">
          <a:xfrm>
            <a:off x="5929313" y="3286125"/>
            <a:ext cx="3127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4519" name="TextBox 6"/>
          <p:cNvSpPr txBox="1">
            <a:spLocks noChangeArrowheads="1"/>
          </p:cNvSpPr>
          <p:nvPr/>
        </p:nvSpPr>
        <p:spPr bwMode="auto">
          <a:xfrm>
            <a:off x="6429375" y="3714750"/>
            <a:ext cx="3127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3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420938"/>
            <a:ext cx="8208962" cy="41148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CN" b="1" smtClean="0"/>
              <a:t>Molecular formula CH</a:t>
            </a:r>
            <a:r>
              <a:rPr lang="en-US" altLang="zh-CN" b="1" baseline="-25000" smtClean="0"/>
              <a:t>4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293688"/>
            <a:ext cx="8637588" cy="1190625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hlinkClick r:id="rId3" action="ppaction://hlinksldjump"/>
              </a:rPr>
              <a:t>一、饱和碳氢化合物（烷烃、环烷烃）的命名</a:t>
            </a:r>
            <a:endParaRPr lang="zh-CN" altLang="en-US" sz="3600" b="1" smtClean="0">
              <a:latin typeface="Times New Roman" pitchFamily="18" charset="0"/>
            </a:endParaRPr>
          </a:p>
        </p:txBody>
      </p:sp>
      <p:graphicFrame>
        <p:nvGraphicFramePr>
          <p:cNvPr id="179219" name="Object 19"/>
          <p:cNvGraphicFramePr>
            <a:graphicFrameLocks noChangeAspect="1"/>
          </p:cNvGraphicFramePr>
          <p:nvPr/>
        </p:nvGraphicFramePr>
        <p:xfrm>
          <a:off x="539750" y="3284538"/>
          <a:ext cx="79248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S ChemDraw Drawing" r:id="rId4" imgW="4716780" imgH="802640" progId="ChemDraw.Document.6.0">
                  <p:embed/>
                </p:oleObj>
              </mc:Choice>
              <mc:Fallback>
                <p:oleObj name="CS ChemDraw Drawing" r:id="rId4" imgW="4716780" imgH="802640" progId="ChemDraw.Document.6.0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84538"/>
                        <a:ext cx="79248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20" name="Object 20"/>
          <p:cNvGraphicFramePr>
            <a:graphicFrameLocks noChangeAspect="1"/>
          </p:cNvGraphicFramePr>
          <p:nvPr/>
        </p:nvGraphicFramePr>
        <p:xfrm>
          <a:off x="684213" y="5084763"/>
          <a:ext cx="77724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S ChemDraw Drawing" r:id="rId6" imgW="3997960" imgH="492760" progId="ChemDraw.Document.6.0">
                  <p:embed/>
                </p:oleObj>
              </mc:Choice>
              <mc:Fallback>
                <p:oleObj name="CS ChemDraw Drawing" r:id="rId6" imgW="3997960" imgH="492760" progId="ChemDraw.Document.6.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4763"/>
                        <a:ext cx="77724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22"/>
          <p:cNvSpPr>
            <a:spLocks noChangeShapeType="1"/>
          </p:cNvSpPr>
          <p:nvPr/>
        </p:nvSpPr>
        <p:spPr bwMode="auto">
          <a:xfrm flipV="1">
            <a:off x="3492500" y="4365625"/>
            <a:ext cx="27432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23"/>
          <p:cNvSpPr>
            <a:spLocks noChangeShapeType="1"/>
          </p:cNvSpPr>
          <p:nvPr/>
        </p:nvSpPr>
        <p:spPr bwMode="auto">
          <a:xfrm flipH="1" flipV="1">
            <a:off x="6732588" y="4581525"/>
            <a:ext cx="1524000" cy="533400"/>
          </a:xfrm>
          <a:prstGeom prst="line">
            <a:avLst/>
          </a:prstGeom>
          <a:noFill/>
          <a:ln w="38100" cmpd="dbl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250825" y="1700213"/>
            <a:ext cx="5276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、 </a:t>
            </a:r>
            <a:r>
              <a:rPr lang="en-US" altLang="zh-CN" sz="2800" b="1">
                <a:solidFill>
                  <a:schemeClr val="tx2"/>
                </a:solidFill>
              </a:rPr>
              <a:t>Representing Molecules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510587" cy="480060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/>
              <a:t>请给出上述结构的中英文</a:t>
            </a:r>
            <a:r>
              <a:rPr lang="en-US" altLang="zh-CN" sz="2800" b="1" dirty="0" smtClean="0"/>
              <a:t>IUPAC</a:t>
            </a:r>
            <a:r>
              <a:rPr lang="zh-CN" altLang="en-US" sz="2800" b="1" dirty="0" smtClean="0"/>
              <a:t>命名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4-(1-ethylpropyl)-2,5,6,6-tetramethyloctane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1-ethyl-2-mehylcyclopentane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  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1-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甲基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-2-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乙基环戊烷</a:t>
            </a:r>
          </a:p>
          <a:p>
            <a:pPr eaLnBrk="1" hangingPunct="1">
              <a:defRPr/>
            </a:pPr>
            <a:endParaRPr lang="en-US" altLang="zh-CN" sz="2800" b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                      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637588" cy="76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课堂练习：</a:t>
            </a:r>
          </a:p>
        </p:txBody>
      </p:sp>
      <p:graphicFrame>
        <p:nvGraphicFramePr>
          <p:cNvPr id="377856" name="Object 0"/>
          <p:cNvGraphicFramePr>
            <a:graphicFrameLocks noChangeAspect="1"/>
          </p:cNvGraphicFramePr>
          <p:nvPr/>
        </p:nvGraphicFramePr>
        <p:xfrm>
          <a:off x="323528" y="836712"/>
          <a:ext cx="8001000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CS ChemDraw Drawing" r:id="rId3" imgW="4277360" imgH="1016000" progId="ChemDraw.Document.6.0">
                  <p:embed/>
                </p:oleObj>
              </mc:Choice>
              <mc:Fallback>
                <p:oleObj name="CS ChemDraw Drawing" r:id="rId3" imgW="4277360" imgH="1016000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6712"/>
                        <a:ext cx="8001000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Line 7"/>
          <p:cNvSpPr>
            <a:spLocks noChangeShapeType="1"/>
          </p:cNvSpPr>
          <p:nvPr/>
        </p:nvSpPr>
        <p:spPr bwMode="auto">
          <a:xfrm flipH="1">
            <a:off x="1219200" y="2209800"/>
            <a:ext cx="3581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3733800" y="1536700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2971800" y="1600200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2590800" y="1600200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133600" y="1600200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  <p:bldP spid="180231" grpId="0" animBg="1"/>
      <p:bldP spid="180232" grpId="0" autoUpdateAnimBg="0"/>
      <p:bldP spid="180233" grpId="0" autoUpdateAnimBg="0"/>
      <p:bldP spid="180234" grpId="0" autoUpdateAnimBg="0"/>
      <p:bldP spid="18023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534400" cy="43434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 smtClean="0"/>
              <a:t>桥环烃 </a:t>
            </a:r>
            <a:r>
              <a:rPr kumimoji="0" lang="en-US" altLang="zh-CN" sz="2800" b="1" smtClean="0"/>
              <a:t>—— </a:t>
            </a:r>
            <a:r>
              <a:rPr kumimoji="0" lang="en-US" altLang="zh-CN" sz="2800" b="1" smtClean="0">
                <a:solidFill>
                  <a:schemeClr val="tx2"/>
                </a:solidFill>
              </a:rPr>
              <a:t>bridged hydrocarbon, 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分子内环与环之间有两个或两个以上共用碳原子的多环烃。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 smtClean="0"/>
              <a:t>桥头碳 </a:t>
            </a:r>
            <a:r>
              <a:rPr kumimoji="0" lang="en-US" altLang="zh-CN" sz="2800" b="1" smtClean="0"/>
              <a:t>——</a:t>
            </a:r>
            <a:r>
              <a:rPr kumimoji="0" lang="en-US" altLang="zh-CN" sz="2800" b="1" smtClean="0">
                <a:solidFill>
                  <a:schemeClr val="tx2"/>
                </a:solidFill>
              </a:rPr>
              <a:t> 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共用的碳原子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 smtClean="0"/>
              <a:t>桥 </a:t>
            </a:r>
            <a:r>
              <a:rPr kumimoji="0" lang="en-US" altLang="zh-CN" sz="2800" b="1" smtClean="0"/>
              <a:t>——</a:t>
            </a:r>
            <a:r>
              <a:rPr kumimoji="0" lang="en-US" altLang="zh-CN" sz="2800" b="1" smtClean="0">
                <a:solidFill>
                  <a:schemeClr val="tx2"/>
                </a:solidFill>
              </a:rPr>
              <a:t> 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两个桥头碳原子间的碳链</a:t>
            </a:r>
          </a:p>
        </p:txBody>
      </p:sp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5</a:t>
            </a:r>
            <a:r>
              <a:rPr lang="zh-CN" altLang="en-US" b="1" smtClean="0"/>
              <a:t>、</a:t>
            </a:r>
            <a:r>
              <a:rPr lang="zh-CN" altLang="en-US" b="1" smtClean="0">
                <a:ea typeface="楷体_GB2312" pitchFamily="49" charset="-122"/>
              </a:rPr>
              <a:t>二环桥环烷烃的命名</a:t>
            </a:r>
          </a:p>
        </p:txBody>
      </p:sp>
      <p:graphicFrame>
        <p:nvGraphicFramePr>
          <p:cNvPr id="379904" name="Object 1024"/>
          <p:cNvGraphicFramePr>
            <a:graphicFrameLocks noChangeAspect="1"/>
          </p:cNvGraphicFramePr>
          <p:nvPr/>
        </p:nvGraphicFramePr>
        <p:xfrm>
          <a:off x="533400" y="3925888"/>
          <a:ext cx="8229600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CS ChemDraw Drawing" r:id="rId3" imgW="4221480" imgH="911860" progId="ChemDraw.Document.6.0">
                  <p:embed/>
                </p:oleObj>
              </mc:Choice>
              <mc:Fallback>
                <p:oleObj name="CS ChemDraw Drawing" r:id="rId3" imgW="4221480" imgH="911860" progId="ChemDraw.Document.6.0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25888"/>
                        <a:ext cx="8229600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  <p:bldP spid="25088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866775" y="1371600"/>
            <a:ext cx="736282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00000"/>
              </a:lnSpc>
              <a:spcAft>
                <a:spcPct val="50000"/>
              </a:spcAft>
              <a:buFont typeface="Wingdings" pitchFamily="2" charset="2"/>
              <a:buNone/>
            </a:pPr>
            <a:endParaRPr lang="en-US" altLang="zh-CN" sz="3200" b="1">
              <a:solidFill>
                <a:schemeClr val="hlink"/>
              </a:solidFill>
              <a:ea typeface="楷体_GB2312" pitchFamily="49" charset="-122"/>
            </a:endParaRPr>
          </a:p>
          <a:p>
            <a:pPr marL="609600" indent="-609600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3200" b="1"/>
              <a:t>母体名</a:t>
            </a:r>
            <a:r>
              <a:rPr lang="zh-CN" altLang="en-US" sz="3200">
                <a:solidFill>
                  <a:schemeClr val="tx2"/>
                </a:solidFill>
              </a:rPr>
              <a:t> </a:t>
            </a:r>
            <a:r>
              <a:rPr lang="en-US" altLang="zh-CN" sz="3200">
                <a:solidFill>
                  <a:schemeClr val="tx2"/>
                </a:solidFill>
                <a:latin typeface="Times New Roman" pitchFamily="18" charset="0"/>
              </a:rPr>
              <a:t>—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zh-CN" altLang="en-US" sz="3200" b="1" u="sng">
                <a:solidFill>
                  <a:srgbClr val="FF6600"/>
                </a:solidFill>
              </a:rPr>
              <a:t>几环</a:t>
            </a:r>
            <a:r>
              <a:rPr lang="en-US" altLang="zh-CN" sz="3200" b="1">
                <a:solidFill>
                  <a:schemeClr val="tx2"/>
                </a:solidFill>
              </a:rPr>
              <a:t>[</a:t>
            </a:r>
            <a:r>
              <a:rPr lang="en-US" altLang="zh-CN" sz="3200" b="1" u="sng">
                <a:solidFill>
                  <a:schemeClr val="tx2"/>
                </a:solidFill>
              </a:rPr>
              <a:t>n1.n2.n3</a:t>
            </a:r>
            <a:r>
              <a:rPr lang="en-US" altLang="zh-CN" sz="3200" b="1" u="sng">
                <a:solidFill>
                  <a:schemeClr val="tx2"/>
                </a:solidFill>
                <a:latin typeface="Times New Roman" pitchFamily="18" charset="0"/>
              </a:rPr>
              <a:t>…</a:t>
            </a:r>
            <a:r>
              <a:rPr lang="en-US" altLang="zh-CN" sz="3200" b="1">
                <a:solidFill>
                  <a:schemeClr val="tx2"/>
                </a:solidFill>
              </a:rPr>
              <a:t>]</a:t>
            </a:r>
            <a:r>
              <a:rPr lang="zh-CN" altLang="en-US" sz="3200" b="1" u="sng">
                <a:solidFill>
                  <a:schemeClr val="hlink"/>
                </a:solidFill>
              </a:rPr>
              <a:t>某烷</a:t>
            </a:r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 flipH="1" flipV="1">
            <a:off x="3171825" y="2740025"/>
            <a:ext cx="1588" cy="2889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 flipV="1">
            <a:off x="6415088" y="2727325"/>
            <a:ext cx="1587" cy="18002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 flipV="1">
            <a:off x="4611688" y="2668588"/>
            <a:ext cx="1587" cy="720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919288" y="3108325"/>
            <a:ext cx="1692275" cy="557213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rgbClr val="FF6600"/>
                </a:solidFill>
                <a:ea typeface="楷体_GB2312" pitchFamily="49" charset="-122"/>
              </a:rPr>
              <a:t>环的数目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3748088" y="3565525"/>
            <a:ext cx="2024062" cy="98425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2"/>
                </a:solidFill>
                <a:ea typeface="楷体_GB2312" pitchFamily="49" charset="-122"/>
              </a:rPr>
              <a:t>各桥上碳数由</a:t>
            </a:r>
            <a:r>
              <a:rPr kumimoji="0" lang="zh-CN" altLang="en-US" sz="2800" b="1">
                <a:solidFill>
                  <a:srgbClr val="CC0000"/>
                </a:solidFill>
                <a:ea typeface="楷体_GB2312" pitchFamily="49" charset="-122"/>
              </a:rPr>
              <a:t>大</a:t>
            </a:r>
            <a:r>
              <a:rPr kumimoji="0" lang="zh-CN" altLang="en-US" sz="2800" b="1">
                <a:solidFill>
                  <a:schemeClr val="tx2"/>
                </a:solidFill>
                <a:ea typeface="楷体_GB2312" pitchFamily="49" charset="-122"/>
              </a:rPr>
              <a:t>到</a:t>
            </a:r>
            <a:r>
              <a:rPr kumimoji="0" lang="zh-CN" altLang="en-US" sz="2800" b="1">
                <a:solidFill>
                  <a:srgbClr val="CC0000"/>
                </a:solidFill>
                <a:ea typeface="楷体_GB2312" pitchFamily="49" charset="-122"/>
              </a:rPr>
              <a:t>小</a:t>
            </a:r>
            <a:r>
              <a:rPr kumimoji="0" lang="zh-CN" altLang="en-US" sz="2800" b="1">
                <a:solidFill>
                  <a:schemeClr val="tx2"/>
                </a:solidFill>
                <a:ea typeface="楷体_GB2312" pitchFamily="49" charset="-122"/>
              </a:rPr>
              <a:t>排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5348288" y="4708525"/>
            <a:ext cx="3124200" cy="557213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hlink"/>
                </a:solidFill>
                <a:ea typeface="楷体_GB2312" pitchFamily="49" charset="-122"/>
              </a:rPr>
              <a:t>全部环上碳原子数</a:t>
            </a:r>
          </a:p>
        </p:txBody>
      </p:sp>
      <p:sp>
        <p:nvSpPr>
          <p:cNvPr id="216076" name="Rectangle 12"/>
          <p:cNvSpPr>
            <a:spLocks noGrp="1" noChangeArrowheads="1"/>
          </p:cNvSpPr>
          <p:nvPr>
            <p:ph type="title"/>
          </p:nvPr>
        </p:nvSpPr>
        <p:spPr>
          <a:xfrm>
            <a:off x="317500" y="511175"/>
            <a:ext cx="8637588" cy="708025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/>
              <a:t>5</a:t>
            </a:r>
            <a:r>
              <a:rPr lang="zh-CN" altLang="en-US" sz="4000" b="1" smtClean="0"/>
              <a:t>、</a:t>
            </a:r>
            <a:r>
              <a:rPr lang="zh-CN" altLang="en-US" sz="4000" b="1" smtClean="0">
                <a:ea typeface="楷体_GB2312" pitchFamily="49" charset="-122"/>
              </a:rPr>
              <a:t>二环桥环烷烃的命名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utoUpdateAnimBg="0"/>
      <p:bldP spid="216068" grpId="0" animBg="1"/>
      <p:bldP spid="216069" grpId="0" animBg="1"/>
      <p:bldP spid="216070" grpId="0" animBg="1"/>
      <p:bldP spid="216071" grpId="0" animBg="1" autoUpdateAnimBg="0"/>
      <p:bldP spid="216072" grpId="0" animBg="1" autoUpdateAnimBg="0"/>
      <p:bldP spid="216073" grpId="0" animBg="1" autoUpdateAnimBg="0"/>
      <p:bldP spid="21607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371600"/>
            <a:ext cx="8510587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 smtClean="0">
                <a:latin typeface="宋体" pitchFamily="2" charset="-122"/>
              </a:rPr>
              <a:t>编   号</a:t>
            </a:r>
            <a:r>
              <a:rPr kumimoji="0" lang="zh-CN" altLang="en-US" sz="2800" smtClean="0"/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smtClean="0"/>
              <a:t>—— 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从桥头碳开始，绕最</a:t>
            </a:r>
            <a:r>
              <a:rPr kumimoji="0" lang="zh-CN" altLang="en-US" sz="2800" b="1" smtClean="0">
                <a:solidFill>
                  <a:srgbClr val="CC0000"/>
                </a:solidFill>
              </a:rPr>
              <a:t>长的桥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到另一个桥头，再绕</a:t>
            </a:r>
            <a:r>
              <a:rPr kumimoji="0" lang="zh-CN" altLang="en-US" sz="2800" b="1" smtClean="0">
                <a:solidFill>
                  <a:srgbClr val="CC0000"/>
                </a:solidFill>
              </a:rPr>
              <a:t>次长桥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回来，最后再编</a:t>
            </a:r>
            <a:r>
              <a:rPr kumimoji="0" lang="zh-CN" altLang="en-US" sz="2800" b="1" smtClean="0">
                <a:solidFill>
                  <a:srgbClr val="CC0000"/>
                </a:solidFill>
              </a:rPr>
              <a:t>最短的桥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smtClean="0"/>
              <a:t>——</a:t>
            </a:r>
            <a:r>
              <a:rPr kumimoji="0" lang="en-US" altLang="zh-CN" sz="2800" b="1" smtClean="0">
                <a:solidFill>
                  <a:schemeClr val="accent2"/>
                </a:solidFill>
              </a:rPr>
              <a:t> </a:t>
            </a:r>
            <a:r>
              <a:rPr kumimoji="0" lang="zh-CN" altLang="en-US" sz="2800" b="1" smtClean="0">
                <a:solidFill>
                  <a:schemeClr val="tx2"/>
                </a:solidFill>
              </a:rPr>
              <a:t>可能的情况下给取代基以尽可能小的编号 </a:t>
            </a:r>
          </a:p>
          <a:p>
            <a:pPr eaLnBrk="1" hangingPunct="1"/>
            <a:endParaRPr lang="en-US" altLang="zh-CN" b="1" baseline="-25000" smtClean="0"/>
          </a:p>
        </p:txBody>
      </p:sp>
      <p:sp>
        <p:nvSpPr>
          <p:cNvPr id="277512" name="Rectangle 8"/>
          <p:cNvSpPr>
            <a:spLocks noGrp="1" noChangeArrowheads="1"/>
          </p:cNvSpPr>
          <p:nvPr>
            <p:ph type="title"/>
          </p:nvPr>
        </p:nvSpPr>
        <p:spPr>
          <a:xfrm>
            <a:off x="317500" y="511175"/>
            <a:ext cx="8637588" cy="708025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/>
              <a:t>5</a:t>
            </a:r>
            <a:r>
              <a:rPr lang="zh-CN" altLang="en-US" sz="4000" b="1" smtClean="0"/>
              <a:t>、</a:t>
            </a:r>
            <a:r>
              <a:rPr lang="zh-CN" altLang="en-US" sz="4000" b="1" smtClean="0">
                <a:ea typeface="楷体_GB2312" pitchFamily="49" charset="-122"/>
              </a:rPr>
              <a:t>二环桥环烷烃的命名</a:t>
            </a:r>
          </a:p>
        </p:txBody>
      </p:sp>
      <p:graphicFrame>
        <p:nvGraphicFramePr>
          <p:cNvPr id="380928" name="Object 0"/>
          <p:cNvGraphicFramePr>
            <a:graphicFrameLocks noChangeAspect="1"/>
          </p:cNvGraphicFramePr>
          <p:nvPr/>
        </p:nvGraphicFramePr>
        <p:xfrm>
          <a:off x="533400" y="3886200"/>
          <a:ext cx="8153400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CS ChemDraw Drawing" r:id="rId3" imgW="3268980" imgH="744220" progId="ChemDraw.Document.6.0">
                  <p:embed/>
                </p:oleObj>
              </mc:Choice>
              <mc:Fallback>
                <p:oleObj name="CS ChemDraw Drawing" r:id="rId3" imgW="3268980" imgH="744220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8153400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  <p:bldP spid="2775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Grp="1" noChangeAspect="1"/>
          </p:cNvGraphicFramePr>
          <p:nvPr>
            <p:ph/>
          </p:nvPr>
        </p:nvGraphicFramePr>
        <p:xfrm>
          <a:off x="539750" y="1773238"/>
          <a:ext cx="302418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CS ChemDraw Drawing" r:id="rId3" imgW="1223772" imgH="1136904" progId="ChemDraw.Document.6.0">
                  <p:embed/>
                </p:oleObj>
              </mc:Choice>
              <mc:Fallback>
                <p:oleObj name="CS ChemDraw Drawing" r:id="rId3" imgW="1223772" imgH="1136904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3024188" cy="2808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95288" y="4652963"/>
            <a:ext cx="43513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800" b="1"/>
              <a:t>三环</a:t>
            </a:r>
            <a:r>
              <a:rPr lang="en-US" altLang="zh-CN" sz="2800" b="1"/>
              <a:t>[2.2.1.0</a:t>
            </a:r>
            <a:r>
              <a:rPr lang="en-US" altLang="zh-CN" sz="2800" b="1" baseline="30000"/>
              <a:t>2.6</a:t>
            </a:r>
            <a:r>
              <a:rPr lang="en-US" altLang="zh-CN" sz="2800" b="1"/>
              <a:t>]</a:t>
            </a:r>
            <a:r>
              <a:rPr lang="zh-CN" altLang="en-US" sz="2800" b="1"/>
              <a:t>庚烷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zh-CN" sz="2800" b="1"/>
              <a:t>Tricyclo[</a:t>
            </a:r>
            <a:r>
              <a:rPr lang="en-US" altLang="zh-CN" b="1"/>
              <a:t>2.2.1.0</a:t>
            </a:r>
            <a:r>
              <a:rPr lang="en-US" altLang="zh-CN" b="1" baseline="30000"/>
              <a:t>2,6</a:t>
            </a:r>
            <a:r>
              <a:rPr lang="en-US" altLang="zh-CN" b="1"/>
              <a:t>]</a:t>
            </a:r>
            <a:r>
              <a:rPr lang="en-US" altLang="zh-CN" sz="2800" b="1"/>
              <a:t>heptane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755650" y="765175"/>
            <a:ext cx="2478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3600" b="1"/>
              <a:t>三环的命名</a:t>
            </a:r>
          </a:p>
        </p:txBody>
      </p:sp>
      <p:graphicFrame>
        <p:nvGraphicFramePr>
          <p:cNvPr id="23555" name="Object 11"/>
          <p:cNvGraphicFramePr>
            <a:graphicFrameLocks noChangeAspect="1"/>
          </p:cNvGraphicFramePr>
          <p:nvPr/>
        </p:nvGraphicFramePr>
        <p:xfrm>
          <a:off x="5364163" y="2276475"/>
          <a:ext cx="24907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CS ChemDraw Drawing" r:id="rId5" imgW="1220214" imgH="1340410" progId="ChemDraw.Document.6.0">
                  <p:embed/>
                </p:oleObj>
              </mc:Choice>
              <mc:Fallback>
                <p:oleObj name="CS ChemDraw Drawing" r:id="rId5" imgW="1220214" imgH="1340410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2490787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542925" y="1916113"/>
          <a:ext cx="2801938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CS ChemDraw Drawing" r:id="rId3" imgW="1616964" imgH="1036320" progId="ChemDraw.Document.6.0">
                  <p:embed/>
                </p:oleObj>
              </mc:Choice>
              <mc:Fallback>
                <p:oleObj name="CS ChemDraw Drawing" r:id="rId3" imgW="1616964" imgH="1036320" progId="ChemDraw.Document.6.0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1916113"/>
                        <a:ext cx="2801938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1700213"/>
          <a:ext cx="23050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CS ChemDraw Drawing" r:id="rId5" imgW="1165442" imgH="1049810" progId="ChemDraw.Document.6.0">
                  <p:embed/>
                </p:oleObj>
              </mc:Choice>
              <mc:Fallback>
                <p:oleObj name="CS ChemDraw Drawing" r:id="rId5" imgW="1165442" imgH="1049810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00213"/>
                        <a:ext cx="230505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904875"/>
            <a:ext cx="8637588" cy="579438"/>
          </a:xfrm>
        </p:spPr>
        <p:txBody>
          <a:bodyPr/>
          <a:lstStyle/>
          <a:p>
            <a:r>
              <a:rPr lang="zh-CN" altLang="en-US" sz="3200" b="1" smtClean="0"/>
              <a:t>螺环的命名：</a:t>
            </a:r>
            <a:r>
              <a:rPr lang="zh-CN" altLang="en-US" sz="3200" b="1" smtClean="0">
                <a:solidFill>
                  <a:srgbClr val="FF0000"/>
                </a:solidFill>
              </a:rPr>
              <a:t>小环→螺原子→大环</a:t>
            </a:r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827088" y="4176713"/>
            <a:ext cx="22415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3200" b="1"/>
              <a:t>螺</a:t>
            </a:r>
            <a:r>
              <a:rPr lang="en-US" altLang="zh-CN" sz="3200" b="1"/>
              <a:t>[4.5]</a:t>
            </a:r>
            <a:r>
              <a:rPr lang="zh-CN" altLang="en-US" sz="3200" b="1"/>
              <a:t>癸烷</a:t>
            </a:r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4067175" y="4194175"/>
            <a:ext cx="34178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200" b="1"/>
              <a:t>4-</a:t>
            </a:r>
            <a:r>
              <a:rPr lang="zh-CN" altLang="en-US" sz="3200" b="1"/>
              <a:t>甲基螺</a:t>
            </a:r>
            <a:r>
              <a:rPr lang="en-US" altLang="zh-CN" sz="3200" b="1"/>
              <a:t>[2.4]</a:t>
            </a:r>
            <a:r>
              <a:rPr lang="zh-CN" altLang="en-US" sz="3200" b="1"/>
              <a:t>庚烷</a:t>
            </a:r>
            <a:endParaRPr lang="en-US" altLang="zh-CN" sz="3200" b="1"/>
          </a:p>
        </p:txBody>
      </p: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539750" y="4797425"/>
            <a:ext cx="30829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800" b="1"/>
              <a:t>Spiro[4.5]decane</a:t>
            </a:r>
          </a:p>
        </p:txBody>
      </p:sp>
      <p:sp>
        <p:nvSpPr>
          <p:cNvPr id="24584" name="Text Box 13"/>
          <p:cNvSpPr txBox="1">
            <a:spLocks noChangeArrowheads="1"/>
          </p:cNvSpPr>
          <p:nvPr/>
        </p:nvSpPr>
        <p:spPr bwMode="auto">
          <a:xfrm>
            <a:off x="4119563" y="4800600"/>
            <a:ext cx="4619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2800" b="1"/>
              <a:t>4-methylspiro[2.4]heptane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idx="1"/>
          </p:nvPr>
        </p:nvSpPr>
        <p:spPr>
          <a:xfrm>
            <a:off x="328613" y="1371600"/>
            <a:ext cx="8510587" cy="45720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>
                <a:solidFill>
                  <a:schemeClr val="tx2"/>
                </a:solidFill>
              </a:rPr>
              <a:t>一般步骤：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1</a:t>
            </a:r>
            <a:r>
              <a:rPr lang="zh-CN" altLang="en-US" b="1" smtClean="0"/>
              <a:t>、选取母体；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2</a:t>
            </a:r>
            <a:r>
              <a:rPr lang="zh-CN" altLang="en-US" b="1" smtClean="0"/>
              <a:t>、确定取代基的位置和名称；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/>
              <a:t>3</a:t>
            </a:r>
            <a:r>
              <a:rPr lang="zh-CN" altLang="en-US" b="1" smtClean="0"/>
              <a:t>、以适当的顺序在母体名称前列出取代基的编号和名称；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chemeClr val="tx2"/>
                </a:solidFill>
              </a:rPr>
              <a:t>4</a:t>
            </a:r>
            <a:r>
              <a:rPr lang="zh-CN" altLang="en-US" b="1" smtClean="0">
                <a:solidFill>
                  <a:schemeClr val="tx2"/>
                </a:solidFill>
              </a:rPr>
              <a:t>、必要时，对构型进行标示。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ea typeface="楷体_GB2312" pitchFamily="49" charset="-122"/>
              </a:rPr>
              <a:t>命名小结</a:t>
            </a:r>
          </a:p>
        </p:txBody>
      </p:sp>
      <p:graphicFrame>
        <p:nvGraphicFramePr>
          <p:cNvPr id="381952" name="Object 0"/>
          <p:cNvGraphicFramePr>
            <a:graphicFrameLocks noChangeAspect="1"/>
          </p:cNvGraphicFramePr>
          <p:nvPr/>
        </p:nvGraphicFramePr>
        <p:xfrm>
          <a:off x="3581400" y="1524000"/>
          <a:ext cx="49530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CS ChemDraw Drawing" r:id="rId3" imgW="2199640" imgH="528320" progId="ChemDraw.Document.6.0">
                  <p:embed/>
                </p:oleObj>
              </mc:Choice>
              <mc:Fallback>
                <p:oleObj name="CS ChemDraw Drawing" r:id="rId3" imgW="2199640" imgH="528320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4953000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700213"/>
            <a:ext cx="8208962" cy="43561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hlinkClick r:id="rId2" action="ppaction://hlinksldjump"/>
              </a:rPr>
              <a:t>二、饱和碳氢化合物的构象与构象分析</a:t>
            </a:r>
            <a:endParaRPr lang="zh-CN" altLang="en-US" sz="3600" b="1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u="sng" smtClean="0">
                <a:solidFill>
                  <a:srgbClr val="FF6600"/>
                </a:solidFill>
              </a:rPr>
              <a:t>Conformational isomers</a:t>
            </a:r>
            <a:r>
              <a:rPr lang="zh-CN" altLang="en-US" b="1" u="sng" smtClean="0">
                <a:solidFill>
                  <a:srgbClr val="FF6600"/>
                </a:solidFill>
              </a:rPr>
              <a:t>（构象异构体）</a:t>
            </a:r>
            <a:endParaRPr lang="zh-CN" altLang="en-US" b="1" smtClean="0">
              <a:solidFill>
                <a:srgbClr val="FF66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zh-CN" altLang="en-US" b="1" smtClean="0">
                <a:solidFill>
                  <a:schemeClr val="tx2"/>
                </a:solidFill>
              </a:rPr>
              <a:t>由于绕</a:t>
            </a:r>
            <a:r>
              <a:rPr lang="en-US" altLang="zh-CN" b="1" i="1" smtClean="0">
                <a:solidFill>
                  <a:srgbClr val="FF0000"/>
                </a:solidFill>
                <a:latin typeface="Symbol" pitchFamily="18" charset="2"/>
              </a:rPr>
              <a:t>s </a:t>
            </a:r>
            <a:r>
              <a:rPr lang="en-US" altLang="zh-CN" b="1" smtClean="0">
                <a:solidFill>
                  <a:srgbClr val="FF0000"/>
                </a:solidFill>
              </a:rPr>
              <a:t>-</a:t>
            </a:r>
            <a:r>
              <a:rPr lang="zh-CN" altLang="en-US" b="1" smtClean="0">
                <a:solidFill>
                  <a:srgbClr val="FF0000"/>
                </a:solidFill>
              </a:rPr>
              <a:t>键旋转</a:t>
            </a:r>
            <a:r>
              <a:rPr lang="zh-CN" altLang="en-US" b="1" smtClean="0">
                <a:solidFill>
                  <a:schemeClr val="tx2"/>
                </a:solidFill>
              </a:rPr>
              <a:t>而形成的分子内原子在</a:t>
            </a:r>
            <a:r>
              <a:rPr lang="zh-CN" altLang="en-US" b="1" smtClean="0">
                <a:solidFill>
                  <a:srgbClr val="FF0000"/>
                </a:solidFill>
              </a:rPr>
              <a:t>空间</a:t>
            </a:r>
            <a:r>
              <a:rPr lang="zh-CN" altLang="en-US" b="1" smtClean="0">
                <a:solidFill>
                  <a:schemeClr val="tx2"/>
                </a:solidFill>
              </a:rPr>
              <a:t>的不同</a:t>
            </a:r>
            <a:r>
              <a:rPr lang="zh-CN" altLang="en-US" b="1" smtClean="0">
                <a:solidFill>
                  <a:srgbClr val="FF0000"/>
                </a:solidFill>
              </a:rPr>
              <a:t>排列</a:t>
            </a:r>
            <a:r>
              <a:rPr lang="zh-CN" altLang="en-US" b="1" smtClean="0">
                <a:solidFill>
                  <a:schemeClr val="tx2"/>
                </a:solidFill>
              </a:rPr>
              <a:t>称为</a:t>
            </a:r>
            <a:r>
              <a:rPr lang="zh-CN" altLang="en-US" b="1" u="sng" smtClean="0">
                <a:solidFill>
                  <a:srgbClr val="FF0000"/>
                </a:solidFill>
              </a:rPr>
              <a:t>构象异构</a:t>
            </a:r>
            <a:r>
              <a:rPr lang="zh-CN" altLang="en-US" b="1" smtClean="0">
                <a:solidFill>
                  <a:schemeClr val="tx2"/>
                </a:solidFill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en-US" altLang="zh-CN" b="1" smtClean="0">
                <a:solidFill>
                  <a:schemeClr val="tx2"/>
                </a:solidFill>
              </a:rPr>
              <a:t> they can be interconverted by rotation about </a:t>
            </a:r>
            <a:r>
              <a:rPr lang="en-US" altLang="zh-CN" b="1" smtClean="0">
                <a:solidFill>
                  <a:srgbClr val="FF0000"/>
                </a:solidFill>
              </a:rPr>
              <a:t>one or more sigma-bonds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en-US" altLang="zh-CN" b="1" smtClean="0">
                <a:solidFill>
                  <a:schemeClr val="tx2"/>
                </a:solidFill>
              </a:rPr>
              <a:t> the interconversion</a:t>
            </a:r>
            <a:r>
              <a:rPr lang="zh-CN" altLang="en-US" b="1" smtClean="0">
                <a:solidFill>
                  <a:schemeClr val="tx2"/>
                </a:solidFill>
              </a:rPr>
              <a:t>（</a:t>
            </a:r>
            <a:r>
              <a:rPr lang="zh-CN" altLang="en-US" b="1" smtClean="0">
                <a:solidFill>
                  <a:srgbClr val="FF0000"/>
                </a:solidFill>
              </a:rPr>
              <a:t>互变现象</a:t>
            </a:r>
            <a:r>
              <a:rPr lang="zh-CN" altLang="en-US" b="1" smtClean="0">
                <a:solidFill>
                  <a:schemeClr val="tx2"/>
                </a:solidFill>
              </a:rPr>
              <a:t>）</a:t>
            </a:r>
            <a:r>
              <a:rPr lang="en-US" altLang="zh-CN" b="1" smtClean="0">
                <a:solidFill>
                  <a:schemeClr val="tx2"/>
                </a:solidFill>
              </a:rPr>
              <a:t> are </a:t>
            </a:r>
            <a:r>
              <a:rPr lang="en-US" altLang="zh-CN" b="1" smtClean="0">
                <a:solidFill>
                  <a:srgbClr val="FF0000"/>
                </a:solidFill>
              </a:rPr>
              <a:t>so rapid </a:t>
            </a:r>
            <a:r>
              <a:rPr lang="en-US" altLang="zh-CN" b="1" smtClean="0">
                <a:solidFill>
                  <a:schemeClr val="tx2"/>
                </a:solidFill>
              </a:rPr>
              <a:t>that we </a:t>
            </a:r>
            <a:r>
              <a:rPr lang="en-US" altLang="zh-CN" b="1" smtClean="0">
                <a:solidFill>
                  <a:srgbClr val="FF0000"/>
                </a:solidFill>
              </a:rPr>
              <a:t>cannot separate </a:t>
            </a:r>
            <a:r>
              <a:rPr lang="en-US" altLang="zh-CN" b="1" smtClean="0">
                <a:solidFill>
                  <a:schemeClr val="tx2"/>
                </a:solidFill>
              </a:rPr>
              <a:t>them</a:t>
            </a:r>
            <a:endParaRPr lang="en-US" altLang="zh-CN" smtClean="0">
              <a:solidFill>
                <a:srgbClr val="FF6600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1325"/>
            <a:ext cx="7772400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solidFill>
                  <a:schemeClr val="tx1"/>
                </a:solidFill>
              </a:rPr>
              <a:t>Isomerism</a:t>
            </a:r>
            <a:r>
              <a:rPr lang="zh-CN" altLang="en-US" sz="4000" b="1" smtClean="0">
                <a:solidFill>
                  <a:schemeClr val="tx1"/>
                </a:solidFill>
              </a:rPr>
              <a:t>（同分异构现象）</a:t>
            </a:r>
          </a:p>
        </p:txBody>
      </p:sp>
      <p:sp>
        <p:nvSpPr>
          <p:cNvPr id="208900" name="WordArt 4"/>
          <p:cNvSpPr>
            <a:spLocks noChangeArrowheads="1" noChangeShapeType="1" noTextEdit="1"/>
          </p:cNvSpPr>
          <p:nvPr/>
        </p:nvSpPr>
        <p:spPr bwMode="auto">
          <a:xfrm>
            <a:off x="990600" y="5181600"/>
            <a:ext cx="2667000" cy="990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讨论：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3962400" y="5181600"/>
            <a:ext cx="4797425" cy="611188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3600" b="1">
                <a:solidFill>
                  <a:srgbClr val="FF6600"/>
                </a:solidFill>
              </a:rPr>
              <a:t>乙烷的构象有多少个？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5181600" y="5943600"/>
            <a:ext cx="2654300" cy="55562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b="1">
                <a:latin typeface="Times New Roman" pitchFamily="18" charset="0"/>
              </a:rPr>
              <a:t>——</a:t>
            </a:r>
            <a:r>
              <a:rPr lang="zh-CN" altLang="en-US" sz="3200" b="1"/>
              <a:t>无数个！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00" grpId="0" animBg="1"/>
      <p:bldP spid="208901" grpId="0" animBg="1" autoUpdateAnimBg="0"/>
      <p:bldP spid="208902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395288" y="404813"/>
            <a:ext cx="79105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1</a:t>
            </a:r>
            <a:r>
              <a:rPr lang="zh-CN" altLang="en-US" sz="4000" b="1">
                <a:solidFill>
                  <a:schemeClr val="tx2"/>
                </a:solidFill>
              </a:rPr>
              <a:t>、乙烷</a:t>
            </a:r>
            <a:r>
              <a:rPr kumimoji="0" lang="zh-CN" altLang="en-US" sz="3600" b="1">
                <a:solidFill>
                  <a:srgbClr val="FF6600"/>
                </a:solidFill>
              </a:rPr>
              <a:t>（</a:t>
            </a:r>
            <a:r>
              <a:rPr kumimoji="0" lang="en-US" altLang="zh-CN" sz="3600" b="1">
                <a:solidFill>
                  <a:srgbClr val="FF6600"/>
                </a:solidFill>
              </a:rPr>
              <a:t>Ethane</a:t>
            </a:r>
            <a:r>
              <a:rPr kumimoji="0" lang="zh-CN" altLang="en-US" sz="3600" b="1">
                <a:solidFill>
                  <a:srgbClr val="FF6600"/>
                </a:solidFill>
              </a:rPr>
              <a:t>）</a:t>
            </a:r>
            <a:r>
              <a:rPr lang="zh-CN" altLang="en-US" sz="4000" b="1">
                <a:solidFill>
                  <a:schemeClr val="tx2"/>
                </a:solidFill>
              </a:rPr>
              <a:t>的构象</a:t>
            </a: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76400"/>
            <a:ext cx="56388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3352800"/>
            <a:ext cx="4321175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99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3352800"/>
            <a:ext cx="4427538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6477000" y="1219200"/>
          <a:ext cx="22098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CS ChemDraw Drawing" r:id="rId6" imgW="1140460" imgH="1046480" progId="ChemDraw.Document.6.0">
                  <p:embed/>
                </p:oleObj>
              </mc:Choice>
              <mc:Fallback>
                <p:oleObj name="CS ChemDraw Drawing" r:id="rId6" imgW="1140460" imgH="1046480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19200"/>
                        <a:ext cx="2209800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Box 1"/>
          <p:cNvSpPr txBox="1">
            <a:spLocks noChangeArrowheads="1"/>
          </p:cNvSpPr>
          <p:nvPr/>
        </p:nvSpPr>
        <p:spPr bwMode="auto">
          <a:xfrm>
            <a:off x="6435725" y="738188"/>
            <a:ext cx="27082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小于</a:t>
            </a:r>
            <a:r>
              <a:rPr lang="en-US" altLang="zh-CN" b="1">
                <a:solidFill>
                  <a:srgbClr val="FF0000"/>
                </a:solidFill>
              </a:rPr>
              <a:t>240pm</a:t>
            </a:r>
            <a:r>
              <a:rPr lang="zh-CN" altLang="en-US" b="1">
                <a:solidFill>
                  <a:srgbClr val="FF0000"/>
                </a:solidFill>
              </a:rPr>
              <a:t>有斥力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57200" y="3962400"/>
          <a:ext cx="8382000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S ChemDraw Drawing" r:id="rId3" imgW="5050536" imgH="1217676" progId="ChemDraw.Document.6.0">
                  <p:embed/>
                </p:oleObj>
              </mc:Choice>
              <mc:Fallback>
                <p:oleObj name="CS ChemDraw Drawing" r:id="rId3" imgW="5050536" imgH="1217676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8382000" cy="202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3124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Times New Roman" pitchFamily="18" charset="0"/>
              </a:rPr>
              <a:t> do </a:t>
            </a:r>
            <a:r>
              <a:rPr kumimoji="0" lang="en-US" altLang="zh-CN" sz="2800" b="1">
                <a:solidFill>
                  <a:srgbClr val="FF0000"/>
                </a:solidFill>
                <a:latin typeface="Times New Roman" pitchFamily="18" charset="0"/>
              </a:rPr>
              <a:t>NOT</a:t>
            </a:r>
            <a:r>
              <a:rPr kumimoji="0" lang="en-US" altLang="zh-CN" sz="2800">
                <a:latin typeface="Times New Roman" pitchFamily="18" charset="0"/>
              </a:rPr>
              <a:t> </a:t>
            </a:r>
            <a:r>
              <a:rPr kumimoji="0" lang="en-US" altLang="zh-CN" sz="2800">
                <a:solidFill>
                  <a:srgbClr val="FF0000"/>
                </a:solidFill>
                <a:latin typeface="Times New Roman" pitchFamily="18" charset="0"/>
              </a:rPr>
              <a:t>write</a:t>
            </a:r>
            <a:r>
              <a:rPr kumimoji="0" lang="en-US" altLang="zh-CN" sz="2800">
                <a:latin typeface="Times New Roman" pitchFamily="18" charset="0"/>
              </a:rPr>
              <a:t> tetrahedral structure of methane as:</a:t>
            </a: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381000" y="1752600"/>
          <a:ext cx="8153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S ChemDraw Drawing" r:id="rId5" imgW="3323844" imgH="458724" progId="ChemDraw.Document.6.0">
                  <p:embed/>
                </p:oleObj>
              </mc:Choice>
              <mc:Fallback>
                <p:oleObj name="CS ChemDraw Drawing" r:id="rId5" imgW="3323844" imgH="458724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81534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4925" y="476250"/>
            <a:ext cx="8542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The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correct representation </a:t>
            </a:r>
            <a:r>
              <a:rPr lang="en-US" altLang="zh-CN" sz="2800" b="1">
                <a:latin typeface="Times New Roman" pitchFamily="18" charset="0"/>
              </a:rPr>
              <a:t>of a tetrahedron carbon as: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2" descr="乙烷叉式构象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57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6334125" cy="762000"/>
          </a:xfrm>
          <a:noFill/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乙烷的交叉式构象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381000" y="1812925"/>
            <a:ext cx="990600" cy="4876800"/>
          </a:xfrm>
          <a:prstGeom prst="verticalScroll">
            <a:avLst>
              <a:gd name="adj" fmla="val 125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>
              <a:buClrTx/>
              <a:buSzPct val="85000"/>
              <a:buFontTx/>
              <a:buNone/>
            </a:pPr>
            <a:r>
              <a:rPr lang="zh-CN" altLang="en-US" sz="3200">
                <a:solidFill>
                  <a:srgbClr val="800000"/>
                </a:solidFill>
                <a:latin typeface="Times New Roman" pitchFamily="18" charset="0"/>
                <a:cs typeface="Arial" charset="0"/>
              </a:rPr>
              <a:t>能量最低的最稳定构象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651500" y="1484313"/>
            <a:ext cx="3090863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2800" b="1"/>
              <a:t>Newman</a:t>
            </a:r>
            <a:r>
              <a:rPr lang="zh-CN" altLang="en-US" sz="2800" b="1"/>
              <a:t>投影式</a:t>
            </a:r>
          </a:p>
        </p:txBody>
      </p:sp>
      <p:graphicFrame>
        <p:nvGraphicFramePr>
          <p:cNvPr id="27650" name="Object 7"/>
          <p:cNvGraphicFramePr>
            <a:graphicFrameLocks noChangeAspect="1"/>
          </p:cNvGraphicFramePr>
          <p:nvPr/>
        </p:nvGraphicFramePr>
        <p:xfrm>
          <a:off x="6588125" y="1628775"/>
          <a:ext cx="10271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CS ChemDraw Drawing" r:id="rId4" imgW="523384" imgH="521862" progId="ChemDraw.Document.6.0">
                  <p:embed/>
                </p:oleObj>
              </mc:Choice>
              <mc:Fallback>
                <p:oleObj name="CS ChemDraw Drawing" r:id="rId4" imgW="523384" imgH="521862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628775"/>
                        <a:ext cx="102711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乙烷重叠式构象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5867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1" name="Rectangle 3" descr="Large confetti"/>
          <p:cNvSpPr>
            <a:spLocks noGrp="1" noChangeArrowheads="1"/>
          </p:cNvSpPr>
          <p:nvPr/>
        </p:nvSpPr>
        <p:spPr bwMode="auto">
          <a:xfrm>
            <a:off x="1828800" y="457200"/>
            <a:ext cx="579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000" b="1">
                <a:latin typeface="Times New Roman" pitchFamily="18" charset="0"/>
                <a:cs typeface="Arial" charset="0"/>
              </a:rPr>
              <a:t>乙烷的</a:t>
            </a:r>
            <a:r>
              <a:rPr lang="zh-CN" altLang="en-US" sz="4000" b="1">
                <a:latin typeface="Times New Roman" pitchFamily="18" charset="0"/>
                <a:cs typeface="Arial" charset="0"/>
              </a:rPr>
              <a:t>重叠式</a:t>
            </a:r>
            <a:r>
              <a:rPr kumimoji="0" lang="zh-CN" altLang="en-US" sz="4000" b="1">
                <a:latin typeface="Times New Roman" pitchFamily="18" charset="0"/>
                <a:cs typeface="Arial" charset="0"/>
              </a:rPr>
              <a:t>构象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381000" y="1812925"/>
            <a:ext cx="990600" cy="4876800"/>
          </a:xfrm>
          <a:prstGeom prst="verticalScroll">
            <a:avLst>
              <a:gd name="adj" fmla="val 125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>
              <a:buClrTx/>
              <a:buSzPct val="85000"/>
              <a:buFontTx/>
              <a:buNone/>
            </a:pPr>
            <a:r>
              <a:rPr lang="zh-CN" altLang="en-US" sz="3200">
                <a:solidFill>
                  <a:srgbClr val="800000"/>
                </a:solidFill>
                <a:latin typeface="Times New Roman" pitchFamily="18" charset="0"/>
                <a:cs typeface="Arial" charset="0"/>
              </a:rPr>
              <a:t>能量最高的最不稳定构象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54025"/>
            <a:ext cx="8637587" cy="641350"/>
          </a:xfrm>
        </p:spPr>
        <p:txBody>
          <a:bodyPr/>
          <a:lstStyle/>
          <a:p>
            <a:r>
              <a:rPr lang="zh-CN" altLang="en-US" sz="3600" b="1" smtClean="0"/>
              <a:t>丙烷的构象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8063" y="4941888"/>
            <a:ext cx="8135937" cy="1403350"/>
          </a:xfrm>
        </p:spPr>
        <p:txBody>
          <a:bodyPr/>
          <a:lstStyle/>
          <a:p>
            <a:pPr>
              <a:defRPr/>
            </a:pPr>
            <a:r>
              <a:rPr lang="zh-CN" altLang="en-US" sz="2800" b="1" i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思考：为什么</a:t>
            </a:r>
            <a:r>
              <a:rPr lang="zh-CN" altLang="en-US" sz="2800" b="1" dirty="0" smtClean="0"/>
              <a:t>丙烷两种极限构象的势能差（</a:t>
            </a:r>
            <a:r>
              <a:rPr lang="en-US" altLang="zh-CN" sz="2800" b="1" dirty="0" smtClean="0"/>
              <a:t>3.3kcal/</a:t>
            </a:r>
            <a:r>
              <a:rPr lang="en-US" altLang="zh-CN" sz="2800" b="1" dirty="0" err="1" smtClean="0"/>
              <a:t>mol</a:t>
            </a:r>
            <a:r>
              <a:rPr lang="zh-CN" altLang="en-US" sz="2800" b="1" dirty="0" smtClean="0"/>
              <a:t>）高于乙烷（</a:t>
            </a:r>
            <a:r>
              <a:rPr lang="en-US" altLang="zh-CN" sz="2800" b="1" dirty="0" smtClean="0"/>
              <a:t>3.0kcal/</a:t>
            </a:r>
            <a:r>
              <a:rPr lang="en-US" altLang="zh-CN" sz="2800" b="1" dirty="0" err="1" smtClean="0"/>
              <a:t>mol</a:t>
            </a:r>
            <a:r>
              <a:rPr lang="zh-CN" altLang="en-US" sz="2800" b="1" dirty="0" smtClean="0"/>
              <a:t>）？</a:t>
            </a:r>
            <a:endParaRPr lang="en-US" altLang="zh-CN" sz="2800" b="1" dirty="0" smtClean="0"/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B23D7F-73FB-4116-9EC8-89DF72EC9B8E}" type="slidenum">
              <a:rPr lang="en-US" altLang="zh-CN" smtClean="0"/>
              <a:pPr/>
              <a:t>42</a:t>
            </a:fld>
            <a:endParaRPr lang="en-US" altLang="zh-CN" smtClean="0"/>
          </a:p>
        </p:txBody>
      </p: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2" cstate="print"/>
          <a:srcRect l="12088" r="56827" b="64029"/>
          <a:stretch>
            <a:fillRect/>
          </a:stretch>
        </p:blipFill>
        <p:spPr bwMode="auto">
          <a:xfrm>
            <a:off x="2771775" y="260350"/>
            <a:ext cx="56515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8" name="Picture 5"/>
          <p:cNvPicPr>
            <a:picLocks noChangeAspect="1" noChangeArrowheads="1"/>
          </p:cNvPicPr>
          <p:nvPr/>
        </p:nvPicPr>
        <p:blipFill>
          <a:blip r:embed="rId2" cstate="print"/>
          <a:srcRect l="43535" r="8829" b="46985"/>
          <a:stretch>
            <a:fillRect/>
          </a:stretch>
        </p:blipFill>
        <p:spPr bwMode="auto">
          <a:xfrm>
            <a:off x="2051050" y="2492375"/>
            <a:ext cx="6553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981200" y="1905000"/>
          <a:ext cx="5768975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位图图像" r:id="rId3" imgW="4571429" imgH="3428571" progId="PBrush">
                  <p:embed/>
                </p:oleObj>
              </mc:Choice>
              <mc:Fallback>
                <p:oleObj name="位图图像" r:id="rId3" imgW="4571429" imgH="3428571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5768975" cy="432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755650" y="938213"/>
            <a:ext cx="7200900" cy="701675"/>
          </a:xfrm>
          <a:noFill/>
        </p:spPr>
        <p:txBody>
          <a:bodyPr anchor="ctr"/>
          <a:lstStyle/>
          <a:p>
            <a:pPr algn="l" eaLnBrk="1" hangingPunct="1"/>
            <a:r>
              <a:rPr lang="en-US" altLang="zh-CN" sz="4000" b="1" smtClean="0"/>
              <a:t>2</a:t>
            </a:r>
            <a:r>
              <a:rPr lang="zh-CN" altLang="en-US" sz="4000" b="1" smtClean="0"/>
              <a:t>、丁烷（</a:t>
            </a:r>
            <a:r>
              <a:rPr lang="en-US" altLang="zh-CN" sz="4000" b="1" smtClean="0"/>
              <a:t>Butane</a:t>
            </a:r>
            <a:r>
              <a:rPr lang="zh-CN" altLang="en-US" sz="4000" b="1" smtClean="0"/>
              <a:t>）的构象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839788"/>
            <a:ext cx="77724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chemeClr val="tx1"/>
                </a:solidFill>
              </a:rPr>
              <a:t>丁烷的构象</a:t>
            </a:r>
            <a:r>
              <a:rPr lang="en-US" altLang="zh-CN" sz="4000" b="1" smtClean="0">
                <a:solidFill>
                  <a:schemeClr val="tx1"/>
                </a:solidFill>
              </a:rPr>
              <a:t>-</a:t>
            </a:r>
            <a:r>
              <a:rPr lang="zh-CN" altLang="en-US" sz="4000" b="1" smtClean="0">
                <a:solidFill>
                  <a:schemeClr val="tx1"/>
                </a:solidFill>
              </a:rPr>
              <a:t>对位交叉式构象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243638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752600"/>
            <a:ext cx="6243638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3" name="Rectangle 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39750" y="625475"/>
            <a:ext cx="7772400" cy="701675"/>
          </a:xfrm>
          <a:noFill/>
        </p:spPr>
        <p:txBody>
          <a:bodyPr anchor="ctr"/>
          <a:lstStyle/>
          <a:p>
            <a:pPr algn="l" eaLnBrk="1" hangingPunct="1"/>
            <a:r>
              <a:rPr lang="zh-CN" altLang="en-US" sz="4000" b="1" smtClean="0">
                <a:solidFill>
                  <a:schemeClr val="tx1"/>
                </a:solidFill>
              </a:rPr>
              <a:t>丁烷的部分重叠式构象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6243638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Rectangle 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7772400" cy="762000"/>
          </a:xfrm>
          <a:noFill/>
        </p:spPr>
        <p:txBody>
          <a:bodyPr anchor="ctr">
            <a:normAutofit fontScale="90000"/>
          </a:bodyPr>
          <a:lstStyle/>
          <a:p>
            <a:pPr algn="l" eaLnBrk="1" hangingPunct="1"/>
            <a:r>
              <a:rPr lang="zh-CN" altLang="en-US" b="1" smtClean="0">
                <a:solidFill>
                  <a:schemeClr val="tx1"/>
                </a:solidFill>
              </a:rPr>
              <a:t>丁烷的邻位交叉式构象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6248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Rectangle 3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468313" y="625475"/>
            <a:ext cx="7772400" cy="701675"/>
          </a:xfrm>
          <a:noFill/>
        </p:spPr>
        <p:txBody>
          <a:bodyPr anchor="ctr"/>
          <a:lstStyle/>
          <a:p>
            <a:pPr algn="l" eaLnBrk="1" hangingPunct="1"/>
            <a:r>
              <a:rPr lang="zh-CN" altLang="en-US" sz="4000" b="1" smtClean="0">
                <a:solidFill>
                  <a:schemeClr val="tx1"/>
                </a:solidFill>
              </a:rPr>
              <a:t>丁烷的完全重叠式构象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41513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z="2800" b="1" u="sng" smtClean="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 u="sng" smtClean="0"/>
              <a:t>Steric Strain</a:t>
            </a:r>
            <a:r>
              <a:rPr lang="en-US" altLang="zh-CN" sz="2400" smtClean="0"/>
              <a:t> </a:t>
            </a:r>
            <a:r>
              <a:rPr lang="en-US" altLang="zh-CN" sz="2400" b="1" smtClean="0"/>
              <a:t>---- </a:t>
            </a:r>
            <a:r>
              <a:rPr lang="en-US" altLang="zh-CN" sz="2400" b="1" u="sng" smtClean="0"/>
              <a:t>a steric effect</a:t>
            </a:r>
            <a:r>
              <a:rPr lang="zh-CN" altLang="en-US" sz="2400" b="1" u="sng" smtClean="0"/>
              <a:t>（位阻效应）</a:t>
            </a:r>
            <a:endParaRPr lang="en-US" altLang="zh-CN" sz="2400" smtClean="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 u="sng" smtClean="0"/>
              <a:t>van der Waals repulsion</a:t>
            </a:r>
            <a:r>
              <a:rPr lang="en-US" altLang="zh-CN" sz="2400" b="1" smtClean="0"/>
              <a:t> of groups that are close to each other</a:t>
            </a:r>
            <a:r>
              <a:rPr lang="zh-CN" altLang="en-US" sz="2400" b="1" smtClean="0"/>
              <a:t>（基团的范德华相互排斥作用）</a:t>
            </a:r>
            <a:endParaRPr lang="en-US" altLang="zh-CN" sz="2400" smtClean="0"/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5238" y="476250"/>
            <a:ext cx="13684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2636838"/>
            <a:ext cx="1185862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675" y="2565400"/>
            <a:ext cx="134461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260350"/>
            <a:ext cx="1392237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213" y="404813"/>
            <a:ext cx="1584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0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2950" y="404813"/>
            <a:ext cx="13731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2492375"/>
            <a:ext cx="12969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2" name="Rectangle 14"/>
          <p:cNvSpPr>
            <a:spLocks noChangeArrowheads="1"/>
          </p:cNvSpPr>
          <p:nvPr/>
        </p:nvSpPr>
        <p:spPr bwMode="auto">
          <a:xfrm>
            <a:off x="6443663" y="2060575"/>
            <a:ext cx="1439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4000"/>
              <a:t>↙</a:t>
            </a:r>
          </a:p>
        </p:txBody>
      </p:sp>
      <p:sp>
        <p:nvSpPr>
          <p:cNvPr id="74763" name="Rectangle 15"/>
          <p:cNvSpPr>
            <a:spLocks noChangeArrowheads="1"/>
          </p:cNvSpPr>
          <p:nvPr/>
        </p:nvSpPr>
        <p:spPr bwMode="auto">
          <a:xfrm>
            <a:off x="4356100" y="692150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4000"/>
              <a:t>→</a:t>
            </a:r>
          </a:p>
        </p:txBody>
      </p:sp>
      <p:sp>
        <p:nvSpPr>
          <p:cNvPr id="74764" name="Rectangle 16"/>
          <p:cNvSpPr>
            <a:spLocks noChangeArrowheads="1"/>
          </p:cNvSpPr>
          <p:nvPr/>
        </p:nvSpPr>
        <p:spPr bwMode="auto">
          <a:xfrm>
            <a:off x="2339975" y="719138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4000"/>
              <a:t>→</a:t>
            </a:r>
          </a:p>
        </p:txBody>
      </p:sp>
      <p:sp>
        <p:nvSpPr>
          <p:cNvPr id="74765" name="Rectangle 17"/>
          <p:cNvSpPr>
            <a:spLocks noChangeArrowheads="1"/>
          </p:cNvSpPr>
          <p:nvPr/>
        </p:nvSpPr>
        <p:spPr bwMode="auto">
          <a:xfrm>
            <a:off x="6443663" y="765175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4000"/>
              <a:t>→</a:t>
            </a:r>
          </a:p>
        </p:txBody>
      </p:sp>
      <p:sp>
        <p:nvSpPr>
          <p:cNvPr id="74766" name="Rectangle 18"/>
          <p:cNvSpPr>
            <a:spLocks noChangeArrowheads="1"/>
          </p:cNvSpPr>
          <p:nvPr/>
        </p:nvSpPr>
        <p:spPr bwMode="auto">
          <a:xfrm>
            <a:off x="4284663" y="2924175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4000"/>
              <a:t>←</a:t>
            </a:r>
          </a:p>
        </p:txBody>
      </p:sp>
      <p:sp>
        <p:nvSpPr>
          <p:cNvPr id="74767" name="Rectangle 19"/>
          <p:cNvSpPr>
            <a:spLocks noChangeArrowheads="1"/>
          </p:cNvSpPr>
          <p:nvPr/>
        </p:nvSpPr>
        <p:spPr bwMode="auto">
          <a:xfrm>
            <a:off x="2268538" y="2924175"/>
            <a:ext cx="692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4000"/>
              <a:t>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1" name="Picture 3" descr="png2-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813" y="1341438"/>
            <a:ext cx="6985000" cy="52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74688" y="2133600"/>
            <a:ext cx="620712" cy="38179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rgbClr val="FF6600"/>
                </a:solidFill>
              </a:rPr>
              <a:t>   </a:t>
            </a:r>
            <a:r>
              <a:rPr kumimoji="0" lang="zh-CN" altLang="en-US" sz="2800" b="1">
                <a:solidFill>
                  <a:srgbClr val="FF6600"/>
                </a:solidFill>
              </a:rPr>
              <a:t>丁烷构象分析势能图 </a:t>
            </a: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395288" y="404813"/>
            <a:ext cx="79105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</a:rPr>
              <a:t>2</a:t>
            </a:r>
            <a:r>
              <a:rPr lang="zh-CN" altLang="en-US" sz="4000" b="1">
                <a:solidFill>
                  <a:schemeClr val="tx2"/>
                </a:solidFill>
              </a:rPr>
              <a:t>、丁烷（</a:t>
            </a:r>
            <a:r>
              <a:rPr lang="en-US" altLang="zh-CN" sz="4000" b="1">
                <a:solidFill>
                  <a:schemeClr val="tx2"/>
                </a:solidFill>
              </a:rPr>
              <a:t>Butane</a:t>
            </a:r>
            <a:r>
              <a:rPr lang="zh-CN" altLang="en-US" sz="4000" b="1">
                <a:solidFill>
                  <a:schemeClr val="tx2"/>
                </a:solidFill>
              </a:rPr>
              <a:t>）的构象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0" name="Rectangle 41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637588" cy="646113"/>
          </a:xfrm>
          <a:noFill/>
        </p:spPr>
        <p:txBody>
          <a:bodyPr/>
          <a:lstStyle/>
          <a:p>
            <a:pPr eaLnBrk="1" hangingPunct="1"/>
            <a:r>
              <a:rPr lang="en-US" altLang="zh-CN" sz="3600" b="1" smtClean="0"/>
              <a:t>2</a:t>
            </a:r>
            <a:r>
              <a:rPr lang="zh-CN" altLang="en-US" sz="3600" b="1" smtClean="0"/>
              <a:t>、</a:t>
            </a:r>
            <a:r>
              <a:rPr lang="zh-CN" altLang="zh-CN" sz="3600" b="1" smtClean="0"/>
              <a:t>通式与不饱和度（环的数目）</a:t>
            </a:r>
            <a:endParaRPr lang="zh-CN" altLang="en-US" sz="3600" b="1" smtClean="0"/>
          </a:p>
        </p:txBody>
      </p:sp>
      <p:graphicFrame>
        <p:nvGraphicFramePr>
          <p:cNvPr id="241667" name="Group 3"/>
          <p:cNvGraphicFramePr>
            <a:graphicFrameLocks noGrp="1"/>
          </p:cNvGraphicFramePr>
          <p:nvPr>
            <p:ph type="tbl" idx="1"/>
          </p:nvPr>
        </p:nvGraphicFramePr>
        <p:xfrm>
          <a:off x="914400" y="2362200"/>
          <a:ext cx="7772400" cy="4176714"/>
        </p:xfrm>
        <a:graphic>
          <a:graphicData uri="http://schemas.openxmlformats.org/drawingml/2006/table">
            <a:tbl>
              <a:tblPr/>
              <a:tblGrid>
                <a:gridCol w="1654175"/>
                <a:gridCol w="1152525"/>
                <a:gridCol w="1511300"/>
                <a:gridCol w="3454400"/>
              </a:tblGrid>
              <a:tr h="688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碳数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分子式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结构简式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甲烷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乙烷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丙烷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正丁烷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异丁烷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CHCH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1704" name="Text Box 40"/>
          <p:cNvSpPr txBox="1">
            <a:spLocks noChangeArrowheads="1"/>
          </p:cNvSpPr>
          <p:nvPr/>
        </p:nvSpPr>
        <p:spPr bwMode="auto">
          <a:xfrm>
            <a:off x="914400" y="1600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="1"/>
              <a:t>烷烃的结构通式： </a:t>
            </a:r>
            <a:r>
              <a:rPr kumimoji="0" lang="en-US" altLang="zh-CN" sz="3200" b="1"/>
              <a:t>C</a:t>
            </a:r>
            <a:r>
              <a:rPr kumimoji="0" lang="en-US" altLang="zh-CN" sz="3200" b="1" baseline="-25000"/>
              <a:t>n</a:t>
            </a:r>
            <a:r>
              <a:rPr kumimoji="0" lang="en-US" altLang="zh-CN" sz="3200" b="1"/>
              <a:t>H</a:t>
            </a:r>
            <a:r>
              <a:rPr kumimoji="0" lang="en-US" altLang="zh-CN" sz="3200" b="1" baseline="-25000"/>
              <a:t>2n+2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37588" cy="641350"/>
          </a:xfrm>
        </p:spPr>
        <p:txBody>
          <a:bodyPr/>
          <a:lstStyle/>
          <a:p>
            <a:pPr>
              <a:defRPr/>
            </a:pPr>
            <a:r>
              <a:rPr lang="zh-CN" altLang="en-US" sz="3600" b="1" i="1" u="sng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思考题：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00125"/>
            <a:ext cx="8748712" cy="4311650"/>
          </a:xfrm>
        </p:spPr>
        <p:txBody>
          <a:bodyPr/>
          <a:lstStyle/>
          <a:p>
            <a:r>
              <a:rPr lang="en-US" altLang="zh-CN" sz="2800" b="1" smtClean="0"/>
              <a:t>Please try to figure out why in the following cases the gauche conformation</a:t>
            </a:r>
            <a:r>
              <a:rPr lang="zh-CN" altLang="en-US" sz="2800" b="1" smtClean="0"/>
              <a:t>（邻位交叉）</a:t>
            </a:r>
            <a:r>
              <a:rPr lang="en-US" altLang="zh-CN" sz="2800" b="1" smtClean="0"/>
              <a:t> is prefered over staggered</a:t>
            </a:r>
            <a:r>
              <a:rPr lang="zh-CN" altLang="en-US" sz="2800" b="1" smtClean="0"/>
              <a:t> （对位交叉）</a:t>
            </a:r>
            <a:r>
              <a:rPr lang="en-US" altLang="zh-CN" sz="2800" b="1" smtClean="0"/>
              <a:t>. 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708275"/>
            <a:ext cx="8748712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15616" y="5733256"/>
            <a:ext cx="6120680" cy="4247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b="1" dirty="0">
                <a:latin typeface="Arial" pitchFamily="34" charset="0"/>
              </a:rPr>
              <a:t>Kingsbury </a:t>
            </a:r>
            <a:r>
              <a:rPr lang="en-US" altLang="zh-CN" b="1" i="1" dirty="0">
                <a:latin typeface="Arial" pitchFamily="34" charset="0"/>
              </a:rPr>
              <a:t>J. Chem. Ed. </a:t>
            </a:r>
            <a:r>
              <a:rPr lang="en-US" altLang="zh-CN" b="1" dirty="0">
                <a:latin typeface="Arial" pitchFamily="34" charset="0"/>
              </a:rPr>
              <a:t>1979, </a:t>
            </a:r>
            <a:r>
              <a:rPr lang="en-US" altLang="zh-CN" b="1" i="1" dirty="0">
                <a:latin typeface="Arial" pitchFamily="34" charset="0"/>
              </a:rPr>
              <a:t>56</a:t>
            </a:r>
            <a:r>
              <a:rPr lang="en-US" altLang="zh-CN" b="1" dirty="0">
                <a:latin typeface="Arial" pitchFamily="34" charset="0"/>
              </a:rPr>
              <a:t>, 431.</a:t>
            </a:r>
            <a:endParaRPr lang="zh-CN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609600" y="1524000"/>
          <a:ext cx="7939088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CS ChemDraw Drawing" r:id="rId3" imgW="3787140" imgH="2026920" progId="ChemDraw.Document.6.0">
                  <p:embed/>
                </p:oleObj>
              </mc:Choice>
              <mc:Fallback>
                <p:oleObj name="CS ChemDraw Drawing" r:id="rId3" imgW="3787140" imgH="2026920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939088" cy="425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95288" y="404813"/>
            <a:ext cx="7910512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kumimoji="0" lang="en-US" altLang="zh-CN" sz="3600" b="1">
                <a:solidFill>
                  <a:schemeClr val="tx2"/>
                </a:solidFill>
                <a:latin typeface="宋体" pitchFamily="2" charset="-122"/>
              </a:rPr>
              <a:t>3</a:t>
            </a:r>
            <a:r>
              <a:rPr kumimoji="0" lang="zh-CN" altLang="en-US" sz="3600" b="1">
                <a:solidFill>
                  <a:schemeClr val="tx2"/>
                </a:solidFill>
                <a:latin typeface="宋体" pitchFamily="2" charset="-122"/>
              </a:rPr>
              <a:t>、环丙烷、环丁烷和环戊烷的构象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908050"/>
            <a:ext cx="5868987" cy="70167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solidFill>
                  <a:schemeClr val="tx1"/>
                </a:solidFill>
              </a:rPr>
              <a:t>环丙烷的结构</a:t>
            </a:r>
          </a:p>
        </p:txBody>
      </p:sp>
      <p:pic>
        <p:nvPicPr>
          <p:cNvPr id="324612" name="1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46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246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46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24612"/>
                </p:tgtEl>
              </p:cMediaNode>
            </p:video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Group 2"/>
          <p:cNvGrpSpPr>
            <a:grpSpLocks/>
          </p:cNvGrpSpPr>
          <p:nvPr/>
        </p:nvGrpSpPr>
        <p:grpSpPr bwMode="auto">
          <a:xfrm>
            <a:off x="1547813" y="3757613"/>
            <a:ext cx="5976937" cy="3100387"/>
            <a:chOff x="1020" y="1986"/>
            <a:chExt cx="3765" cy="1953"/>
          </a:xfrm>
        </p:grpSpPr>
        <p:graphicFrame>
          <p:nvGraphicFramePr>
            <p:cNvPr id="30722" name="Object 3"/>
            <p:cNvGraphicFramePr>
              <a:graphicFrameLocks noChangeAspect="1"/>
            </p:cNvGraphicFramePr>
            <p:nvPr/>
          </p:nvGraphicFramePr>
          <p:xfrm>
            <a:off x="1020" y="1986"/>
            <a:ext cx="3765" cy="1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4" name="ISIS/Draw Sketch" r:id="rId3" imgW="2358924" imgH="1164243" progId="">
                    <p:embed/>
                  </p:oleObj>
                </mc:Choice>
                <mc:Fallback>
                  <p:oleObj name="ISIS/Draw Sketch" r:id="rId3" imgW="2358924" imgH="1164243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986"/>
                          <a:ext cx="3765" cy="1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7" name="Text Box 4"/>
            <p:cNvSpPr txBox="1">
              <a:spLocks noChangeArrowheads="1"/>
            </p:cNvSpPr>
            <p:nvPr/>
          </p:nvSpPr>
          <p:spPr bwMode="auto">
            <a:xfrm>
              <a:off x="1678" y="3547"/>
              <a:ext cx="40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800000"/>
                  </a:solidFill>
                  <a:latin typeface="Times New Roman" pitchFamily="18" charset="0"/>
                  <a:cs typeface="Arial" charset="0"/>
                </a:rPr>
                <a:t>30</a:t>
              </a:r>
              <a:r>
                <a:rPr kumimoji="0" lang="en-US" altLang="zh-CN" sz="280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3560" y="3612"/>
              <a:ext cx="40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800000"/>
                  </a:solidFill>
                  <a:latin typeface="Times New Roman" pitchFamily="18" charset="0"/>
                  <a:cs typeface="Arial" charset="0"/>
                </a:rPr>
                <a:t>30º</a:t>
              </a:r>
            </a:p>
          </p:txBody>
        </p:sp>
      </p:grp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900113" y="2276475"/>
            <a:ext cx="7705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zh-CN" sz="2800">
              <a:latin typeface="Times New Roman" pitchFamily="18" charset="0"/>
              <a:cs typeface="Arial" charset="0"/>
            </a:endParaRPr>
          </a:p>
        </p:txBody>
      </p:sp>
      <p:sp>
        <p:nvSpPr>
          <p:cNvPr id="30725" name="Text Box 8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47800"/>
            <a:ext cx="7993063" cy="4608513"/>
          </a:xfrm>
          <a:noFill/>
        </p:spPr>
        <p:txBody>
          <a:bodyPr/>
          <a:lstStyle/>
          <a:p>
            <a:pPr algn="l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       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环丁烷的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－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键与环丙烷类似也呈弯曲键，也易开环。但它的碳原子杂化轨道重叠程度比环丙烷大，而且四个碳原子不在同一个平面内，主要以“蝶式”构象存在（约与平面成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</a:rPr>
              <a:t>30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角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）使张力有所降低，故比环丙烷稳定。</a:t>
            </a:r>
          </a:p>
        </p:txBody>
      </p:sp>
      <p:sp>
        <p:nvSpPr>
          <p:cNvPr id="30726" name="Text Box 12"/>
          <p:cNvSpPr txBox="1">
            <a:spLocks noChangeArrowheads="1"/>
          </p:cNvSpPr>
          <p:nvPr/>
        </p:nvSpPr>
        <p:spPr bwMode="auto">
          <a:xfrm>
            <a:off x="611188" y="790575"/>
            <a:ext cx="33956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3600" b="1"/>
              <a:t>环丁烷的结构：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1027"/>
          <p:cNvSpPr>
            <a:spLocks noChangeArrowheads="1"/>
          </p:cNvSpPr>
          <p:nvPr/>
        </p:nvSpPr>
        <p:spPr bwMode="auto">
          <a:xfrm>
            <a:off x="685800" y="2057400"/>
            <a:ext cx="748823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>
                <a:solidFill>
                  <a:srgbClr val="CCFF33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>
                <a:solidFill>
                  <a:schemeClr val="tx2"/>
                </a:solidFill>
                <a:latin typeface="宋体" pitchFamily="2" charset="-122"/>
              </a:rPr>
              <a:t>稳定的极限构象</a:t>
            </a:r>
            <a:r>
              <a:rPr lang="en-US" altLang="zh-CN" sz="3200" b="1">
                <a:solidFill>
                  <a:schemeClr val="tx2"/>
                </a:solidFill>
                <a:latin typeface="宋体" pitchFamily="2" charset="-122"/>
              </a:rPr>
              <a:t>--- </a:t>
            </a:r>
            <a:r>
              <a:rPr lang="zh-CN" altLang="en-US" sz="3200" b="1">
                <a:solidFill>
                  <a:schemeClr val="accent2"/>
                </a:solidFill>
                <a:latin typeface="宋体" pitchFamily="2" charset="-122"/>
              </a:rPr>
              <a:t>椅式构象</a:t>
            </a:r>
          </a:p>
        </p:txBody>
      </p:sp>
      <p:graphicFrame>
        <p:nvGraphicFramePr>
          <p:cNvPr id="219141" name="Object 1029"/>
          <p:cNvGraphicFramePr>
            <a:graphicFrameLocks noChangeAspect="1"/>
          </p:cNvGraphicFramePr>
          <p:nvPr/>
        </p:nvGraphicFramePr>
        <p:xfrm>
          <a:off x="228600" y="2667000"/>
          <a:ext cx="874871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CS ChemDraw Drawing" r:id="rId3" imgW="3434080" imgH="731520" progId="ChemDraw.Document.6.0">
                  <p:embed/>
                </p:oleObj>
              </mc:Choice>
              <mc:Fallback>
                <p:oleObj name="CS ChemDraw Drawing" r:id="rId3" imgW="3434080" imgH="731520" progId="ChemDraw.Document.6.0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667000"/>
                        <a:ext cx="8748713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Rectangle 1030"/>
          <p:cNvSpPr>
            <a:spLocks noChangeArrowheads="1"/>
          </p:cNvSpPr>
          <p:nvPr/>
        </p:nvSpPr>
        <p:spPr bwMode="auto">
          <a:xfrm>
            <a:off x="228600" y="404813"/>
            <a:ext cx="8610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3600" b="1">
                <a:solidFill>
                  <a:srgbClr val="FF0000"/>
                </a:solidFill>
                <a:latin typeface="宋体" pitchFamily="2" charset="-122"/>
              </a:rPr>
              <a:t>、环己烷的椅式构象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                           </a:t>
            </a:r>
            <a:b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</a:br>
            <a:r>
              <a:rPr lang="en-US" altLang="zh-CN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(Chair conformation of cyclohexane</a:t>
            </a:r>
            <a:r>
              <a:rPr lang="zh-CN" altLang="en-US" sz="36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219146" name="Object 1034"/>
          <p:cNvGraphicFramePr>
            <a:graphicFrameLocks noChangeAspect="1"/>
          </p:cNvGraphicFramePr>
          <p:nvPr/>
        </p:nvGraphicFramePr>
        <p:xfrm>
          <a:off x="5715000" y="4724400"/>
          <a:ext cx="32766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CS ChemDraw Drawing" r:id="rId5" imgW="1635760" imgH="647700" progId="ChemDraw.Document.6.0">
                  <p:embed/>
                </p:oleObj>
              </mc:Choice>
              <mc:Fallback>
                <p:oleObj name="CS ChemDraw Drawing" r:id="rId5" imgW="1635760" imgH="647700" progId="ChemDraw.Document.6.0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724400"/>
                        <a:ext cx="32766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  <p:bldP spid="21914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557338"/>
            <a:ext cx="8208962" cy="4498975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椅式构象中的</a:t>
            </a:r>
            <a:r>
              <a:rPr lang="zh-CN" altLang="en-US" b="1" smtClean="0"/>
              <a:t>两个平面</a:t>
            </a:r>
          </a:p>
        </p:txBody>
      </p:sp>
      <p:pic>
        <p:nvPicPr>
          <p:cNvPr id="285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4221163"/>
            <a:ext cx="63246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2060575"/>
            <a:ext cx="2774950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381000" y="304800"/>
            <a:ext cx="84407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、环己烷的椅式构象                           </a:t>
            </a:r>
            <a:b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</a:b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(Chair conformation of cyclohexane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209800" y="3505200"/>
            <a:ext cx="4530725" cy="1030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 i="1">
                <a:solidFill>
                  <a:srgbClr val="FF0000"/>
                </a:solidFill>
              </a:rPr>
              <a:t>a</a:t>
            </a:r>
            <a:r>
              <a:rPr kumimoji="0" lang="en-US" altLang="zh-CN" b="1">
                <a:solidFill>
                  <a:srgbClr val="FF0000"/>
                </a:solidFill>
              </a:rPr>
              <a:t> bond --- axial bond</a:t>
            </a:r>
            <a:r>
              <a:rPr kumimoji="0" lang="en-US" altLang="zh-CN" b="1">
                <a:solidFill>
                  <a:srgbClr val="FF6600"/>
                </a:solidFill>
              </a:rPr>
              <a:t>    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 i="1"/>
              <a:t>e</a:t>
            </a:r>
            <a:r>
              <a:rPr kumimoji="0" lang="en-US" altLang="zh-CN" b="1"/>
              <a:t> bond --- equatorial bond</a:t>
            </a:r>
          </a:p>
        </p:txBody>
      </p:sp>
      <p:sp>
        <p:nvSpPr>
          <p:cNvPr id="32790" name="Rectangle 5"/>
          <p:cNvSpPr>
            <a:spLocks noChangeArrowheads="1"/>
          </p:cNvSpPr>
          <p:nvPr/>
        </p:nvSpPr>
        <p:spPr bwMode="auto">
          <a:xfrm>
            <a:off x="228600" y="404813"/>
            <a:ext cx="8610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、环己烷的椅式构象                           </a:t>
            </a:r>
            <a:b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</a:b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(Chair conformation of cyclohexane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3581400" y="1981200"/>
          <a:ext cx="169545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CS ChemDraw Drawing" r:id="rId3" imgW="661158" imgH="71272" progId="ChemDraw.Document.6.0">
                  <p:embed/>
                </p:oleObj>
              </mc:Choice>
              <mc:Fallback>
                <p:oleObj name="CS ChemDraw Drawing" r:id="rId3" imgW="661158" imgH="71272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169545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1" name="Object 9"/>
          <p:cNvGraphicFramePr>
            <a:graphicFrameLocks noChangeAspect="1"/>
          </p:cNvGraphicFramePr>
          <p:nvPr/>
        </p:nvGraphicFramePr>
        <p:xfrm>
          <a:off x="2895600" y="2286000"/>
          <a:ext cx="1752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CS ChemDraw Drawing" r:id="rId5" imgW="778990" imgH="257127" progId="ChemDraw.Document.6.0">
                  <p:embed/>
                </p:oleObj>
              </mc:Choice>
              <mc:Fallback>
                <p:oleObj name="CS ChemDraw Drawing" r:id="rId5" imgW="778990" imgH="257127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17526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2" name="Object 10"/>
          <p:cNvGraphicFramePr>
            <a:graphicFrameLocks noChangeAspect="1"/>
          </p:cNvGraphicFramePr>
          <p:nvPr/>
        </p:nvGraphicFramePr>
        <p:xfrm>
          <a:off x="3505200" y="2057400"/>
          <a:ext cx="18748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CS ChemDraw Drawing" r:id="rId7" imgW="731824" imgH="263213" progId="ChemDraw.Document.6.0">
                  <p:embed/>
                </p:oleObj>
              </mc:Choice>
              <mc:Fallback>
                <p:oleObj name="CS ChemDraw Drawing" r:id="rId7" imgW="731824" imgH="263213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187483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6" name="Object 14"/>
          <p:cNvGraphicFramePr>
            <a:graphicFrameLocks noChangeAspect="1"/>
          </p:cNvGraphicFramePr>
          <p:nvPr/>
        </p:nvGraphicFramePr>
        <p:xfrm>
          <a:off x="5334000" y="1905000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CS ChemDraw Drawing" r:id="rId9" imgW="115248" imgH="159224" progId="ChemDraw.Document.6.0">
                  <p:embed/>
                </p:oleObj>
              </mc:Choice>
              <mc:Fallback>
                <p:oleObj name="CS ChemDraw Drawing" r:id="rId9" imgW="115248" imgH="159224" progId="ChemDraw.Document.6.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9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7" name="Object 15"/>
          <p:cNvGraphicFramePr>
            <a:graphicFrameLocks noChangeAspect="1"/>
          </p:cNvGraphicFramePr>
          <p:nvPr/>
        </p:nvGraphicFramePr>
        <p:xfrm>
          <a:off x="4572000" y="2819400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CS ChemDraw Drawing" r:id="rId11" imgW="114488" imgH="159681" progId="ChemDraw.Document.6.0">
                  <p:embed/>
                </p:oleObj>
              </mc:Choice>
              <mc:Fallback>
                <p:oleObj name="CS ChemDraw Drawing" r:id="rId11" imgW="114488" imgH="159681" progId="ChemDraw.Document.6.0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9400"/>
                        <a:ext cx="29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8" name="Object 16"/>
          <p:cNvGraphicFramePr>
            <a:graphicFrameLocks noChangeAspect="1"/>
          </p:cNvGraphicFramePr>
          <p:nvPr/>
        </p:nvGraphicFramePr>
        <p:xfrm>
          <a:off x="3505200" y="2286000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CS ChemDraw Drawing" r:id="rId13" imgW="114488" imgH="159681" progId="ChemDraw.Document.6.0">
                  <p:embed/>
                </p:oleObj>
              </mc:Choice>
              <mc:Fallback>
                <p:oleObj name="CS ChemDraw Drawing" r:id="rId13" imgW="114488" imgH="159681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29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9" name="Object 17"/>
          <p:cNvGraphicFramePr>
            <a:graphicFrameLocks noChangeAspect="1"/>
          </p:cNvGraphicFramePr>
          <p:nvPr/>
        </p:nvGraphicFramePr>
        <p:xfrm>
          <a:off x="2895600" y="2895600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CS ChemDraw Drawing" r:id="rId15" imgW="115248" imgH="159224" progId="ChemDraw.Document.6.0">
                  <p:embed/>
                </p:oleObj>
              </mc:Choice>
              <mc:Fallback>
                <p:oleObj name="CS ChemDraw Drawing" r:id="rId15" imgW="115248" imgH="159224" progId="ChemDraw.Document.6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29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0" name="Object 18"/>
          <p:cNvGraphicFramePr>
            <a:graphicFrameLocks noChangeAspect="1"/>
          </p:cNvGraphicFramePr>
          <p:nvPr/>
        </p:nvGraphicFramePr>
        <p:xfrm>
          <a:off x="3429000" y="1828800"/>
          <a:ext cx="2921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CS ChemDraw Drawing" r:id="rId17" imgW="114488" imgH="161187" progId="ChemDraw.Document.6.0">
                  <p:embed/>
                </p:oleObj>
              </mc:Choice>
              <mc:Fallback>
                <p:oleObj name="CS ChemDraw Drawing" r:id="rId17" imgW="114488" imgH="161187" progId="ChemDraw.Document.6.0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0"/>
                        <a:ext cx="2921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1" name="Object 19"/>
          <p:cNvGraphicFramePr>
            <a:graphicFrameLocks noChangeAspect="1"/>
          </p:cNvGraphicFramePr>
          <p:nvPr/>
        </p:nvGraphicFramePr>
        <p:xfrm>
          <a:off x="4343400" y="2362200"/>
          <a:ext cx="29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CS ChemDraw Drawing" r:id="rId19" imgW="115248" imgH="159224" progId="ChemDraw.Document.6.0">
                  <p:embed/>
                </p:oleObj>
              </mc:Choice>
              <mc:Fallback>
                <p:oleObj name="CS ChemDraw Drawing" r:id="rId19" imgW="115248" imgH="159224" progId="ChemDraw.Document.6.0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62200"/>
                        <a:ext cx="29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5" name="Object 23"/>
          <p:cNvGraphicFramePr>
            <a:graphicFrameLocks noChangeAspect="1"/>
          </p:cNvGraphicFramePr>
          <p:nvPr/>
        </p:nvGraphicFramePr>
        <p:xfrm>
          <a:off x="2843213" y="1522413"/>
          <a:ext cx="2514600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CS ChemDraw Drawing" r:id="rId21" imgW="922007" imgH="727260" progId="ChemDraw.Document.6.0">
                  <p:embed/>
                </p:oleObj>
              </mc:Choice>
              <mc:Fallback>
                <p:oleObj name="CS ChemDraw Drawing" r:id="rId21" imgW="922007" imgH="727260" progId="ChemDraw.Document.6.0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22413"/>
                        <a:ext cx="2514600" cy="198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6" name="Object 24"/>
          <p:cNvGraphicFramePr>
            <a:graphicFrameLocks noChangeAspect="1"/>
          </p:cNvGraphicFramePr>
          <p:nvPr/>
        </p:nvGraphicFramePr>
        <p:xfrm>
          <a:off x="2487613" y="1925638"/>
          <a:ext cx="330358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CS ChemDraw Drawing" r:id="rId23" imgW="1229343" imgH="448832" progId="ChemDraw.Document.6.0">
                  <p:embed/>
                </p:oleObj>
              </mc:Choice>
              <mc:Fallback>
                <p:oleObj name="CS ChemDraw Drawing" r:id="rId23" imgW="1229343" imgH="448832" progId="ChemDraw.Document.6.0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925638"/>
                        <a:ext cx="3303587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7" name="Object 25"/>
          <p:cNvGraphicFramePr>
            <a:graphicFrameLocks noChangeAspect="1"/>
          </p:cNvGraphicFramePr>
          <p:nvPr/>
        </p:nvGraphicFramePr>
        <p:xfrm>
          <a:off x="3505200" y="1981200"/>
          <a:ext cx="1803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CS ChemDraw Drawing" r:id="rId25" imgW="668332" imgH="191386" progId="ChemDraw.Document.6.0">
                  <p:embed/>
                </p:oleObj>
              </mc:Choice>
              <mc:Fallback>
                <p:oleObj name="CS ChemDraw Drawing" r:id="rId25" imgW="668332" imgH="191386" progId="ChemDraw.Document.6.0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803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8" name="Object 26"/>
          <p:cNvGraphicFramePr>
            <a:graphicFrameLocks noChangeAspect="1"/>
          </p:cNvGraphicFramePr>
          <p:nvPr/>
        </p:nvGraphicFramePr>
        <p:xfrm>
          <a:off x="2895600" y="1981200"/>
          <a:ext cx="8286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CS ChemDraw Drawing" r:id="rId27" imgW="307833" imgH="373039" progId="ChemDraw.Document.6.0">
                  <p:embed/>
                </p:oleObj>
              </mc:Choice>
              <mc:Fallback>
                <p:oleObj name="CS ChemDraw Drawing" r:id="rId27" imgW="307833" imgH="373039" progId="ChemDraw.Document.6.0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8286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59" name="Object 27"/>
          <p:cNvGraphicFramePr>
            <a:graphicFrameLocks noChangeAspect="1"/>
          </p:cNvGraphicFramePr>
          <p:nvPr/>
        </p:nvGraphicFramePr>
        <p:xfrm>
          <a:off x="2895600" y="2514600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CS ChemDraw Drawing" r:id="rId29" imgW="366973" imgH="189552" progId="ChemDraw.Document.6.0">
                  <p:embed/>
                </p:oleObj>
              </mc:Choice>
              <mc:Fallback>
                <p:oleObj name="CS ChemDraw Drawing" r:id="rId29" imgW="366973" imgH="189552" progId="ChemDraw.Document.6.0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990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0" name="Object 28"/>
          <p:cNvGraphicFramePr>
            <a:graphicFrameLocks noChangeAspect="1"/>
          </p:cNvGraphicFramePr>
          <p:nvPr/>
        </p:nvGraphicFramePr>
        <p:xfrm>
          <a:off x="3738563" y="2489200"/>
          <a:ext cx="909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CS ChemDraw Drawing" r:id="rId31" imgW="339287" imgH="179533" progId="ChemDraw.Document.6.0">
                  <p:embed/>
                </p:oleObj>
              </mc:Choice>
              <mc:Fallback>
                <p:oleObj name="CS ChemDraw Drawing" r:id="rId31" imgW="339287" imgH="179533" progId="ChemDraw.Document.6.0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2489200"/>
                        <a:ext cx="9096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1" name="Object 29"/>
          <p:cNvGraphicFramePr>
            <a:graphicFrameLocks noChangeAspect="1"/>
          </p:cNvGraphicFramePr>
          <p:nvPr/>
        </p:nvGraphicFramePr>
        <p:xfrm>
          <a:off x="4489450" y="1989138"/>
          <a:ext cx="8794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CS ChemDraw Drawing" r:id="rId33" imgW="327546" imgH="363940" progId="ChemDraw.Document.6.0">
                  <p:embed/>
                </p:oleObj>
              </mc:Choice>
              <mc:Fallback>
                <p:oleObj name="CS ChemDraw Drawing" r:id="rId33" imgW="327546" imgH="363940" progId="ChemDraw.Document.6.0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1989138"/>
                        <a:ext cx="8794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2" name="Object 30"/>
          <p:cNvGraphicFramePr>
            <a:graphicFrameLocks noChangeAspect="1"/>
          </p:cNvGraphicFramePr>
          <p:nvPr/>
        </p:nvGraphicFramePr>
        <p:xfrm>
          <a:off x="5410200" y="2895600"/>
          <a:ext cx="3124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CS ChemDraw Drawing" r:id="rId35" imgW="1152873" imgH="168602" progId="ChemDraw.Document.6.0">
                  <p:embed/>
                </p:oleObj>
              </mc:Choice>
              <mc:Fallback>
                <p:oleObj name="CS ChemDraw Drawing" r:id="rId35" imgW="1152873" imgH="168602" progId="ChemDraw.Document.6.0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3124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3" name="Object 31"/>
          <p:cNvGraphicFramePr>
            <a:graphicFrameLocks noChangeAspect="1"/>
          </p:cNvGraphicFramePr>
          <p:nvPr/>
        </p:nvGraphicFramePr>
        <p:xfrm>
          <a:off x="3124200" y="4572000"/>
          <a:ext cx="24066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CS ChemDraw Drawing" r:id="rId37" imgW="1011774" imgH="760732" progId="ChemDraw.Document.6.0">
                  <p:embed/>
                </p:oleObj>
              </mc:Choice>
              <mc:Fallback>
                <p:oleObj name="CS ChemDraw Drawing" r:id="rId37" imgW="1011774" imgH="760732" progId="ChemDraw.Document.6.0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40665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64" name="Object 32"/>
          <p:cNvGraphicFramePr>
            <a:graphicFrameLocks noChangeAspect="1"/>
          </p:cNvGraphicFramePr>
          <p:nvPr/>
        </p:nvGraphicFramePr>
        <p:xfrm>
          <a:off x="5334000" y="5867400"/>
          <a:ext cx="342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CS ChemDraw Drawing" r:id="rId39" imgW="1246079" imgH="168883" progId="ChemDraw.Document.6.0">
                  <p:embed/>
                </p:oleObj>
              </mc:Choice>
              <mc:Fallback>
                <p:oleObj name="CS ChemDraw Drawing" r:id="rId39" imgW="1246079" imgH="168883" progId="ChemDraw.Document.6.0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867400"/>
                        <a:ext cx="342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30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242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2976" name="Object 1024"/>
          <p:cNvGraphicFramePr>
            <a:graphicFrameLocks noChangeAspect="1"/>
          </p:cNvGraphicFramePr>
          <p:nvPr/>
        </p:nvGraphicFramePr>
        <p:xfrm>
          <a:off x="1143000" y="1524000"/>
          <a:ext cx="6553200" cy="374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CS ChemDraw Drawing" r:id="rId3" imgW="3611880" imgH="2062480" progId="ChemDraw.Document.6.0">
                  <p:embed/>
                </p:oleObj>
              </mc:Choice>
              <mc:Fallback>
                <p:oleObj name="CS ChemDraw Drawing" r:id="rId3" imgW="3611880" imgH="2062480" progId="ChemDraw.Document.6.0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6553200" cy="374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228600" y="404813"/>
            <a:ext cx="8610600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、环己烷的椅式构象                           </a:t>
            </a:r>
            <a:b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</a:b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(Chair conformation of cyclohexane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09588"/>
            <a:ext cx="8515350" cy="70167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4000" b="1" smtClean="0">
                <a:solidFill>
                  <a:schemeClr val="tx1"/>
                </a:solidFill>
              </a:rPr>
              <a:t>6. monosubstituted cyclohexane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458200" cy="11430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smtClean="0"/>
              <a:t>   </a:t>
            </a:r>
            <a:r>
              <a:rPr lang="en-US" altLang="zh-CN" sz="2800" b="1" smtClean="0">
                <a:solidFill>
                  <a:schemeClr val="tx2"/>
                </a:solidFill>
              </a:rPr>
              <a:t>the stable conformer </a:t>
            </a:r>
            <a:r>
              <a:rPr lang="en-US" altLang="zh-CN" sz="2800" b="1" smtClean="0">
                <a:latin typeface="Times New Roman" pitchFamily="18" charset="0"/>
              </a:rPr>
              <a:t>——</a:t>
            </a:r>
            <a:r>
              <a:rPr lang="en-US" altLang="zh-CN" sz="2800" b="1" smtClean="0"/>
              <a:t> the  substituent  is in equatorial position </a:t>
            </a:r>
            <a:r>
              <a:rPr lang="en-US" altLang="zh-CN" sz="2800" b="1" smtClean="0">
                <a:latin typeface="Times New Roman" pitchFamily="18" charset="0"/>
              </a:rPr>
              <a:t>——</a:t>
            </a:r>
            <a:r>
              <a:rPr lang="en-US" altLang="zh-CN" sz="2800" b="1" smtClean="0">
                <a:solidFill>
                  <a:schemeClr val="accent2"/>
                </a:solidFill>
              </a:rPr>
              <a:t> </a:t>
            </a:r>
            <a:r>
              <a:rPr lang="en-US" altLang="zh-CN" sz="2800" b="1" smtClean="0">
                <a:solidFill>
                  <a:schemeClr val="hlink"/>
                </a:solidFill>
              </a:rPr>
              <a:t>1, 3-diaxial interaction</a:t>
            </a:r>
          </a:p>
        </p:txBody>
      </p:sp>
      <p:pic>
        <p:nvPicPr>
          <p:cNvPr id="22221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17538" y="2667000"/>
            <a:ext cx="7993062" cy="33099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utoUpdateAnimBg="0"/>
      <p:bldP spid="222211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1187450" y="1196975"/>
          <a:ext cx="6769100" cy="548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CS ChemDraw Drawing" r:id="rId3" imgW="2645009" imgH="2134111" progId="ChemDraw.Document.6.0">
                  <p:embed/>
                </p:oleObj>
              </mc:Choice>
              <mc:Fallback>
                <p:oleObj name="CS ChemDraw Drawing" r:id="rId3" imgW="2645009" imgH="2134111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6769100" cy="548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323850" y="333375"/>
            <a:ext cx="851535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/>
              <a:t>6. monosubstituted cyclohexane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685800" y="2667000"/>
          <a:ext cx="727233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S ChemDraw Drawing" r:id="rId3" imgW="2661920" imgH="685800" progId="ChemDraw.Document.6.0">
                  <p:embed/>
                </p:oleObj>
              </mc:Choice>
              <mc:Fallback>
                <p:oleObj name="CS ChemDraw Drawing" r:id="rId3" imgW="2661920" imgH="685800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7272338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1219200" y="4724400"/>
            <a:ext cx="6481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chemeClr val="tx2"/>
                </a:solidFill>
              </a:rPr>
              <a:t>C</a:t>
            </a:r>
            <a:r>
              <a:rPr kumimoji="0" lang="en-US" altLang="zh-CN" sz="3200" b="1" baseline="-25000">
                <a:solidFill>
                  <a:schemeClr val="tx2"/>
                </a:solidFill>
              </a:rPr>
              <a:t>3</a:t>
            </a:r>
            <a:r>
              <a:rPr kumimoji="0" lang="en-US" altLang="zh-CN" sz="3200" b="1">
                <a:solidFill>
                  <a:schemeClr val="tx2"/>
                </a:solidFill>
              </a:rPr>
              <a:t>H</a:t>
            </a:r>
            <a:r>
              <a:rPr kumimoji="0" lang="en-US" altLang="zh-CN" sz="3200" b="1" baseline="-25000">
                <a:solidFill>
                  <a:schemeClr val="tx2"/>
                </a:solidFill>
              </a:rPr>
              <a:t>6</a:t>
            </a:r>
            <a:r>
              <a:rPr kumimoji="0" lang="en-US" altLang="zh-CN" sz="3200" b="1"/>
              <a:t>               </a:t>
            </a:r>
            <a:r>
              <a:rPr kumimoji="0" lang="en-US" altLang="zh-CN" sz="3200" b="1">
                <a:solidFill>
                  <a:schemeClr val="tx2"/>
                </a:solidFill>
              </a:rPr>
              <a:t>C</a:t>
            </a:r>
            <a:r>
              <a:rPr kumimoji="0" lang="en-US" altLang="zh-CN" sz="3200" b="1" baseline="-25000">
                <a:solidFill>
                  <a:schemeClr val="tx2"/>
                </a:solidFill>
              </a:rPr>
              <a:t>4</a:t>
            </a:r>
            <a:r>
              <a:rPr kumimoji="0" lang="en-US" altLang="zh-CN" sz="3200" b="1">
                <a:solidFill>
                  <a:schemeClr val="tx2"/>
                </a:solidFill>
              </a:rPr>
              <a:t>H</a:t>
            </a:r>
            <a:r>
              <a:rPr kumimoji="0" lang="en-US" altLang="zh-CN" sz="3200" b="1" baseline="-25000">
                <a:solidFill>
                  <a:schemeClr val="tx2"/>
                </a:solidFill>
              </a:rPr>
              <a:t>8</a:t>
            </a:r>
            <a:r>
              <a:rPr kumimoji="0" lang="en-US" altLang="zh-CN" sz="3200" b="1">
                <a:solidFill>
                  <a:schemeClr val="tx2"/>
                </a:solidFill>
              </a:rPr>
              <a:t>               C</a:t>
            </a:r>
            <a:r>
              <a:rPr kumimoji="0" lang="en-US" altLang="zh-CN" sz="3200" b="1" baseline="-25000">
                <a:solidFill>
                  <a:schemeClr val="tx2"/>
                </a:solidFill>
              </a:rPr>
              <a:t>5</a:t>
            </a:r>
            <a:r>
              <a:rPr kumimoji="0" lang="en-US" altLang="zh-CN" sz="3200" b="1">
                <a:solidFill>
                  <a:schemeClr val="tx2"/>
                </a:solidFill>
              </a:rPr>
              <a:t>H</a:t>
            </a:r>
            <a:r>
              <a:rPr kumimoji="0" lang="en-US" altLang="zh-CN" sz="3200" b="1" baseline="-25000">
                <a:solidFill>
                  <a:schemeClr val="tx2"/>
                </a:solidFill>
              </a:rPr>
              <a:t>10</a:t>
            </a:r>
            <a:r>
              <a:rPr kumimoji="0" lang="en-US" altLang="zh-CN" sz="1800">
                <a:latin typeface="Arial Black" pitchFamily="34" charset="0"/>
              </a:rPr>
              <a:t>            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762000" y="1828800"/>
            <a:ext cx="632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 b="1"/>
              <a:t>单环环烷烃的结构通式： </a:t>
            </a:r>
            <a:r>
              <a:rPr kumimoji="0" lang="en-US" altLang="zh-CN" sz="3200" b="1"/>
              <a:t>C</a:t>
            </a:r>
            <a:r>
              <a:rPr kumimoji="0" lang="en-US" altLang="zh-CN" sz="3200" b="1" baseline="-25000"/>
              <a:t>n</a:t>
            </a:r>
            <a:r>
              <a:rPr kumimoji="0" lang="en-US" altLang="zh-CN" sz="3200" b="1"/>
              <a:t>H</a:t>
            </a:r>
            <a:r>
              <a:rPr kumimoji="0" lang="en-US" altLang="zh-CN" sz="3200" b="1" baseline="-25000"/>
              <a:t>2n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317500" y="838200"/>
            <a:ext cx="86375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2</a:t>
            </a:r>
            <a:r>
              <a:rPr lang="zh-CN" altLang="en-US" sz="3600" b="1">
                <a:solidFill>
                  <a:schemeClr val="tx2"/>
                </a:solidFill>
              </a:rPr>
              <a:t>、</a:t>
            </a:r>
            <a:r>
              <a:rPr lang="zh-CN" altLang="zh-CN" sz="3600" b="1">
                <a:solidFill>
                  <a:schemeClr val="tx2"/>
                </a:solidFill>
              </a:rPr>
              <a:t>通式与不饱和度（环的数目）</a:t>
            </a:r>
            <a:endParaRPr lang="zh-CN" altLang="en-US" sz="36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 autoUpdateAnimBg="0"/>
      <p:bldP spid="24269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484313"/>
            <a:ext cx="8347075" cy="4572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b="1" u="sng" smtClean="0">
                <a:latin typeface="Times New Roman" pitchFamily="18" charset="0"/>
              </a:rPr>
              <a:t>构象翻转</a:t>
            </a:r>
            <a:r>
              <a:rPr lang="en-US" altLang="zh-CN" b="1" u="sng" smtClean="0">
                <a:latin typeface="Times New Roman" pitchFamily="18" charset="0"/>
              </a:rPr>
              <a:t>(ring-flip):</a:t>
            </a:r>
            <a:r>
              <a:rPr lang="zh-CN" altLang="en-US" b="1" u="sng" smtClean="0">
                <a:solidFill>
                  <a:schemeClr val="accent2"/>
                </a:solidFill>
                <a:latin typeface="Times New Roman" pitchFamily="18" charset="0"/>
              </a:rPr>
              <a:t>两种椅式构想的转化</a:t>
            </a:r>
          </a:p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——</a:t>
            </a:r>
            <a:r>
              <a:rPr lang="en-US" altLang="zh-CN" b="1" smtClean="0">
                <a:solidFill>
                  <a:schemeClr val="tx2"/>
                </a:solidFill>
              </a:rPr>
              <a:t> rapidly interconvertion between two chair conformations</a:t>
            </a:r>
            <a:endParaRPr lang="en-US" altLang="zh-CN" b="1" smtClean="0"/>
          </a:p>
        </p:txBody>
      </p:sp>
      <p:sp>
        <p:nvSpPr>
          <p:cNvPr id="35844" name="Rectangle 6"/>
          <p:cNvSpPr>
            <a:spLocks noChangeArrowheads="1"/>
          </p:cNvSpPr>
          <p:nvPr/>
        </p:nvSpPr>
        <p:spPr bwMode="auto">
          <a:xfrm>
            <a:off x="323850" y="333375"/>
            <a:ext cx="851535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/>
              <a:t>6. monosubstituted cyclohexane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593725" y="3868738"/>
          <a:ext cx="81121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CS ChemDraw Drawing" r:id="rId3" imgW="3822192" imgH="760476" progId="ChemDraw.Document.6.0">
                  <p:embed/>
                </p:oleObj>
              </mc:Choice>
              <mc:Fallback>
                <p:oleObj name="CS ChemDraw Drawing" r:id="rId3" imgW="3822192" imgH="760476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868738"/>
                        <a:ext cx="8112125" cy="160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323850" y="333375"/>
            <a:ext cx="85153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/>
              <a:t>6. monosubstituted cyclohexane</a:t>
            </a:r>
          </a:p>
        </p:txBody>
      </p:sp>
      <p:pic>
        <p:nvPicPr>
          <p:cNvPr id="80899" name="Picture 7" descr="未命名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1524000"/>
            <a:ext cx="8382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b="1" smtClean="0"/>
          </a:p>
          <a:p>
            <a:pPr eaLnBrk="1" hangingPunct="1"/>
            <a:endParaRPr lang="en-US" altLang="zh-CN" smtClean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7.</a:t>
            </a:r>
            <a:r>
              <a:rPr lang="en-US" altLang="zh-CN" sz="4000" smtClean="0"/>
              <a:t> </a:t>
            </a:r>
            <a:r>
              <a:rPr lang="en-US" altLang="zh-CN" b="1" smtClean="0"/>
              <a:t>Disubstituted cyclohexane</a:t>
            </a:r>
          </a:p>
        </p:txBody>
      </p:sp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417638"/>
            <a:ext cx="71628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457200" y="4770438"/>
            <a:ext cx="8534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/>
              <a:t>1,2-disubstituted cyclohexane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en-US" altLang="zh-CN" sz="2800" b="1">
                <a:solidFill>
                  <a:schemeClr val="tx2"/>
                </a:solidFill>
              </a:rPr>
              <a:t>trans-isomer 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tx2"/>
                </a:solidFill>
              </a:rPr>
              <a:t>is more stable</a:t>
            </a:r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/>
              <a:t>for </a:t>
            </a:r>
            <a:r>
              <a:rPr lang="en-US" altLang="zh-CN" sz="2800" b="1" i="1">
                <a:solidFill>
                  <a:srgbClr val="FF0000"/>
                </a:solidFill>
              </a:rPr>
              <a:t>ee</a:t>
            </a:r>
            <a:r>
              <a:rPr lang="en-US" altLang="zh-CN" sz="2800" b="1"/>
              <a:t> is more stable than </a:t>
            </a:r>
            <a:r>
              <a:rPr lang="en-US" altLang="zh-CN" sz="2800" b="1" i="1">
                <a:solidFill>
                  <a:srgbClr val="FF0000"/>
                </a:solidFill>
              </a:rPr>
              <a:t>ea</a:t>
            </a:r>
            <a:r>
              <a:rPr lang="zh-CN" altLang="en-US" sz="2800" b="1"/>
              <a:t>）</a:t>
            </a:r>
            <a:r>
              <a:rPr lang="en-US" altLang="zh-CN" sz="2800" b="1"/>
              <a:t>. </a:t>
            </a: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1676400" y="3094038"/>
          <a:ext cx="7162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CS ChemDraw Drawing" r:id="rId4" imgW="5349240" imgH="1076960" progId="ChemDraw.Document.6.0">
                  <p:embed/>
                </p:oleObj>
              </mc:Choice>
              <mc:Fallback>
                <p:oleObj name="CS ChemDraw Drawing" r:id="rId4" imgW="5349240" imgH="1076960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94038"/>
                        <a:ext cx="71628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2" name="Object 8"/>
          <p:cNvGraphicFramePr>
            <a:graphicFrameLocks noChangeAspect="1"/>
          </p:cNvGraphicFramePr>
          <p:nvPr/>
        </p:nvGraphicFramePr>
        <p:xfrm>
          <a:off x="244475" y="1722438"/>
          <a:ext cx="12636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CS ChemDraw Drawing" r:id="rId6" imgW="1054100" imgH="855980" progId="ChemDraw.Document.6.0">
                  <p:embed/>
                </p:oleObj>
              </mc:Choice>
              <mc:Fallback>
                <p:oleObj name="CS ChemDraw Drawing" r:id="rId6" imgW="1054100" imgH="855980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722438"/>
                        <a:ext cx="126365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3" name="Object 9"/>
          <p:cNvGraphicFramePr>
            <a:graphicFrameLocks noChangeAspect="1"/>
          </p:cNvGraphicFramePr>
          <p:nvPr/>
        </p:nvGraphicFramePr>
        <p:xfrm>
          <a:off x="215900" y="3246438"/>
          <a:ext cx="1320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CS ChemDraw Drawing" r:id="rId8" imgW="1074420" imgH="855980" progId="ChemDraw.Document.6.0">
                  <p:embed/>
                </p:oleObj>
              </mc:Choice>
              <mc:Fallback>
                <p:oleObj name="CS ChemDraw Drawing" r:id="rId8" imgW="1074420" imgH="855980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246438"/>
                        <a:ext cx="1320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 autoUpdateAnimBg="0"/>
      <p:bldP spid="28775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28775"/>
            <a:ext cx="8208963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smtClean="0"/>
              <a:t>How about 1,3- and 1,4- disubstituted cyclohexane?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/>
              <a:t>Please try to draw out their chair conformers and answer the question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title"/>
          </p:nvPr>
        </p:nvSpPr>
        <p:spPr>
          <a:xfrm>
            <a:off x="317500" y="692150"/>
            <a:ext cx="8637588" cy="762000"/>
          </a:xfrm>
          <a:noFill/>
        </p:spPr>
        <p:txBody>
          <a:bodyPr/>
          <a:lstStyle/>
          <a:p>
            <a:pPr eaLnBrk="1" hangingPunct="1"/>
            <a:r>
              <a:rPr lang="en-US" altLang="zh-CN" sz="4000" b="1" smtClean="0"/>
              <a:t>7.</a:t>
            </a:r>
            <a:r>
              <a:rPr lang="en-US" altLang="zh-CN" sz="4000" smtClean="0"/>
              <a:t> </a:t>
            </a:r>
            <a:r>
              <a:rPr lang="en-US" altLang="zh-CN" b="1" smtClean="0"/>
              <a:t>Disubstituted cyclohexane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对象 3"/>
          <p:cNvGraphicFramePr>
            <a:graphicFrameLocks noChangeAspect="1"/>
          </p:cNvGraphicFramePr>
          <p:nvPr/>
        </p:nvGraphicFramePr>
        <p:xfrm>
          <a:off x="1857375" y="428625"/>
          <a:ext cx="40274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CS ChemDraw Drawing" r:id="rId3" imgW="4027312" imgH="1025463" progId="ChemDraw.Document.6.0">
                  <p:embed/>
                </p:oleObj>
              </mc:Choice>
              <mc:Fallback>
                <p:oleObj name="CS ChemDraw Drawing" r:id="rId3" imgW="4027312" imgH="1025463" progId="ChemDraw.Document.6.0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28625"/>
                        <a:ext cx="4027488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4"/>
          <p:cNvGraphicFramePr>
            <a:graphicFrameLocks noChangeAspect="1"/>
          </p:cNvGraphicFramePr>
          <p:nvPr/>
        </p:nvGraphicFramePr>
        <p:xfrm>
          <a:off x="1857375" y="1785938"/>
          <a:ext cx="40830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CS ChemDraw Drawing" r:id="rId5" imgW="4082284" imgH="1080135" progId="ChemDraw.Document.6.0">
                  <p:embed/>
                </p:oleObj>
              </mc:Choice>
              <mc:Fallback>
                <p:oleObj name="CS ChemDraw Drawing" r:id="rId5" imgW="4082284" imgH="1080135" progId="ChemDraw.Document.6.0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85938"/>
                        <a:ext cx="40830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5"/>
          <p:cNvGraphicFramePr>
            <a:graphicFrameLocks noChangeAspect="1"/>
          </p:cNvGraphicFramePr>
          <p:nvPr/>
        </p:nvGraphicFramePr>
        <p:xfrm>
          <a:off x="1928813" y="4500563"/>
          <a:ext cx="3992562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CS ChemDraw Drawing" r:id="rId7" imgW="3992461" imgH="1268970" progId="ChemDraw.Document.6.0">
                  <p:embed/>
                </p:oleObj>
              </mc:Choice>
              <mc:Fallback>
                <p:oleObj name="CS ChemDraw Drawing" r:id="rId7" imgW="3992461" imgH="1268970" progId="ChemDraw.Document.6.0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500563"/>
                        <a:ext cx="3992562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6"/>
          <p:cNvGraphicFramePr>
            <a:graphicFrameLocks noChangeAspect="1"/>
          </p:cNvGraphicFramePr>
          <p:nvPr/>
        </p:nvGraphicFramePr>
        <p:xfrm>
          <a:off x="1714500" y="3000375"/>
          <a:ext cx="44545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CS ChemDraw Drawing" r:id="rId9" imgW="4454511" imgH="1349899" progId="ChemDraw.Document.6.0">
                  <p:embed/>
                </p:oleObj>
              </mc:Choice>
              <mc:Fallback>
                <p:oleObj name="CS ChemDraw Drawing" r:id="rId9" imgW="4454511" imgH="1349899" progId="ChemDraw.Document.6.0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000375"/>
                        <a:ext cx="4454525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Box 7"/>
          <p:cNvSpPr txBox="1">
            <a:spLocks noChangeArrowheads="1"/>
          </p:cNvSpPr>
          <p:nvPr/>
        </p:nvSpPr>
        <p:spPr bwMode="auto">
          <a:xfrm>
            <a:off x="6194425" y="2060575"/>
            <a:ext cx="20558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反</a:t>
            </a:r>
            <a:r>
              <a:rPr lang="en-US" altLang="zh-CN" b="1"/>
              <a:t>-1,3-</a:t>
            </a:r>
            <a:r>
              <a:rPr lang="zh-CN" altLang="en-US" b="1"/>
              <a:t>环己烷</a:t>
            </a:r>
          </a:p>
        </p:txBody>
      </p:sp>
      <p:sp>
        <p:nvSpPr>
          <p:cNvPr id="37899" name="TextBox 8"/>
          <p:cNvSpPr txBox="1">
            <a:spLocks noChangeArrowheads="1"/>
          </p:cNvSpPr>
          <p:nvPr/>
        </p:nvSpPr>
        <p:spPr bwMode="auto">
          <a:xfrm>
            <a:off x="6197600" y="709613"/>
            <a:ext cx="205581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顺</a:t>
            </a:r>
            <a:r>
              <a:rPr lang="en-US" altLang="zh-CN" b="1"/>
              <a:t>-1,3-</a:t>
            </a:r>
            <a:r>
              <a:rPr lang="zh-CN" altLang="en-US" b="1"/>
              <a:t>环己烷</a:t>
            </a:r>
          </a:p>
        </p:txBody>
      </p:sp>
      <p:sp>
        <p:nvSpPr>
          <p:cNvPr id="37900" name="TextBox 9"/>
          <p:cNvSpPr txBox="1">
            <a:spLocks noChangeArrowheads="1"/>
          </p:cNvSpPr>
          <p:nvPr/>
        </p:nvSpPr>
        <p:spPr bwMode="auto">
          <a:xfrm>
            <a:off x="6199188" y="3500438"/>
            <a:ext cx="205422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顺</a:t>
            </a:r>
            <a:r>
              <a:rPr lang="en-US" altLang="zh-CN" b="1"/>
              <a:t>-1,4-</a:t>
            </a:r>
            <a:r>
              <a:rPr lang="zh-CN" altLang="en-US" b="1"/>
              <a:t>环己烷</a:t>
            </a:r>
          </a:p>
        </p:txBody>
      </p:sp>
      <p:sp>
        <p:nvSpPr>
          <p:cNvPr id="37901" name="TextBox 10"/>
          <p:cNvSpPr txBox="1">
            <a:spLocks noChangeArrowheads="1"/>
          </p:cNvSpPr>
          <p:nvPr/>
        </p:nvSpPr>
        <p:spPr bwMode="auto">
          <a:xfrm>
            <a:off x="6199188" y="5035550"/>
            <a:ext cx="2055812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/>
              <a:t>反</a:t>
            </a:r>
            <a:r>
              <a:rPr lang="en-US" altLang="zh-CN" b="1"/>
              <a:t>-1,4-</a:t>
            </a:r>
            <a:r>
              <a:rPr lang="zh-CN" altLang="en-US" b="1"/>
              <a:t>环己烷</a:t>
            </a:r>
          </a:p>
        </p:txBody>
      </p:sp>
      <p:graphicFrame>
        <p:nvGraphicFramePr>
          <p:cNvPr id="37894" name="Object 10"/>
          <p:cNvGraphicFramePr>
            <a:graphicFrameLocks noChangeAspect="1"/>
          </p:cNvGraphicFramePr>
          <p:nvPr/>
        </p:nvGraphicFramePr>
        <p:xfrm>
          <a:off x="785813" y="500063"/>
          <a:ext cx="7858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CS ChemDraw Drawing" r:id="rId11" imgW="531394" imgH="607868" progId="ChemDraw.Document.6.0">
                  <p:embed/>
                </p:oleObj>
              </mc:Choice>
              <mc:Fallback>
                <p:oleObj name="CS ChemDraw Drawing" r:id="rId11" imgW="531394" imgH="607868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00063"/>
                        <a:ext cx="7858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1"/>
          <p:cNvGraphicFramePr>
            <a:graphicFrameLocks noChangeAspect="1"/>
          </p:cNvGraphicFramePr>
          <p:nvPr/>
        </p:nvGraphicFramePr>
        <p:xfrm>
          <a:off x="714375" y="1857375"/>
          <a:ext cx="8747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CS ChemDraw Drawing" r:id="rId13" imgW="531394" imgH="607508" progId="ChemDraw.Document.6.0">
                  <p:embed/>
                </p:oleObj>
              </mc:Choice>
              <mc:Fallback>
                <p:oleObj name="CS ChemDraw Drawing" r:id="rId13" imgW="531394" imgH="607508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857375"/>
                        <a:ext cx="8747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2"/>
          <p:cNvGraphicFramePr>
            <a:graphicFrameLocks noChangeAspect="1"/>
          </p:cNvGraphicFramePr>
          <p:nvPr/>
        </p:nvGraphicFramePr>
        <p:xfrm>
          <a:off x="857250" y="2928938"/>
          <a:ext cx="714375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2" name="CS ChemDraw Drawing" r:id="rId15" imgW="367197" imgH="773683" progId="ChemDraw.Document.6.0">
                  <p:embed/>
                </p:oleObj>
              </mc:Choice>
              <mc:Fallback>
                <p:oleObj name="CS ChemDraw Drawing" r:id="rId15" imgW="367197" imgH="773683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928938"/>
                        <a:ext cx="714375" cy="150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3"/>
          <p:cNvGraphicFramePr>
            <a:graphicFrameLocks noChangeAspect="1"/>
          </p:cNvGraphicFramePr>
          <p:nvPr/>
        </p:nvGraphicFramePr>
        <p:xfrm>
          <a:off x="857250" y="4572000"/>
          <a:ext cx="71437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CS ChemDraw Drawing" r:id="rId17" imgW="366838" imgH="773683" progId="ChemDraw.Document.6.0">
                  <p:embed/>
                </p:oleObj>
              </mc:Choice>
              <mc:Fallback>
                <p:oleObj name="CS ChemDraw Drawing" r:id="rId17" imgW="366838" imgH="773683" progId="ChemDraw.Document.6.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572000"/>
                        <a:ext cx="714375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ea typeface="楷体_GB2312" pitchFamily="49" charset="-122"/>
              </a:rPr>
              <a:t>8. </a:t>
            </a:r>
            <a:r>
              <a:rPr lang="zh-CN" altLang="en-US" b="1" smtClean="0">
                <a:solidFill>
                  <a:schemeClr val="tx1"/>
                </a:solidFill>
                <a:ea typeface="楷体_GB2312" pitchFamily="49" charset="-122"/>
              </a:rPr>
              <a:t>环己烷的其他构象</a:t>
            </a:r>
            <a:endParaRPr lang="zh-CN" altLang="en-US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838200" y="2209800"/>
          <a:ext cx="7586663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CS ChemDraw Drawing" r:id="rId3" imgW="3614420" imgH="1455420" progId="ChemDraw.Document.6.0">
                  <p:embed/>
                </p:oleObj>
              </mc:Choice>
              <mc:Fallback>
                <p:oleObj name="CS ChemDraw Drawing" r:id="rId3" imgW="3614420" imgH="1455420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7586663" cy="304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88" y="0"/>
            <a:ext cx="9040812" cy="678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81" name="Picture 5" descr="Conformations of Cyclohexan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800100"/>
            <a:ext cx="8077200" cy="605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6"/>
          <p:cNvSpPr>
            <a:spLocks noChangeArrowheads="1"/>
          </p:cNvSpPr>
          <p:nvPr/>
        </p:nvSpPr>
        <p:spPr bwMode="auto">
          <a:xfrm>
            <a:off x="317500" y="539750"/>
            <a:ext cx="86375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>
                <a:ea typeface="楷体_GB2312" pitchFamily="49" charset="-122"/>
              </a:rPr>
              <a:t>7. </a:t>
            </a:r>
            <a:r>
              <a:rPr lang="zh-CN" altLang="en-US" sz="4400" b="1">
                <a:ea typeface="楷体_GB2312" pitchFamily="49" charset="-122"/>
              </a:rPr>
              <a:t>环己烷的其他构象</a:t>
            </a:r>
            <a:endParaRPr lang="zh-CN" altLang="en-US" sz="440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 smtClean="0">
                <a:hlinkClick r:id="rId2" action="ppaction://hlinksldjump"/>
              </a:rPr>
              <a:t>三、碳氢化合物的稳定性与拜尔的环张力学说</a:t>
            </a:r>
            <a:endParaRPr lang="zh-CN" altLang="en-US" sz="4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836613"/>
            <a:ext cx="8763000" cy="54721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tx2"/>
                </a:solidFill>
              </a:rPr>
              <a:t>化合物的燃烧热（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Times New Roman" pitchFamily="18" charset="0"/>
              </a:rPr>
              <a:t>Δ</a:t>
            </a:r>
            <a:r>
              <a:rPr lang="en-US" altLang="zh-CN" sz="2400" b="1" i="1" dirty="0" err="1" smtClean="0">
                <a:solidFill>
                  <a:schemeClr val="tx2"/>
                </a:solidFill>
              </a:rPr>
              <a:t>H</a:t>
            </a:r>
            <a:r>
              <a:rPr lang="en-US" altLang="zh-CN" sz="2400" b="1" baseline="30000" dirty="0" err="1" smtClean="0">
                <a:solidFill>
                  <a:schemeClr val="tx2"/>
                </a:solidFill>
              </a:rPr>
              <a:t>Ө</a:t>
            </a:r>
            <a:r>
              <a:rPr lang="en-US" altLang="zh-CN" sz="2400" b="1" baseline="-25000" dirty="0" err="1" smtClean="0">
                <a:solidFill>
                  <a:schemeClr val="tx2"/>
                </a:solidFill>
              </a:rPr>
              <a:t>c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）：</a:t>
            </a:r>
            <a:r>
              <a:rPr lang="zh-CN" altLang="en-US" sz="2400" b="1" dirty="0" smtClean="0"/>
              <a:t>一个化合物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在标准状态下</a:t>
            </a:r>
            <a:r>
              <a:rPr lang="zh-CN" altLang="en-US" sz="2400" b="1" dirty="0" smtClean="0"/>
              <a:t>完全燃烧生成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二氧化碳和水</a:t>
            </a:r>
            <a:r>
              <a:rPr lang="zh-CN" altLang="en-US" sz="2400" b="1" dirty="0" smtClean="0"/>
              <a:t>的过程所放出的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热量。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烷烃在空气中燃烧生成二氧化碳和水，反应式如下：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宋体" pitchFamily="2" charset="-122"/>
              </a:rPr>
              <a:t>                                        </a:t>
            </a:r>
          </a:p>
          <a:p>
            <a:pPr marL="0" indent="0" algn="just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latin typeface="宋体" pitchFamily="2" charset="-122"/>
              </a:rPr>
              <a:t>                                        Δ</a:t>
            </a:r>
            <a:r>
              <a:rPr lang="en-US" altLang="zh-CN" sz="2800" b="1" i="1" dirty="0" smtClean="0"/>
              <a:t>H</a:t>
            </a:r>
            <a:r>
              <a:rPr lang="en-US" altLang="zh-CN" sz="2800" b="1" baseline="30000" dirty="0" smtClean="0"/>
              <a:t>Ө</a:t>
            </a:r>
            <a:r>
              <a:rPr lang="en-US" altLang="zh-CN" sz="2800" b="1" baseline="-25000" dirty="0" smtClean="0"/>
              <a:t>C</a:t>
            </a:r>
            <a:endParaRPr lang="en-US" altLang="zh-CN" sz="2800" dirty="0" smtClean="0"/>
          </a:p>
          <a:p>
            <a:pPr algn="just" eaLnBrk="1" hangingPunct="1">
              <a:lnSpc>
                <a:spcPct val="120000"/>
              </a:lnSpc>
              <a:defRPr/>
            </a:pPr>
            <a:endParaRPr lang="en-US" altLang="zh-CN" sz="2400" b="1" dirty="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通过比较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不同烷烃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燃烧热</a:t>
            </a:r>
            <a:r>
              <a:rPr lang="zh-CN" altLang="en-US" sz="2400" b="1" dirty="0" smtClean="0"/>
              <a:t>，就相当于以生成二氧化碳和水作为一个比较的标准，可以比较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不同烷烃的稳定性</a:t>
            </a:r>
            <a:r>
              <a:rPr lang="zh-CN" altLang="en-US" sz="2400" b="1" dirty="0" smtClean="0"/>
              <a:t>。主要用于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同分异构体稳定性</a:t>
            </a:r>
            <a:r>
              <a:rPr lang="zh-CN" altLang="en-US" sz="2400" b="1" dirty="0" smtClean="0"/>
              <a:t>的比较。</a:t>
            </a:r>
          </a:p>
          <a:p>
            <a:pPr algn="just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相同组成的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同分异构体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燃烧热越高者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，化合物所具有的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能量就越高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，也就</a:t>
            </a:r>
            <a:r>
              <a:rPr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越不稳定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588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1</a:t>
            </a:r>
            <a:r>
              <a:rPr lang="zh-CN" altLang="en-US" sz="4000" b="1" smtClean="0"/>
              <a:t>、燃烧热</a:t>
            </a:r>
          </a:p>
        </p:txBody>
      </p:sp>
      <p:graphicFrame>
        <p:nvGraphicFramePr>
          <p:cNvPr id="39938" name="Object 0"/>
          <p:cNvGraphicFramePr>
            <a:graphicFrameLocks noChangeAspect="1"/>
          </p:cNvGraphicFramePr>
          <p:nvPr/>
        </p:nvGraphicFramePr>
        <p:xfrm>
          <a:off x="323850" y="2852738"/>
          <a:ext cx="74691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CS ChemDraw Drawing" r:id="rId3" imgW="3497580" imgH="321564" progId="ChemDraw.Document.6.0">
                  <p:embed/>
                </p:oleObj>
              </mc:Choice>
              <mc:Fallback>
                <p:oleObj name="CS ChemDraw Drawing" r:id="rId3" imgW="3497580" imgH="321564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852738"/>
                        <a:ext cx="7469188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1027"/>
          <p:cNvSpPr>
            <a:spLocks noGrp="1" noChangeArrowheads="1"/>
          </p:cNvSpPr>
          <p:nvPr>
            <p:ph idx="1"/>
          </p:nvPr>
        </p:nvSpPr>
        <p:spPr>
          <a:xfrm>
            <a:off x="554038" y="1752600"/>
            <a:ext cx="8208962" cy="4459288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kumimoji="0" lang="zh-CN" altLang="en-US" sz="2800" b="1" smtClean="0">
                <a:solidFill>
                  <a:schemeClr val="hlink"/>
                </a:solidFill>
                <a:latin typeface="Arial Black" pitchFamily="34" charset="0"/>
              </a:rPr>
              <a:t>不饱和度 </a:t>
            </a:r>
            <a:r>
              <a:rPr kumimoji="0" lang="en-US" altLang="zh-CN" sz="2800" b="1" smtClean="0">
                <a:solidFill>
                  <a:schemeClr val="tx2"/>
                </a:solidFill>
              </a:rPr>
              <a:t>—</a:t>
            </a:r>
            <a:r>
              <a:rPr kumimoji="0" lang="en-US" altLang="zh-CN" sz="2800" b="1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kumimoji="0" lang="zh-CN" altLang="en-US" sz="2800" b="1" smtClean="0">
                <a:solidFill>
                  <a:schemeClr val="tx2"/>
                </a:solidFill>
                <a:latin typeface="Arial Black" pitchFamily="34" charset="0"/>
              </a:rPr>
              <a:t>分子组成的氢原子数目与理论上最大可能数目之差的情况</a:t>
            </a:r>
          </a:p>
          <a:p>
            <a:pPr eaLnBrk="1" hangingPunct="1"/>
            <a:r>
              <a:rPr lang="en-US" altLang="zh-CN" sz="2800" b="1" smtClean="0"/>
              <a:t>Saturated Hydrocarbons:   C</a:t>
            </a:r>
            <a:r>
              <a:rPr lang="en-US" altLang="zh-CN" sz="2800" b="1" baseline="-25000" smtClean="0"/>
              <a:t>n</a:t>
            </a:r>
            <a:r>
              <a:rPr lang="en-US" altLang="zh-CN" sz="2800" b="1" smtClean="0"/>
              <a:t>H</a:t>
            </a:r>
            <a:r>
              <a:rPr lang="en-US" altLang="zh-CN" sz="2800" b="1" baseline="-25000" smtClean="0"/>
              <a:t>2n+2</a:t>
            </a:r>
            <a:r>
              <a:rPr lang="en-US" altLang="zh-CN" sz="2800" b="1" smtClean="0"/>
              <a:t>  </a:t>
            </a:r>
          </a:p>
          <a:p>
            <a:pPr eaLnBrk="1" hangingPunct="1"/>
            <a:r>
              <a:rPr lang="en-US" altLang="zh-CN" sz="2800" b="1" smtClean="0"/>
              <a:t> For a formula:  C</a:t>
            </a:r>
            <a:r>
              <a:rPr lang="en-US" altLang="zh-CN" sz="2800" b="1" baseline="-25000" smtClean="0"/>
              <a:t>n</a:t>
            </a:r>
            <a:r>
              <a:rPr lang="en-US" altLang="zh-CN" sz="2800" b="1" smtClean="0"/>
              <a:t>H</a:t>
            </a:r>
            <a:r>
              <a:rPr lang="en-US" altLang="zh-CN" sz="2800" b="1" baseline="-25000" smtClean="0"/>
              <a:t>m</a:t>
            </a:r>
            <a:r>
              <a:rPr lang="en-US" altLang="zh-CN" sz="2800" b="1" smtClean="0"/>
              <a:t> </a:t>
            </a:r>
          </a:p>
          <a:p>
            <a:pPr eaLnBrk="1" hangingPunct="1"/>
            <a:r>
              <a:rPr lang="en-US" altLang="zh-CN" sz="2800" b="1" smtClean="0"/>
              <a:t> Degree of unsaturated </a:t>
            </a:r>
            <a:r>
              <a:rPr kumimoji="0" lang="en-US" altLang="zh-CN" sz="2800" b="1" i="1" smtClean="0">
                <a:solidFill>
                  <a:schemeClr val="hlink"/>
                </a:solidFill>
                <a:latin typeface="Symbol" pitchFamily="18" charset="2"/>
                <a:sym typeface="Symbol" pitchFamily="18" charset="2"/>
              </a:rPr>
              <a:t> </a:t>
            </a:r>
            <a:r>
              <a:rPr lang="en-US" altLang="zh-CN" sz="2800" b="1" smtClean="0"/>
              <a:t>= (2n+2-m)/2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If it is a </a:t>
            </a:r>
            <a:r>
              <a:rPr lang="en-US" altLang="zh-CN" smtClean="0">
                <a:solidFill>
                  <a:srgbClr val="FF0000"/>
                </a:solidFill>
              </a:rPr>
              <a:t>cycloalkane</a:t>
            </a:r>
            <a:r>
              <a:rPr lang="en-US" altLang="zh-CN" smtClean="0">
                <a:solidFill>
                  <a:schemeClr val="tx2"/>
                </a:solidFill>
              </a:rPr>
              <a:t>, the </a:t>
            </a:r>
            <a:r>
              <a:rPr lang="en-US" altLang="zh-CN" b="1" smtClean="0">
                <a:solidFill>
                  <a:srgbClr val="FF0000"/>
                </a:solidFill>
              </a:rPr>
              <a:t>degree of unsaturated</a:t>
            </a:r>
            <a:r>
              <a:rPr lang="en-US" altLang="zh-CN" smtClean="0">
                <a:solidFill>
                  <a:schemeClr val="tx2"/>
                </a:solidFill>
              </a:rPr>
              <a:t> equals to the 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</a:rPr>
              <a:t>number of ring</a:t>
            </a:r>
          </a:p>
        </p:txBody>
      </p:sp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7500" y="838200"/>
            <a:ext cx="8637588" cy="646113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2</a:t>
            </a:r>
            <a:r>
              <a:rPr lang="zh-CN" altLang="en-US" sz="3600" b="1" smtClean="0"/>
              <a:t>、</a:t>
            </a:r>
            <a:r>
              <a:rPr lang="zh-CN" altLang="zh-CN" sz="3600" b="1" smtClean="0"/>
              <a:t>通式与不饱和度（环的数目）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宋体" pitchFamily="2" charset="-122"/>
              </a:rPr>
              <a:t>烷烃的不同异构体能量是有所不同的。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1</a:t>
            </a:r>
            <a:r>
              <a:rPr lang="zh-CN" altLang="en-US" sz="4000" b="1" smtClean="0"/>
              <a:t>、燃烧热</a:t>
            </a:r>
          </a:p>
        </p:txBody>
      </p:sp>
      <p:grpSp>
        <p:nvGrpSpPr>
          <p:cNvPr id="86020" name="Group 69"/>
          <p:cNvGrpSpPr>
            <a:grpSpLocks/>
          </p:cNvGrpSpPr>
          <p:nvPr/>
        </p:nvGrpSpPr>
        <p:grpSpPr bwMode="auto">
          <a:xfrm>
            <a:off x="1447800" y="2590800"/>
            <a:ext cx="5105400" cy="2270125"/>
            <a:chOff x="-3" y="-3"/>
            <a:chExt cx="1589" cy="1430"/>
          </a:xfrm>
        </p:grpSpPr>
        <p:grpSp>
          <p:nvGrpSpPr>
            <p:cNvPr id="86021" name="Group 67"/>
            <p:cNvGrpSpPr>
              <a:grpSpLocks/>
            </p:cNvGrpSpPr>
            <p:nvPr/>
          </p:nvGrpSpPr>
          <p:grpSpPr bwMode="auto">
            <a:xfrm>
              <a:off x="0" y="0"/>
              <a:ext cx="1583" cy="1424"/>
              <a:chOff x="0" y="0"/>
              <a:chExt cx="1583" cy="1424"/>
            </a:xfrm>
          </p:grpSpPr>
          <p:grpSp>
            <p:nvGrpSpPr>
              <p:cNvPr id="86023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705" cy="520"/>
                <a:chOff x="0" y="0"/>
                <a:chExt cx="705" cy="520"/>
              </a:xfrm>
            </p:grpSpPr>
            <p:sp>
              <p:nvSpPr>
                <p:cNvPr id="86049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05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050" name="Group 4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05" cy="384"/>
                  <a:chOff x="0" y="0"/>
                  <a:chExt cx="705" cy="384"/>
                </a:xfrm>
              </p:grpSpPr>
              <p:sp>
                <p:nvSpPr>
                  <p:cNvPr id="8605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4"/>
                    <a:ext cx="619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8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戊烷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52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0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6024" name="Group 50"/>
              <p:cNvGrpSpPr>
                <a:grpSpLocks/>
              </p:cNvGrpSpPr>
              <p:nvPr/>
            </p:nvGrpSpPr>
            <p:grpSpPr bwMode="auto">
              <a:xfrm>
                <a:off x="705" y="0"/>
                <a:ext cx="878" cy="520"/>
                <a:chOff x="705" y="0"/>
                <a:chExt cx="878" cy="520"/>
              </a:xfrm>
            </p:grpSpPr>
            <p:sp>
              <p:nvSpPr>
                <p:cNvPr id="86045" name="Rectangle 49"/>
                <p:cNvSpPr>
                  <a:spLocks noChangeArrowheads="1"/>
                </p:cNvSpPr>
                <p:nvPr/>
              </p:nvSpPr>
              <p:spPr bwMode="auto">
                <a:xfrm>
                  <a:off x="705" y="0"/>
                  <a:ext cx="878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046" name="Group 48"/>
                <p:cNvGrpSpPr>
                  <a:grpSpLocks/>
                </p:cNvGrpSpPr>
                <p:nvPr/>
              </p:nvGrpSpPr>
              <p:grpSpPr bwMode="auto">
                <a:xfrm>
                  <a:off x="705" y="0"/>
                  <a:ext cx="878" cy="384"/>
                  <a:chOff x="705" y="0"/>
                  <a:chExt cx="878" cy="384"/>
                </a:xfrm>
              </p:grpSpPr>
              <p:sp>
                <p:nvSpPr>
                  <p:cNvPr id="8604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"/>
                    <a:ext cx="792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r>
                      <a:rPr lang="en-US" altLang="zh-CN" sz="28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-3537.2</a:t>
                    </a:r>
                  </a:p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endParaRPr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4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705" y="0"/>
                    <a:ext cx="8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6025" name="Group 54"/>
              <p:cNvGrpSpPr>
                <a:grpSpLocks/>
              </p:cNvGrpSpPr>
              <p:nvPr/>
            </p:nvGrpSpPr>
            <p:grpSpPr bwMode="auto">
              <a:xfrm>
                <a:off x="0" y="452"/>
                <a:ext cx="705" cy="520"/>
                <a:chOff x="0" y="452"/>
                <a:chExt cx="705" cy="520"/>
              </a:xfrm>
            </p:grpSpPr>
            <p:sp>
              <p:nvSpPr>
                <p:cNvPr id="86041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452"/>
                  <a:ext cx="705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042" name="Group 52"/>
                <p:cNvGrpSpPr>
                  <a:grpSpLocks/>
                </p:cNvGrpSpPr>
                <p:nvPr/>
              </p:nvGrpSpPr>
              <p:grpSpPr bwMode="auto">
                <a:xfrm>
                  <a:off x="0" y="452"/>
                  <a:ext cx="705" cy="384"/>
                  <a:chOff x="0" y="452"/>
                  <a:chExt cx="705" cy="384"/>
                </a:xfrm>
              </p:grpSpPr>
              <p:sp>
                <p:nvSpPr>
                  <p:cNvPr id="8604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86"/>
                    <a:ext cx="619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8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异戊烷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44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52"/>
                    <a:ext cx="70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6026" name="Group 58"/>
              <p:cNvGrpSpPr>
                <a:grpSpLocks/>
              </p:cNvGrpSpPr>
              <p:nvPr/>
            </p:nvGrpSpPr>
            <p:grpSpPr bwMode="auto">
              <a:xfrm>
                <a:off x="705" y="452"/>
                <a:ext cx="878" cy="520"/>
                <a:chOff x="705" y="452"/>
                <a:chExt cx="878" cy="520"/>
              </a:xfrm>
            </p:grpSpPr>
            <p:sp>
              <p:nvSpPr>
                <p:cNvPr id="86037" name="Rectangle 57"/>
                <p:cNvSpPr>
                  <a:spLocks noChangeArrowheads="1"/>
                </p:cNvSpPr>
                <p:nvPr/>
              </p:nvSpPr>
              <p:spPr bwMode="auto">
                <a:xfrm>
                  <a:off x="705" y="452"/>
                  <a:ext cx="878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038" name="Group 56"/>
                <p:cNvGrpSpPr>
                  <a:grpSpLocks/>
                </p:cNvGrpSpPr>
                <p:nvPr/>
              </p:nvGrpSpPr>
              <p:grpSpPr bwMode="auto">
                <a:xfrm>
                  <a:off x="705" y="452"/>
                  <a:ext cx="878" cy="384"/>
                  <a:chOff x="705" y="452"/>
                  <a:chExt cx="878" cy="384"/>
                </a:xfrm>
              </p:grpSpPr>
              <p:sp>
                <p:nvSpPr>
                  <p:cNvPr id="8603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486"/>
                    <a:ext cx="792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r>
                      <a:rPr lang="en-US" altLang="zh-CN" sz="28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-3530.5</a:t>
                    </a:r>
                  </a:p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endParaRPr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4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705" y="452"/>
                    <a:ext cx="8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6027" name="Group 62"/>
              <p:cNvGrpSpPr>
                <a:grpSpLocks/>
              </p:cNvGrpSpPr>
              <p:nvPr/>
            </p:nvGrpSpPr>
            <p:grpSpPr bwMode="auto">
              <a:xfrm>
                <a:off x="0" y="904"/>
                <a:ext cx="705" cy="520"/>
                <a:chOff x="0" y="904"/>
                <a:chExt cx="705" cy="520"/>
              </a:xfrm>
            </p:grpSpPr>
            <p:sp>
              <p:nvSpPr>
                <p:cNvPr id="86033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904"/>
                  <a:ext cx="705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034" name="Group 60"/>
                <p:cNvGrpSpPr>
                  <a:grpSpLocks/>
                </p:cNvGrpSpPr>
                <p:nvPr/>
              </p:nvGrpSpPr>
              <p:grpSpPr bwMode="auto">
                <a:xfrm>
                  <a:off x="0" y="904"/>
                  <a:ext cx="705" cy="384"/>
                  <a:chOff x="0" y="904"/>
                  <a:chExt cx="705" cy="384"/>
                </a:xfrm>
              </p:grpSpPr>
              <p:sp>
                <p:nvSpPr>
                  <p:cNvPr id="8603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938"/>
                    <a:ext cx="619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8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新戊烷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36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04"/>
                    <a:ext cx="70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6028" name="Group 66"/>
              <p:cNvGrpSpPr>
                <a:grpSpLocks/>
              </p:cNvGrpSpPr>
              <p:nvPr/>
            </p:nvGrpSpPr>
            <p:grpSpPr bwMode="auto">
              <a:xfrm>
                <a:off x="705" y="904"/>
                <a:ext cx="878" cy="520"/>
                <a:chOff x="705" y="904"/>
                <a:chExt cx="878" cy="520"/>
              </a:xfrm>
            </p:grpSpPr>
            <p:sp>
              <p:nvSpPr>
                <p:cNvPr id="86029" name="Rectangle 65"/>
                <p:cNvSpPr>
                  <a:spLocks noChangeArrowheads="1"/>
                </p:cNvSpPr>
                <p:nvPr/>
              </p:nvSpPr>
              <p:spPr bwMode="auto">
                <a:xfrm>
                  <a:off x="705" y="904"/>
                  <a:ext cx="878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6030" name="Group 64"/>
                <p:cNvGrpSpPr>
                  <a:grpSpLocks/>
                </p:cNvGrpSpPr>
                <p:nvPr/>
              </p:nvGrpSpPr>
              <p:grpSpPr bwMode="auto">
                <a:xfrm>
                  <a:off x="705" y="904"/>
                  <a:ext cx="878" cy="384"/>
                  <a:chOff x="705" y="904"/>
                  <a:chExt cx="878" cy="384"/>
                </a:xfrm>
              </p:grpSpPr>
              <p:sp>
                <p:nvSpPr>
                  <p:cNvPr id="8603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938"/>
                    <a:ext cx="792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r>
                      <a:rPr lang="en-US" altLang="zh-CN" sz="28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-3516.2</a:t>
                    </a:r>
                  </a:p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endParaRPr lang="en-US" altLang="zh-CN" sz="28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603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705" y="904"/>
                    <a:ext cx="8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86022" name="Rectangle 68"/>
            <p:cNvSpPr>
              <a:spLocks noChangeArrowheads="1"/>
            </p:cNvSpPr>
            <p:nvPr/>
          </p:nvSpPr>
          <p:spPr bwMode="auto">
            <a:xfrm>
              <a:off x="-3" y="-3"/>
              <a:ext cx="1589" cy="14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765175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1</a:t>
            </a:r>
            <a:r>
              <a:rPr lang="zh-CN" altLang="en-US" sz="4000" b="1" smtClean="0"/>
              <a:t>、燃烧热</a:t>
            </a:r>
          </a:p>
        </p:txBody>
      </p:sp>
      <p:grpSp>
        <p:nvGrpSpPr>
          <p:cNvPr id="40966" name="Group 209"/>
          <p:cNvGrpSpPr>
            <a:grpSpLocks/>
          </p:cNvGrpSpPr>
          <p:nvPr/>
        </p:nvGrpSpPr>
        <p:grpSpPr bwMode="auto">
          <a:xfrm>
            <a:off x="468313" y="1844675"/>
            <a:ext cx="8077200" cy="4160838"/>
            <a:chOff x="-3" y="-3"/>
            <a:chExt cx="3475" cy="1882"/>
          </a:xfrm>
        </p:grpSpPr>
        <p:grpSp>
          <p:nvGrpSpPr>
            <p:cNvPr id="40970" name="Group 207"/>
            <p:cNvGrpSpPr>
              <a:grpSpLocks/>
            </p:cNvGrpSpPr>
            <p:nvPr/>
          </p:nvGrpSpPr>
          <p:grpSpPr bwMode="auto">
            <a:xfrm>
              <a:off x="0" y="0"/>
              <a:ext cx="3469" cy="1876"/>
              <a:chOff x="0" y="0"/>
              <a:chExt cx="3469" cy="1876"/>
            </a:xfrm>
          </p:grpSpPr>
          <p:grpSp>
            <p:nvGrpSpPr>
              <p:cNvPr id="40972" name="Group 146"/>
              <p:cNvGrpSpPr>
                <a:grpSpLocks/>
              </p:cNvGrpSpPr>
              <p:nvPr/>
            </p:nvGrpSpPr>
            <p:grpSpPr bwMode="auto">
              <a:xfrm>
                <a:off x="0" y="0"/>
                <a:ext cx="705" cy="520"/>
                <a:chOff x="0" y="0"/>
                <a:chExt cx="705" cy="520"/>
              </a:xfrm>
            </p:grpSpPr>
            <p:sp>
              <p:nvSpPr>
                <p:cNvPr id="41048" name="Rectangle 1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05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49" name="Group 14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05" cy="384"/>
                  <a:chOff x="0" y="0"/>
                  <a:chExt cx="705" cy="384"/>
                </a:xfrm>
              </p:grpSpPr>
              <p:sp>
                <p:nvSpPr>
                  <p:cNvPr id="4105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4"/>
                    <a:ext cx="619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丙烷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5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0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73" name="Group 150"/>
              <p:cNvGrpSpPr>
                <a:grpSpLocks/>
              </p:cNvGrpSpPr>
              <p:nvPr/>
            </p:nvGrpSpPr>
            <p:grpSpPr bwMode="auto">
              <a:xfrm>
                <a:off x="705" y="0"/>
                <a:ext cx="878" cy="520"/>
                <a:chOff x="705" y="0"/>
                <a:chExt cx="878" cy="520"/>
              </a:xfrm>
            </p:grpSpPr>
            <p:sp>
              <p:nvSpPr>
                <p:cNvPr id="41044" name="Rectangle 149"/>
                <p:cNvSpPr>
                  <a:spLocks noChangeArrowheads="1"/>
                </p:cNvSpPr>
                <p:nvPr/>
              </p:nvSpPr>
              <p:spPr bwMode="auto">
                <a:xfrm>
                  <a:off x="705" y="0"/>
                  <a:ext cx="878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45" name="Group 148"/>
                <p:cNvGrpSpPr>
                  <a:grpSpLocks/>
                </p:cNvGrpSpPr>
                <p:nvPr/>
              </p:nvGrpSpPr>
              <p:grpSpPr bwMode="auto">
                <a:xfrm>
                  <a:off x="705" y="0"/>
                  <a:ext cx="878" cy="384"/>
                  <a:chOff x="705" y="0"/>
                  <a:chExt cx="878" cy="384"/>
                </a:xfrm>
              </p:grpSpPr>
              <p:sp>
                <p:nvSpPr>
                  <p:cNvPr id="41046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"/>
                    <a:ext cx="792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-2220.3</a:t>
                    </a:r>
                  </a:p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47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05" y="0"/>
                    <a:ext cx="8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74" name="Group 154"/>
              <p:cNvGrpSpPr>
                <a:grpSpLocks/>
              </p:cNvGrpSpPr>
              <p:nvPr/>
            </p:nvGrpSpPr>
            <p:grpSpPr bwMode="auto">
              <a:xfrm>
                <a:off x="1583" y="0"/>
                <a:ext cx="734" cy="520"/>
                <a:chOff x="1583" y="0"/>
                <a:chExt cx="734" cy="520"/>
              </a:xfrm>
            </p:grpSpPr>
            <p:sp>
              <p:nvSpPr>
                <p:cNvPr id="4104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583" y="0"/>
                  <a:ext cx="734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41" name="Group 152"/>
                <p:cNvGrpSpPr>
                  <a:grpSpLocks/>
                </p:cNvGrpSpPr>
                <p:nvPr/>
              </p:nvGrpSpPr>
              <p:grpSpPr bwMode="auto">
                <a:xfrm>
                  <a:off x="1583" y="0"/>
                  <a:ext cx="734" cy="384"/>
                  <a:chOff x="1583" y="0"/>
                  <a:chExt cx="734" cy="384"/>
                </a:xfrm>
              </p:grpSpPr>
              <p:sp>
                <p:nvSpPr>
                  <p:cNvPr id="41042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34"/>
                    <a:ext cx="648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环丙烷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43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583" y="0"/>
                    <a:ext cx="734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75" name="Group 158"/>
              <p:cNvGrpSpPr>
                <a:grpSpLocks/>
              </p:cNvGrpSpPr>
              <p:nvPr/>
            </p:nvGrpSpPr>
            <p:grpSpPr bwMode="auto">
              <a:xfrm>
                <a:off x="2317" y="0"/>
                <a:ext cx="1152" cy="520"/>
                <a:chOff x="2317" y="0"/>
                <a:chExt cx="1152" cy="520"/>
              </a:xfrm>
            </p:grpSpPr>
            <p:sp>
              <p:nvSpPr>
                <p:cNvPr id="41036" name="Rectangle 157"/>
                <p:cNvSpPr>
                  <a:spLocks noChangeArrowheads="1"/>
                </p:cNvSpPr>
                <p:nvPr/>
              </p:nvSpPr>
              <p:spPr bwMode="auto">
                <a:xfrm>
                  <a:off x="2317" y="0"/>
                  <a:ext cx="115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37" name="Group 156"/>
                <p:cNvGrpSpPr>
                  <a:grpSpLocks/>
                </p:cNvGrpSpPr>
                <p:nvPr/>
              </p:nvGrpSpPr>
              <p:grpSpPr bwMode="auto">
                <a:xfrm>
                  <a:off x="2317" y="0"/>
                  <a:ext cx="1152" cy="384"/>
                  <a:chOff x="2317" y="0"/>
                  <a:chExt cx="1152" cy="384"/>
                </a:xfrm>
              </p:grpSpPr>
              <p:sp>
                <p:nvSpPr>
                  <p:cNvPr id="4103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360" y="34"/>
                    <a:ext cx="1066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-2092.2</a:t>
                    </a:r>
                    <a:r>
                      <a: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（</a:t>
                    </a:r>
                    <a:r>
                      <a:rPr lang="en-US" altLang="zh-CN" b="1">
                        <a:latin typeface="Times New Roman" pitchFamily="18" charset="0"/>
                      </a:rPr>
                      <a:t>697.4/CH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2</a:t>
                    </a:r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)</a:t>
                    </a:r>
                  </a:p>
                </p:txBody>
              </p:sp>
              <p:sp>
                <p:nvSpPr>
                  <p:cNvPr id="4103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0"/>
                    <a:ext cx="115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76" name="Group 162"/>
              <p:cNvGrpSpPr>
                <a:grpSpLocks/>
              </p:cNvGrpSpPr>
              <p:nvPr/>
            </p:nvGrpSpPr>
            <p:grpSpPr bwMode="auto">
              <a:xfrm>
                <a:off x="0" y="452"/>
                <a:ext cx="705" cy="520"/>
                <a:chOff x="0" y="452"/>
                <a:chExt cx="705" cy="520"/>
              </a:xfrm>
            </p:grpSpPr>
            <p:sp>
              <p:nvSpPr>
                <p:cNvPr id="41032" name="Rectangle 161"/>
                <p:cNvSpPr>
                  <a:spLocks noChangeArrowheads="1"/>
                </p:cNvSpPr>
                <p:nvPr/>
              </p:nvSpPr>
              <p:spPr bwMode="auto">
                <a:xfrm>
                  <a:off x="0" y="452"/>
                  <a:ext cx="705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33" name="Group 160"/>
                <p:cNvGrpSpPr>
                  <a:grpSpLocks/>
                </p:cNvGrpSpPr>
                <p:nvPr/>
              </p:nvGrpSpPr>
              <p:grpSpPr bwMode="auto">
                <a:xfrm>
                  <a:off x="0" y="452"/>
                  <a:ext cx="705" cy="384"/>
                  <a:chOff x="0" y="452"/>
                  <a:chExt cx="705" cy="384"/>
                </a:xfrm>
              </p:grpSpPr>
              <p:sp>
                <p:nvSpPr>
                  <p:cNvPr id="41034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86"/>
                    <a:ext cx="619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丁烷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35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52"/>
                    <a:ext cx="70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77" name="Group 166"/>
              <p:cNvGrpSpPr>
                <a:grpSpLocks/>
              </p:cNvGrpSpPr>
              <p:nvPr/>
            </p:nvGrpSpPr>
            <p:grpSpPr bwMode="auto">
              <a:xfrm>
                <a:off x="705" y="452"/>
                <a:ext cx="878" cy="520"/>
                <a:chOff x="705" y="452"/>
                <a:chExt cx="878" cy="520"/>
              </a:xfrm>
            </p:grpSpPr>
            <p:sp>
              <p:nvSpPr>
                <p:cNvPr id="41028" name="Rectangle 165"/>
                <p:cNvSpPr>
                  <a:spLocks noChangeArrowheads="1"/>
                </p:cNvSpPr>
                <p:nvPr/>
              </p:nvSpPr>
              <p:spPr bwMode="auto">
                <a:xfrm>
                  <a:off x="705" y="452"/>
                  <a:ext cx="878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29" name="Group 164"/>
                <p:cNvGrpSpPr>
                  <a:grpSpLocks/>
                </p:cNvGrpSpPr>
                <p:nvPr/>
              </p:nvGrpSpPr>
              <p:grpSpPr bwMode="auto">
                <a:xfrm>
                  <a:off x="705" y="452"/>
                  <a:ext cx="878" cy="384"/>
                  <a:chOff x="705" y="452"/>
                  <a:chExt cx="878" cy="384"/>
                </a:xfrm>
              </p:grpSpPr>
              <p:sp>
                <p:nvSpPr>
                  <p:cNvPr id="410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486"/>
                    <a:ext cx="792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-2879.1</a:t>
                    </a:r>
                  </a:p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31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705" y="452"/>
                    <a:ext cx="8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78" name="Group 170"/>
              <p:cNvGrpSpPr>
                <a:grpSpLocks/>
              </p:cNvGrpSpPr>
              <p:nvPr/>
            </p:nvGrpSpPr>
            <p:grpSpPr bwMode="auto">
              <a:xfrm>
                <a:off x="1583" y="452"/>
                <a:ext cx="734" cy="520"/>
                <a:chOff x="1583" y="452"/>
                <a:chExt cx="734" cy="520"/>
              </a:xfrm>
            </p:grpSpPr>
            <p:sp>
              <p:nvSpPr>
                <p:cNvPr id="41024" name="Rectangle 169"/>
                <p:cNvSpPr>
                  <a:spLocks noChangeArrowheads="1"/>
                </p:cNvSpPr>
                <p:nvPr/>
              </p:nvSpPr>
              <p:spPr bwMode="auto">
                <a:xfrm>
                  <a:off x="1583" y="452"/>
                  <a:ext cx="734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25" name="Group 168"/>
                <p:cNvGrpSpPr>
                  <a:grpSpLocks/>
                </p:cNvGrpSpPr>
                <p:nvPr/>
              </p:nvGrpSpPr>
              <p:grpSpPr bwMode="auto">
                <a:xfrm>
                  <a:off x="1583" y="452"/>
                  <a:ext cx="734" cy="384"/>
                  <a:chOff x="1583" y="452"/>
                  <a:chExt cx="734" cy="384"/>
                </a:xfrm>
              </p:grpSpPr>
              <p:sp>
                <p:nvSpPr>
                  <p:cNvPr id="41026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486"/>
                    <a:ext cx="648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环丁烷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27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83" y="452"/>
                    <a:ext cx="734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79" name="Group 174"/>
              <p:cNvGrpSpPr>
                <a:grpSpLocks/>
              </p:cNvGrpSpPr>
              <p:nvPr/>
            </p:nvGrpSpPr>
            <p:grpSpPr bwMode="auto">
              <a:xfrm>
                <a:off x="2317" y="452"/>
                <a:ext cx="1152" cy="520"/>
                <a:chOff x="2317" y="452"/>
                <a:chExt cx="1152" cy="520"/>
              </a:xfrm>
            </p:grpSpPr>
            <p:sp>
              <p:nvSpPr>
                <p:cNvPr id="41020" name="Rectangle 173"/>
                <p:cNvSpPr>
                  <a:spLocks noChangeArrowheads="1"/>
                </p:cNvSpPr>
                <p:nvPr/>
              </p:nvSpPr>
              <p:spPr bwMode="auto">
                <a:xfrm>
                  <a:off x="2317" y="452"/>
                  <a:ext cx="115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21" name="Group 172"/>
                <p:cNvGrpSpPr>
                  <a:grpSpLocks/>
                </p:cNvGrpSpPr>
                <p:nvPr/>
              </p:nvGrpSpPr>
              <p:grpSpPr bwMode="auto">
                <a:xfrm>
                  <a:off x="2317" y="452"/>
                  <a:ext cx="1152" cy="384"/>
                  <a:chOff x="2317" y="452"/>
                  <a:chExt cx="1152" cy="384"/>
                </a:xfrm>
              </p:grpSpPr>
              <p:sp>
                <p:nvSpPr>
                  <p:cNvPr id="4102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2360" y="486"/>
                    <a:ext cx="1066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-2747.3</a:t>
                    </a:r>
                    <a:r>
                      <a: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（</a:t>
                    </a:r>
                    <a:r>
                      <a:rPr lang="en-US" altLang="zh-CN" b="1">
                        <a:latin typeface="Times New Roman" pitchFamily="18" charset="0"/>
                      </a:rPr>
                      <a:t>686.8/CH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2</a:t>
                    </a:r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)</a:t>
                    </a:r>
                  </a:p>
                </p:txBody>
              </p:sp>
              <p:sp>
                <p:nvSpPr>
                  <p:cNvPr id="41023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452"/>
                    <a:ext cx="115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0" name="Group 178"/>
              <p:cNvGrpSpPr>
                <a:grpSpLocks/>
              </p:cNvGrpSpPr>
              <p:nvPr/>
            </p:nvGrpSpPr>
            <p:grpSpPr bwMode="auto">
              <a:xfrm>
                <a:off x="0" y="904"/>
                <a:ext cx="705" cy="520"/>
                <a:chOff x="0" y="904"/>
                <a:chExt cx="705" cy="520"/>
              </a:xfrm>
            </p:grpSpPr>
            <p:sp>
              <p:nvSpPr>
                <p:cNvPr id="41016" name="Rectangle 177"/>
                <p:cNvSpPr>
                  <a:spLocks noChangeArrowheads="1"/>
                </p:cNvSpPr>
                <p:nvPr/>
              </p:nvSpPr>
              <p:spPr bwMode="auto">
                <a:xfrm>
                  <a:off x="0" y="904"/>
                  <a:ext cx="705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17" name="Group 176"/>
                <p:cNvGrpSpPr>
                  <a:grpSpLocks/>
                </p:cNvGrpSpPr>
                <p:nvPr/>
              </p:nvGrpSpPr>
              <p:grpSpPr bwMode="auto">
                <a:xfrm>
                  <a:off x="0" y="904"/>
                  <a:ext cx="705" cy="384"/>
                  <a:chOff x="0" y="904"/>
                  <a:chExt cx="705" cy="384"/>
                </a:xfrm>
              </p:grpSpPr>
              <p:sp>
                <p:nvSpPr>
                  <p:cNvPr id="41018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938"/>
                    <a:ext cx="619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戊烷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19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04"/>
                    <a:ext cx="70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1" name="Group 182"/>
              <p:cNvGrpSpPr>
                <a:grpSpLocks/>
              </p:cNvGrpSpPr>
              <p:nvPr/>
            </p:nvGrpSpPr>
            <p:grpSpPr bwMode="auto">
              <a:xfrm>
                <a:off x="705" y="904"/>
                <a:ext cx="878" cy="520"/>
                <a:chOff x="705" y="904"/>
                <a:chExt cx="878" cy="520"/>
              </a:xfrm>
            </p:grpSpPr>
            <p:sp>
              <p:nvSpPr>
                <p:cNvPr id="41012" name="Rectangle 181"/>
                <p:cNvSpPr>
                  <a:spLocks noChangeArrowheads="1"/>
                </p:cNvSpPr>
                <p:nvPr/>
              </p:nvSpPr>
              <p:spPr bwMode="auto">
                <a:xfrm>
                  <a:off x="705" y="904"/>
                  <a:ext cx="878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13" name="Group 180"/>
                <p:cNvGrpSpPr>
                  <a:grpSpLocks/>
                </p:cNvGrpSpPr>
                <p:nvPr/>
              </p:nvGrpSpPr>
              <p:grpSpPr bwMode="auto">
                <a:xfrm>
                  <a:off x="705" y="904"/>
                  <a:ext cx="878" cy="384"/>
                  <a:chOff x="705" y="904"/>
                  <a:chExt cx="878" cy="384"/>
                </a:xfrm>
              </p:grpSpPr>
              <p:sp>
                <p:nvSpPr>
                  <p:cNvPr id="4101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938"/>
                    <a:ext cx="792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-3537.2</a:t>
                    </a:r>
                  </a:p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15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705" y="904"/>
                    <a:ext cx="8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2" name="Group 186"/>
              <p:cNvGrpSpPr>
                <a:grpSpLocks/>
              </p:cNvGrpSpPr>
              <p:nvPr/>
            </p:nvGrpSpPr>
            <p:grpSpPr bwMode="auto">
              <a:xfrm>
                <a:off x="1583" y="904"/>
                <a:ext cx="734" cy="520"/>
                <a:chOff x="1583" y="904"/>
                <a:chExt cx="734" cy="520"/>
              </a:xfrm>
            </p:grpSpPr>
            <p:sp>
              <p:nvSpPr>
                <p:cNvPr id="41008" name="Rectangle 185"/>
                <p:cNvSpPr>
                  <a:spLocks noChangeArrowheads="1"/>
                </p:cNvSpPr>
                <p:nvPr/>
              </p:nvSpPr>
              <p:spPr bwMode="auto">
                <a:xfrm>
                  <a:off x="1583" y="904"/>
                  <a:ext cx="734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09" name="Group 184"/>
                <p:cNvGrpSpPr>
                  <a:grpSpLocks/>
                </p:cNvGrpSpPr>
                <p:nvPr/>
              </p:nvGrpSpPr>
              <p:grpSpPr bwMode="auto">
                <a:xfrm>
                  <a:off x="1583" y="904"/>
                  <a:ext cx="734" cy="384"/>
                  <a:chOff x="1583" y="904"/>
                  <a:chExt cx="734" cy="384"/>
                </a:xfrm>
              </p:grpSpPr>
              <p:sp>
                <p:nvSpPr>
                  <p:cNvPr id="41010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938"/>
                    <a:ext cx="648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环戊烷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11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1583" y="904"/>
                    <a:ext cx="734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3" name="Group 190"/>
              <p:cNvGrpSpPr>
                <a:grpSpLocks/>
              </p:cNvGrpSpPr>
              <p:nvPr/>
            </p:nvGrpSpPr>
            <p:grpSpPr bwMode="auto">
              <a:xfrm>
                <a:off x="2317" y="904"/>
                <a:ext cx="1152" cy="520"/>
                <a:chOff x="2317" y="904"/>
                <a:chExt cx="1152" cy="520"/>
              </a:xfrm>
            </p:grpSpPr>
            <p:sp>
              <p:nvSpPr>
                <p:cNvPr id="41004" name="Rectangle 189"/>
                <p:cNvSpPr>
                  <a:spLocks noChangeArrowheads="1"/>
                </p:cNvSpPr>
                <p:nvPr/>
              </p:nvSpPr>
              <p:spPr bwMode="auto">
                <a:xfrm>
                  <a:off x="2317" y="904"/>
                  <a:ext cx="115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05" name="Group 188"/>
                <p:cNvGrpSpPr>
                  <a:grpSpLocks/>
                </p:cNvGrpSpPr>
                <p:nvPr/>
              </p:nvGrpSpPr>
              <p:grpSpPr bwMode="auto">
                <a:xfrm>
                  <a:off x="2317" y="904"/>
                  <a:ext cx="1152" cy="384"/>
                  <a:chOff x="2317" y="904"/>
                  <a:chExt cx="1152" cy="384"/>
                </a:xfrm>
              </p:grpSpPr>
              <p:sp>
                <p:nvSpPr>
                  <p:cNvPr id="4100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360" y="938"/>
                    <a:ext cx="1066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-3322.0</a:t>
                    </a:r>
                    <a:r>
                      <a: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（</a:t>
                    </a:r>
                    <a:r>
                      <a:rPr lang="en-US" altLang="zh-CN" b="1">
                        <a:latin typeface="Times New Roman" pitchFamily="18" charset="0"/>
                      </a:rPr>
                      <a:t>664.4/CH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2</a:t>
                    </a:r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)</a:t>
                    </a:r>
                  </a:p>
                </p:txBody>
              </p:sp>
              <p:sp>
                <p:nvSpPr>
                  <p:cNvPr id="41007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904"/>
                    <a:ext cx="115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4" name="Group 194"/>
              <p:cNvGrpSpPr>
                <a:grpSpLocks/>
              </p:cNvGrpSpPr>
              <p:nvPr/>
            </p:nvGrpSpPr>
            <p:grpSpPr bwMode="auto">
              <a:xfrm>
                <a:off x="0" y="1356"/>
                <a:ext cx="705" cy="520"/>
                <a:chOff x="0" y="1356"/>
                <a:chExt cx="705" cy="520"/>
              </a:xfrm>
            </p:grpSpPr>
            <p:sp>
              <p:nvSpPr>
                <p:cNvPr id="41000" name="Rectangle 193"/>
                <p:cNvSpPr>
                  <a:spLocks noChangeArrowheads="1"/>
                </p:cNvSpPr>
                <p:nvPr/>
              </p:nvSpPr>
              <p:spPr bwMode="auto">
                <a:xfrm>
                  <a:off x="0" y="1356"/>
                  <a:ext cx="705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001" name="Group 192"/>
                <p:cNvGrpSpPr>
                  <a:grpSpLocks/>
                </p:cNvGrpSpPr>
                <p:nvPr/>
              </p:nvGrpSpPr>
              <p:grpSpPr bwMode="auto">
                <a:xfrm>
                  <a:off x="0" y="1356"/>
                  <a:ext cx="705" cy="384"/>
                  <a:chOff x="0" y="1356"/>
                  <a:chExt cx="705" cy="384"/>
                </a:xfrm>
              </p:grpSpPr>
              <p:sp>
                <p:nvSpPr>
                  <p:cNvPr id="4100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90"/>
                    <a:ext cx="619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己烷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003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56"/>
                    <a:ext cx="705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5" name="Group 198"/>
              <p:cNvGrpSpPr>
                <a:grpSpLocks/>
              </p:cNvGrpSpPr>
              <p:nvPr/>
            </p:nvGrpSpPr>
            <p:grpSpPr bwMode="auto">
              <a:xfrm>
                <a:off x="705" y="1356"/>
                <a:ext cx="878" cy="520"/>
                <a:chOff x="705" y="1356"/>
                <a:chExt cx="878" cy="520"/>
              </a:xfrm>
            </p:grpSpPr>
            <p:sp>
              <p:nvSpPr>
                <p:cNvPr id="40996" name="Rectangle 197"/>
                <p:cNvSpPr>
                  <a:spLocks noChangeArrowheads="1"/>
                </p:cNvSpPr>
                <p:nvPr/>
              </p:nvSpPr>
              <p:spPr bwMode="auto">
                <a:xfrm>
                  <a:off x="705" y="1356"/>
                  <a:ext cx="878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0997" name="Group 196"/>
                <p:cNvGrpSpPr>
                  <a:grpSpLocks/>
                </p:cNvGrpSpPr>
                <p:nvPr/>
              </p:nvGrpSpPr>
              <p:grpSpPr bwMode="auto">
                <a:xfrm>
                  <a:off x="705" y="1356"/>
                  <a:ext cx="878" cy="384"/>
                  <a:chOff x="705" y="1356"/>
                  <a:chExt cx="878" cy="384"/>
                </a:xfrm>
              </p:grpSpPr>
              <p:sp>
                <p:nvSpPr>
                  <p:cNvPr id="40998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1390"/>
                    <a:ext cx="792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r>
                      <a:rPr lang="en-US" altLang="zh-CN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-4195.6</a:t>
                    </a:r>
                  </a:p>
                  <a:p>
                    <a:pPr algn="just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  <a:tabLst>
                        <a:tab pos="641350" algn="dec"/>
                      </a:tabLst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0999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705" y="1356"/>
                    <a:ext cx="87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6" name="Group 202"/>
              <p:cNvGrpSpPr>
                <a:grpSpLocks/>
              </p:cNvGrpSpPr>
              <p:nvPr/>
            </p:nvGrpSpPr>
            <p:grpSpPr bwMode="auto">
              <a:xfrm>
                <a:off x="1583" y="1356"/>
                <a:ext cx="734" cy="520"/>
                <a:chOff x="1583" y="1356"/>
                <a:chExt cx="734" cy="520"/>
              </a:xfrm>
            </p:grpSpPr>
            <p:sp>
              <p:nvSpPr>
                <p:cNvPr id="4099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583" y="1356"/>
                  <a:ext cx="734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0993" name="Group 200"/>
                <p:cNvGrpSpPr>
                  <a:grpSpLocks/>
                </p:cNvGrpSpPr>
                <p:nvPr/>
              </p:nvGrpSpPr>
              <p:grpSpPr bwMode="auto">
                <a:xfrm>
                  <a:off x="1583" y="1356"/>
                  <a:ext cx="734" cy="384"/>
                  <a:chOff x="1583" y="1356"/>
                  <a:chExt cx="734" cy="384"/>
                </a:xfrm>
              </p:grpSpPr>
              <p:sp>
                <p:nvSpPr>
                  <p:cNvPr id="40994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626" y="1390"/>
                    <a:ext cx="648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环己烷</a:t>
                    </a:r>
                  </a:p>
                  <a:p>
                    <a:pPr algn="ctr" eaLnBrk="0" hangingPunct="0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zh-CN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0995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1583" y="1356"/>
                    <a:ext cx="734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987" name="Group 206"/>
              <p:cNvGrpSpPr>
                <a:grpSpLocks/>
              </p:cNvGrpSpPr>
              <p:nvPr/>
            </p:nvGrpSpPr>
            <p:grpSpPr bwMode="auto">
              <a:xfrm>
                <a:off x="2317" y="1356"/>
                <a:ext cx="1152" cy="520"/>
                <a:chOff x="2317" y="1356"/>
                <a:chExt cx="1152" cy="520"/>
              </a:xfrm>
            </p:grpSpPr>
            <p:sp>
              <p:nvSpPr>
                <p:cNvPr id="40988" name="Rectangle 205"/>
                <p:cNvSpPr>
                  <a:spLocks noChangeArrowheads="1"/>
                </p:cNvSpPr>
                <p:nvPr/>
              </p:nvSpPr>
              <p:spPr bwMode="auto">
                <a:xfrm>
                  <a:off x="2317" y="1356"/>
                  <a:ext cx="1152" cy="5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0989" name="Group 204"/>
                <p:cNvGrpSpPr>
                  <a:grpSpLocks/>
                </p:cNvGrpSpPr>
                <p:nvPr/>
              </p:nvGrpSpPr>
              <p:grpSpPr bwMode="auto">
                <a:xfrm>
                  <a:off x="2317" y="1356"/>
                  <a:ext cx="1152" cy="384"/>
                  <a:chOff x="2317" y="1356"/>
                  <a:chExt cx="1152" cy="384"/>
                </a:xfrm>
              </p:grpSpPr>
              <p:sp>
                <p:nvSpPr>
                  <p:cNvPr id="40990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2360" y="1390"/>
                    <a:ext cx="1066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-3954.5</a:t>
                    </a:r>
                    <a:r>
                      <a: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（</a:t>
                    </a:r>
                    <a:r>
                      <a:rPr lang="en-US" altLang="zh-CN" b="1">
                        <a:latin typeface="Times New Roman" pitchFamily="18" charset="0"/>
                      </a:rPr>
                      <a:t>659.1/CH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2</a:t>
                    </a:r>
                    <a:r>
                      <a: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）</a:t>
                    </a:r>
                    <a:endParaRPr lang="zh-CN" altLang="en-US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0991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317" y="1356"/>
                    <a:ext cx="1152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0971" name="Rectangle 208"/>
            <p:cNvSpPr>
              <a:spLocks noChangeArrowheads="1"/>
            </p:cNvSpPr>
            <p:nvPr/>
          </p:nvSpPr>
          <p:spPr bwMode="auto">
            <a:xfrm>
              <a:off x="-3" y="-3"/>
              <a:ext cx="3475" cy="188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962" name="对象 1"/>
          <p:cNvGraphicFramePr>
            <a:graphicFrameLocks noChangeAspect="1"/>
          </p:cNvGraphicFramePr>
          <p:nvPr/>
        </p:nvGraphicFramePr>
        <p:xfrm>
          <a:off x="1947863" y="4275138"/>
          <a:ext cx="166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CS ChemDraw Drawing" r:id="rId3" imgW="165993" imgH="936980" progId="ChemDraw.Document.6.0">
                  <p:embed/>
                </p:oleObj>
              </mc:Choice>
              <mc:Fallback>
                <p:oleObj name="CS ChemDraw Drawing" r:id="rId3" imgW="165993" imgH="936980" progId="ChemDraw.Document.6.0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275138"/>
                        <a:ext cx="1666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对象 2"/>
          <p:cNvGraphicFramePr>
            <a:graphicFrameLocks noChangeAspect="1"/>
          </p:cNvGraphicFramePr>
          <p:nvPr/>
        </p:nvGraphicFramePr>
        <p:xfrm>
          <a:off x="1982788" y="3290888"/>
          <a:ext cx="166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CS ChemDraw Drawing" r:id="rId5" imgW="165993" imgH="936980" progId="ChemDraw.Document.6.0">
                  <p:embed/>
                </p:oleObj>
              </mc:Choice>
              <mc:Fallback>
                <p:oleObj name="CS ChemDraw Drawing" r:id="rId5" imgW="165993" imgH="936980" progId="ChemDraw.Document.6.0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3290888"/>
                        <a:ext cx="166687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对象 3"/>
          <p:cNvGraphicFramePr>
            <a:graphicFrameLocks noChangeAspect="1"/>
          </p:cNvGraphicFramePr>
          <p:nvPr/>
        </p:nvGraphicFramePr>
        <p:xfrm>
          <a:off x="1987550" y="2232025"/>
          <a:ext cx="166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CS ChemDraw Drawing" r:id="rId6" imgW="165370" imgH="953311" progId="ChemDraw.Document.6.0">
                  <p:embed/>
                </p:oleObj>
              </mc:Choice>
              <mc:Fallback>
                <p:oleObj name="CS ChemDraw Drawing" r:id="rId6" imgW="165370" imgH="953311" progId="ChemDraw.Document.6.0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232025"/>
                        <a:ext cx="1666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Box 4"/>
          <p:cNvSpPr txBox="1">
            <a:spLocks noChangeArrowheads="1"/>
          </p:cNvSpPr>
          <p:nvPr/>
        </p:nvSpPr>
        <p:spPr bwMode="auto">
          <a:xfrm>
            <a:off x="574675" y="2554288"/>
            <a:ext cx="15335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/>
              <a:t>(658.8/CH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)</a:t>
            </a:r>
            <a:endParaRPr lang="zh-CN" altLang="en-US" sz="2000" b="1" baseline="-25000"/>
          </a:p>
        </p:txBody>
      </p:sp>
      <p:sp>
        <p:nvSpPr>
          <p:cNvPr id="40968" name="TextBox 89"/>
          <p:cNvSpPr txBox="1">
            <a:spLocks noChangeArrowheads="1"/>
          </p:cNvSpPr>
          <p:nvPr/>
        </p:nvSpPr>
        <p:spPr bwMode="auto">
          <a:xfrm>
            <a:off x="574675" y="3556000"/>
            <a:ext cx="1533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/>
              <a:t>(658.1/CH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)</a:t>
            </a:r>
            <a:endParaRPr lang="zh-CN" altLang="en-US" sz="2000" b="1" baseline="-25000"/>
          </a:p>
        </p:txBody>
      </p:sp>
      <p:sp>
        <p:nvSpPr>
          <p:cNvPr id="40969" name="TextBox 4"/>
          <p:cNvSpPr txBox="1">
            <a:spLocks noChangeArrowheads="1"/>
          </p:cNvSpPr>
          <p:nvPr/>
        </p:nvSpPr>
        <p:spPr bwMode="auto">
          <a:xfrm>
            <a:off x="550863" y="4514850"/>
            <a:ext cx="1533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/>
              <a:t>(658.4/CH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07375" cy="28082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/>
              <a:t>A  Saturated carbons</a:t>
            </a:r>
            <a:r>
              <a:rPr lang="en-US" altLang="zh-CN" sz="2800" b="1" smtClean="0">
                <a:solidFill>
                  <a:schemeClr val="tx2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</a:rPr>
              <a:t>     ---- Alkanes relatively stable</a:t>
            </a:r>
            <a:r>
              <a:rPr lang="zh-CN" altLang="en-US" sz="2800" b="1" smtClean="0">
                <a:solidFill>
                  <a:schemeClr val="tx2"/>
                </a:solidFill>
              </a:rPr>
              <a:t>（相对稳定的）</a:t>
            </a:r>
            <a:endParaRPr lang="en-US" altLang="zh-CN" sz="28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/>
              <a:t>B  Cycloalkanes ---- Ring Strain</a:t>
            </a:r>
            <a:r>
              <a:rPr lang="zh-CN" altLang="en-US" sz="2800" b="1" smtClean="0"/>
              <a:t>（</a:t>
            </a:r>
            <a:r>
              <a:rPr lang="zh-CN" altLang="en-US" sz="2800" b="1" smtClean="0">
                <a:solidFill>
                  <a:srgbClr val="FF0000"/>
                </a:solidFill>
              </a:rPr>
              <a:t>环张力</a:t>
            </a:r>
            <a:r>
              <a:rPr lang="zh-CN" altLang="en-US" sz="2800" b="1" smtClean="0"/>
              <a:t>）</a:t>
            </a:r>
            <a:endParaRPr lang="en-US" altLang="zh-CN" sz="2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rgbClr val="FF0000"/>
                </a:solidFill>
              </a:rPr>
              <a:t>     Instability </a:t>
            </a:r>
            <a:r>
              <a:rPr lang="en-US" altLang="zh-CN" sz="2800" b="1" smtClean="0">
                <a:solidFill>
                  <a:schemeClr val="tx2"/>
                </a:solidFill>
              </a:rPr>
              <a:t>of </a:t>
            </a:r>
            <a:r>
              <a:rPr lang="en-US" altLang="zh-CN" sz="2800" b="1" smtClean="0">
                <a:solidFill>
                  <a:srgbClr val="CC0000"/>
                </a:solidFill>
              </a:rPr>
              <a:t>three- and four- membered </a:t>
            </a:r>
            <a:r>
              <a:rPr lang="en-US" altLang="zh-CN" sz="2800" b="1" smtClean="0">
                <a:solidFill>
                  <a:schemeClr val="tx2"/>
                </a:solidFill>
              </a:rPr>
              <a:t>rings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solidFill>
                  <a:schemeClr val="tx2"/>
                </a:solidFill>
              </a:rPr>
              <a:t>     ---- due to </a:t>
            </a:r>
            <a:r>
              <a:rPr lang="en-US" altLang="zh-CN" sz="2800" b="1" smtClean="0">
                <a:solidFill>
                  <a:srgbClr val="FF0000"/>
                </a:solidFill>
              </a:rPr>
              <a:t>angle strain-</a:t>
            </a:r>
            <a:r>
              <a:rPr lang="zh-CN" altLang="en-US" b="1" smtClean="0">
                <a:hlinkClick r:id="rId2" action="ppaction://hlinksldjump"/>
              </a:rPr>
              <a:t>拜尔张力学说</a:t>
            </a:r>
            <a:endParaRPr lang="en-US" altLang="zh-CN" b="1" smtClean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19138"/>
            <a:ext cx="6624638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2</a:t>
            </a:r>
            <a:r>
              <a:rPr lang="zh-CN" altLang="en-US" sz="4000" b="1" smtClean="0"/>
              <a:t>、饱和碳氢化合物的稳定性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37063"/>
            <a:ext cx="88931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Text Box 8"/>
          <p:cNvSpPr txBox="1">
            <a:spLocks noChangeArrowheads="1"/>
          </p:cNvSpPr>
          <p:nvPr/>
        </p:nvSpPr>
        <p:spPr bwMode="auto">
          <a:xfrm>
            <a:off x="1979613" y="6021388"/>
            <a:ext cx="19732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49.5/2=24.75</a:t>
            </a:r>
          </a:p>
        </p:txBody>
      </p:sp>
      <p:sp>
        <p:nvSpPr>
          <p:cNvPr id="87046" name="Text Box 9"/>
          <p:cNvSpPr txBox="1">
            <a:spLocks noChangeArrowheads="1"/>
          </p:cNvSpPr>
          <p:nvPr/>
        </p:nvSpPr>
        <p:spPr bwMode="auto">
          <a:xfrm>
            <a:off x="4427538" y="6021388"/>
            <a:ext cx="18034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/>
              <a:t>19.5/2=9.75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565400"/>
            <a:ext cx="5040312" cy="3781425"/>
          </a:xfrm>
          <a:prstGeom prst="rect">
            <a:avLst/>
          </a:prstGeom>
          <a:noFill/>
          <a:ln w="9525" algn="ctr">
            <a:solidFill>
              <a:srgbClr val="FF33CC"/>
            </a:solidFill>
            <a:miter lim="800000"/>
            <a:headEnd/>
            <a:tailEnd/>
          </a:ln>
        </p:spPr>
      </p:pic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361473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Times New Roman" pitchFamily="18" charset="0"/>
                <a:cs typeface="Arial" charset="0"/>
              </a:rPr>
              <a:t>(1) </a:t>
            </a:r>
            <a:r>
              <a:rPr kumimoji="0" lang="zh-CN" altLang="en-US" sz="3200" b="1">
                <a:latin typeface="Times New Roman" pitchFamily="18" charset="0"/>
                <a:cs typeface="Arial" charset="0"/>
              </a:rPr>
              <a:t>环丙烷的结构：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924300" y="3630613"/>
            <a:ext cx="647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Times New Roman" pitchFamily="18" charset="0"/>
                <a:cs typeface="Arial" charset="0"/>
              </a:rPr>
              <a:t>Ｃ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5580063" y="4076700"/>
            <a:ext cx="6477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Times New Roman" pitchFamily="18" charset="0"/>
                <a:cs typeface="Arial" charset="0"/>
              </a:rPr>
              <a:t>Ｃ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779838" y="4581525"/>
            <a:ext cx="6477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>
                <a:latin typeface="Times New Roman" pitchFamily="18" charset="0"/>
                <a:cs typeface="Arial" charset="0"/>
              </a:rPr>
              <a:t>Ｃ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042988" y="2420938"/>
            <a:ext cx="2233612" cy="1152525"/>
          </a:xfrm>
          <a:prstGeom prst="wedgeEllipseCallout">
            <a:avLst>
              <a:gd name="adj1" fmla="val 88380"/>
              <a:gd name="adj2" fmla="val 75208"/>
            </a:avLst>
          </a:prstGeom>
          <a:solidFill>
            <a:srgbClr val="FFDD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663300"/>
                </a:solidFill>
                <a:latin typeface="Times New Roman" pitchFamily="18" charset="0"/>
                <a:cs typeface="Arial" charset="0"/>
              </a:rPr>
              <a:t>碳原子为</a:t>
            </a:r>
            <a:r>
              <a:rPr kumimoji="0" lang="en-US" altLang="zh-CN">
                <a:solidFill>
                  <a:srgbClr val="663300"/>
                </a:solidFill>
                <a:latin typeface="Times New Roman" pitchFamily="18" charset="0"/>
                <a:cs typeface="Arial" charset="0"/>
              </a:rPr>
              <a:t>sp</a:t>
            </a:r>
            <a:r>
              <a:rPr kumimoji="0" lang="en-US" altLang="zh-CN" baseline="30000">
                <a:solidFill>
                  <a:srgbClr val="6633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kumimoji="0" lang="zh-CN" altLang="en-US">
                <a:solidFill>
                  <a:srgbClr val="663300"/>
                </a:solidFill>
                <a:latin typeface="Times New Roman" pitchFamily="18" charset="0"/>
                <a:cs typeface="Arial" charset="0"/>
              </a:rPr>
              <a:t>杂化</a:t>
            </a: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auto">
          <a:xfrm>
            <a:off x="5292725" y="1916113"/>
            <a:ext cx="2303463" cy="1081087"/>
          </a:xfrm>
          <a:prstGeom prst="wedgeRoundRectCallout">
            <a:avLst>
              <a:gd name="adj1" fmla="val -54546"/>
              <a:gd name="adj2" fmla="val 136491"/>
              <a:gd name="adj3" fmla="val 16667"/>
            </a:avLst>
          </a:prstGeom>
          <a:solidFill>
            <a:srgbClr val="EDFEDE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663300"/>
                </a:solidFill>
                <a:latin typeface="Times New Roman" pitchFamily="18" charset="0"/>
                <a:cs typeface="Arial" charset="0"/>
              </a:rPr>
              <a:t>为缓解角张力形成弯曲键</a:t>
            </a:r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>
            <a:off x="395288" y="4941888"/>
            <a:ext cx="2520950" cy="1366837"/>
          </a:xfrm>
          <a:prstGeom prst="wedgeRoundRectCallout">
            <a:avLst>
              <a:gd name="adj1" fmla="val 64861"/>
              <a:gd name="adj2" fmla="val -68352"/>
              <a:gd name="adj3" fmla="val 16667"/>
            </a:avLst>
          </a:prstGeom>
          <a:solidFill>
            <a:srgbClr val="D9F4F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solidFill>
                  <a:srgbClr val="800000"/>
                </a:solidFill>
                <a:latin typeface="Times New Roman" pitchFamily="18" charset="0"/>
                <a:cs typeface="Arial" charset="0"/>
              </a:rPr>
              <a:t>具有重叠构象，氢原子排斥产生“重叠张力”</a:t>
            </a:r>
          </a:p>
        </p:txBody>
      </p:sp>
      <p:sp>
        <p:nvSpPr>
          <p:cNvPr id="88074" name="AutoShape 10"/>
          <p:cNvSpPr>
            <a:spLocks noChangeArrowheads="1"/>
          </p:cNvSpPr>
          <p:nvPr/>
        </p:nvSpPr>
        <p:spPr bwMode="auto">
          <a:xfrm>
            <a:off x="5219700" y="4149725"/>
            <a:ext cx="288925" cy="503238"/>
          </a:xfrm>
          <a:prstGeom prst="curvedRightArrow">
            <a:avLst>
              <a:gd name="adj1" fmla="val 2064"/>
              <a:gd name="adj2" fmla="val 64832"/>
              <a:gd name="adj3" fmla="val 2912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5" name="AutoShape 11"/>
          <p:cNvSpPr>
            <a:spLocks noChangeArrowheads="1"/>
          </p:cNvSpPr>
          <p:nvPr/>
        </p:nvSpPr>
        <p:spPr bwMode="auto">
          <a:xfrm>
            <a:off x="6732588" y="3573463"/>
            <a:ext cx="2411412" cy="1584325"/>
          </a:xfrm>
          <a:prstGeom prst="wedgeEllipseCallout">
            <a:avLst>
              <a:gd name="adj1" fmla="val -79032"/>
              <a:gd name="adj2" fmla="val -40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itchFamily="18" charset="0"/>
                <a:cs typeface="Arial" charset="0"/>
              </a:rPr>
              <a:t>Ｃ</a:t>
            </a:r>
            <a:r>
              <a:rPr kumimoji="0" lang="en-US" altLang="zh-CN" sz="2000">
                <a:latin typeface="Times New Roman" pitchFamily="18" charset="0"/>
                <a:cs typeface="Arial" charset="0"/>
              </a:rPr>
              <a:t>-</a:t>
            </a:r>
            <a:r>
              <a:rPr kumimoji="0" lang="zh-CN" altLang="en-US" sz="2000">
                <a:latin typeface="Times New Roman" pitchFamily="18" charset="0"/>
                <a:cs typeface="Arial" charset="0"/>
              </a:rPr>
              <a:t>Ｃ</a:t>
            </a:r>
            <a:r>
              <a:rPr kumimoji="0" lang="en-US" altLang="zh-CN" sz="2000">
                <a:latin typeface="Times New Roman" pitchFamily="18" charset="0"/>
                <a:cs typeface="Arial" charset="0"/>
              </a:rPr>
              <a:t>-</a:t>
            </a:r>
            <a:r>
              <a:rPr kumimoji="0" lang="zh-CN" altLang="en-US" sz="2000">
                <a:latin typeface="Times New Roman" pitchFamily="18" charset="0"/>
                <a:cs typeface="Arial" charset="0"/>
              </a:rPr>
              <a:t>Ｃ键角偏离正常键角产生角张力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616450" y="4221163"/>
            <a:ext cx="819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105°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7200900" y="5589588"/>
            <a:ext cx="1943100" cy="1016000"/>
          </a:xfrm>
          <a:prstGeom prst="rect">
            <a:avLst/>
          </a:prstGeom>
          <a:solidFill>
            <a:srgbClr val="FF9D9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itchFamily="18" charset="0"/>
                <a:cs typeface="Arial" charset="0"/>
              </a:rPr>
              <a:t>环丙烷分子具有较高的内能，不稳定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" y="38100"/>
            <a:ext cx="9040813" cy="678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Group 2"/>
          <p:cNvGrpSpPr>
            <a:grpSpLocks/>
          </p:cNvGrpSpPr>
          <p:nvPr/>
        </p:nvGrpSpPr>
        <p:grpSpPr bwMode="auto">
          <a:xfrm>
            <a:off x="2252663" y="3771900"/>
            <a:ext cx="4281487" cy="2060575"/>
            <a:chOff x="1678" y="2000"/>
            <a:chExt cx="3998" cy="1939"/>
          </a:xfrm>
        </p:grpSpPr>
        <p:graphicFrame>
          <p:nvGraphicFramePr>
            <p:cNvPr id="41986" name="Object 3"/>
            <p:cNvGraphicFramePr>
              <a:graphicFrameLocks noChangeAspect="1"/>
            </p:cNvGraphicFramePr>
            <p:nvPr/>
          </p:nvGraphicFramePr>
          <p:xfrm>
            <a:off x="1911" y="2000"/>
            <a:ext cx="3765" cy="1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88" name="ISIS/Draw Sketch" r:id="rId3" imgW="2358924" imgH="1164243" progId="">
                    <p:embed/>
                  </p:oleObj>
                </mc:Choice>
                <mc:Fallback>
                  <p:oleObj name="ISIS/Draw Sketch" r:id="rId3" imgW="2358924" imgH="1164243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2000"/>
                          <a:ext cx="3765" cy="1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Text Box 4"/>
            <p:cNvSpPr txBox="1">
              <a:spLocks noChangeArrowheads="1"/>
            </p:cNvSpPr>
            <p:nvPr/>
          </p:nvSpPr>
          <p:spPr bwMode="auto">
            <a:xfrm>
              <a:off x="1678" y="3547"/>
              <a:ext cx="40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800000"/>
                  </a:solidFill>
                  <a:latin typeface="Times New Roman" pitchFamily="18" charset="0"/>
                  <a:cs typeface="Arial" charset="0"/>
                </a:rPr>
                <a:t>30</a:t>
              </a:r>
              <a:r>
                <a:rPr kumimoji="0" lang="en-US" altLang="zh-CN" sz="2800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41992" name="Rectangle 5"/>
            <p:cNvSpPr>
              <a:spLocks noChangeArrowheads="1"/>
            </p:cNvSpPr>
            <p:nvPr/>
          </p:nvSpPr>
          <p:spPr bwMode="auto">
            <a:xfrm>
              <a:off x="3560" y="3612"/>
              <a:ext cx="40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solidFill>
                    <a:srgbClr val="800000"/>
                  </a:solidFill>
                  <a:latin typeface="Times New Roman" pitchFamily="18" charset="0"/>
                  <a:cs typeface="Arial" charset="0"/>
                </a:rPr>
                <a:t>30º</a:t>
              </a:r>
            </a:p>
          </p:txBody>
        </p:sp>
      </p:grp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900113" y="2276475"/>
            <a:ext cx="7705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zh-CN" sz="2800">
              <a:latin typeface="Times New Roman" pitchFamily="18" charset="0"/>
              <a:cs typeface="Arial" charset="0"/>
            </a:endParaRPr>
          </a:p>
        </p:txBody>
      </p:sp>
      <p:sp>
        <p:nvSpPr>
          <p:cNvPr id="41989" name="Text Box 8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1050925"/>
            <a:ext cx="7993063" cy="4608513"/>
          </a:xfrm>
          <a:noFill/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        </a:t>
            </a:r>
            <a:r>
              <a:rPr lang="zh-CN" altLang="en-US" sz="2600" b="1" smtClean="0">
                <a:solidFill>
                  <a:srgbClr val="FF0000"/>
                </a:solidFill>
                <a:latin typeface="Times New Roman" pitchFamily="18" charset="0"/>
              </a:rPr>
              <a:t>环丁烷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的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－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键与</a:t>
            </a:r>
            <a:r>
              <a:rPr lang="zh-CN" altLang="en-US" sz="2600" b="1" smtClean="0">
                <a:solidFill>
                  <a:srgbClr val="FF0000"/>
                </a:solidFill>
                <a:latin typeface="Times New Roman" pitchFamily="18" charset="0"/>
              </a:rPr>
              <a:t>环丙烷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类似也呈弯曲键，也易开环。但它的碳原子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</a:rPr>
              <a:t>杂化轨道重叠程度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比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</a:rPr>
              <a:t>环丙烷大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，而且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</a:rPr>
              <a:t>四个碳原子不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在同一个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</a:rPr>
              <a:t>平面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内，主要以“蝶式”构象存在（约与平面成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</a:rPr>
              <a:t>30</a:t>
            </a:r>
            <a:r>
              <a:rPr lang="en-US" altLang="zh-CN" sz="2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角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）使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</a:rPr>
              <a:t>张力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有所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</a:rPr>
              <a:t>降低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，故比环丙烷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</a:rPr>
              <a:t>稳定</a:t>
            </a:r>
            <a:r>
              <a:rPr lang="zh-CN" altLang="en-US" sz="2600" b="1" smtClean="0">
                <a:solidFill>
                  <a:schemeClr val="tx2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41990" name="Text Box 8"/>
          <p:cNvSpPr txBox="1">
            <a:spLocks noChangeArrowheads="1"/>
          </p:cNvSpPr>
          <p:nvPr/>
        </p:nvSpPr>
        <p:spPr bwMode="auto">
          <a:xfrm>
            <a:off x="623888" y="260350"/>
            <a:ext cx="33956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3600" b="1"/>
              <a:t>环丁烷的结构：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941513"/>
            <a:ext cx="8510587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生成热</a:t>
            </a:r>
            <a:r>
              <a:rPr lang="zh-CN" altLang="en-US" sz="2800" b="1" dirty="0" smtClean="0">
                <a:latin typeface="宋体" pitchFamily="2" charset="-122"/>
              </a:rPr>
              <a:t> （</a:t>
            </a:r>
            <a:r>
              <a:rPr lang="en-US" altLang="zh-CN" sz="2800" b="1" dirty="0" err="1" smtClean="0">
                <a:latin typeface="宋体" pitchFamily="2" charset="-122"/>
              </a:rPr>
              <a:t>Δ</a:t>
            </a:r>
            <a:r>
              <a:rPr lang="en-US" altLang="zh-CN" sz="2800" b="1" i="1" dirty="0" err="1" smtClean="0"/>
              <a:t>H</a:t>
            </a:r>
            <a:r>
              <a:rPr lang="en-US" altLang="zh-CN" sz="2800" b="1" baseline="30000" dirty="0" err="1" smtClean="0"/>
              <a:t>Ө</a:t>
            </a:r>
            <a:r>
              <a:rPr lang="en-US" altLang="zh-CN" sz="2800" b="1" baseline="-25000" dirty="0" err="1" smtClean="0"/>
              <a:t>f</a:t>
            </a:r>
            <a:r>
              <a:rPr lang="zh-CN" altLang="en-US" sz="2800" b="1" dirty="0" smtClean="0">
                <a:latin typeface="宋体" pitchFamily="2" charset="-122"/>
              </a:rPr>
              <a:t>）是指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化合物</a:t>
            </a:r>
            <a:r>
              <a:rPr lang="zh-CN" altLang="en-US" sz="2800" b="1" dirty="0" smtClean="0">
                <a:latin typeface="宋体" pitchFamily="2" charset="-122"/>
              </a:rPr>
              <a:t>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标准状态下</a:t>
            </a:r>
            <a:r>
              <a:rPr lang="zh-CN" altLang="en-US" sz="2800" b="1" dirty="0" smtClean="0">
                <a:latin typeface="宋体" pitchFamily="2" charset="-122"/>
              </a:rPr>
              <a:t>从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单质元素</a:t>
            </a:r>
            <a:r>
              <a:rPr lang="zh-CN" altLang="en-US" sz="2800" b="1" dirty="0" smtClean="0">
                <a:latin typeface="宋体" pitchFamily="2" charset="-122"/>
              </a:rPr>
              <a:t>生成过程中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放出的热量</a:t>
            </a:r>
            <a:r>
              <a:rPr lang="zh-CN" altLang="en-US" sz="2800" b="1" dirty="0" smtClean="0">
                <a:latin typeface="宋体" pitchFamily="2" charset="-122"/>
              </a:rPr>
              <a:t>。对于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烃类化合物</a:t>
            </a:r>
            <a:r>
              <a:rPr lang="zh-CN" altLang="en-US" sz="2800" b="1" dirty="0" smtClean="0">
                <a:latin typeface="宋体" pitchFamily="2" charset="-122"/>
              </a:rPr>
              <a:t>而言，即指由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单质碳</a:t>
            </a:r>
            <a:r>
              <a:rPr lang="zh-CN" altLang="en-US" sz="2800" b="1" dirty="0" smtClean="0">
                <a:latin typeface="宋体" pitchFamily="2" charset="-122"/>
              </a:rPr>
              <a:t>（石墨）和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氢气</a:t>
            </a:r>
            <a:r>
              <a:rPr lang="zh-CN" altLang="en-US" sz="2800" b="1" dirty="0" smtClean="0">
                <a:latin typeface="宋体" pitchFamily="2" charset="-122"/>
              </a:rPr>
              <a:t>生成该化合物的过程中的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放热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endParaRPr lang="en-US" altLang="zh-CN" sz="2800" b="1" dirty="0" smtClean="0">
              <a:latin typeface="宋体" pitchFamily="2" charset="-122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zh-CN" altLang="en-US" sz="2800" b="1" dirty="0" smtClean="0">
              <a:latin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宋体" pitchFamily="2" charset="-122"/>
              </a:rPr>
              <a:t>                                  </a:t>
            </a:r>
            <a:r>
              <a:rPr lang="en-US" altLang="zh-CN" sz="2800" b="1" dirty="0" err="1" smtClean="0">
                <a:latin typeface="宋体" pitchFamily="2" charset="-122"/>
              </a:rPr>
              <a:t>Δ</a:t>
            </a:r>
            <a:r>
              <a:rPr lang="en-US" altLang="zh-CN" sz="2800" b="1" i="1" dirty="0" err="1" smtClean="0"/>
              <a:t>H</a:t>
            </a:r>
            <a:r>
              <a:rPr lang="en-US" altLang="zh-CN" sz="2800" b="1" baseline="30000" dirty="0" err="1" smtClean="0"/>
              <a:t>Ө</a:t>
            </a:r>
            <a:r>
              <a:rPr lang="en-US" altLang="zh-CN" sz="2800" b="1" baseline="-25000" dirty="0" err="1" smtClean="0"/>
              <a:t>f</a:t>
            </a:r>
            <a:endParaRPr lang="en-US" altLang="zh-CN" sz="2800" b="1" dirty="0" smtClean="0">
              <a:latin typeface="宋体" pitchFamily="2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                                                       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3</a:t>
            </a:r>
            <a:r>
              <a:rPr lang="zh-CN" altLang="en-US" sz="4000" b="1" smtClean="0"/>
              <a:t>、燃烧热与生成热</a:t>
            </a:r>
          </a:p>
        </p:txBody>
      </p:sp>
      <p:graphicFrame>
        <p:nvGraphicFramePr>
          <p:cNvPr id="43010" name="Object 0"/>
          <p:cNvGraphicFramePr>
            <a:graphicFrameLocks noChangeAspect="1"/>
          </p:cNvGraphicFramePr>
          <p:nvPr/>
        </p:nvGraphicFramePr>
        <p:xfrm>
          <a:off x="1187450" y="4941888"/>
          <a:ext cx="6121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CS ChemDraw Drawing" r:id="rId3" imgW="2163661" imgH="370116" progId="ChemDraw.Document.6.0">
                  <p:embed/>
                </p:oleObj>
              </mc:Choice>
              <mc:Fallback>
                <p:oleObj name="CS ChemDraw Drawing" r:id="rId3" imgW="2163661" imgH="370116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41888"/>
                        <a:ext cx="6121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86787" cy="4495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smtClean="0">
                <a:latin typeface="宋体" pitchFamily="2" charset="-122"/>
              </a:rPr>
              <a:t>事实上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大多数</a:t>
            </a:r>
            <a:r>
              <a:rPr lang="zh-CN" altLang="en-US" sz="2800" b="1" smtClean="0">
                <a:latin typeface="宋体" pitchFamily="2" charset="-122"/>
              </a:rPr>
              <a:t>烃类化合物是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难以</a:t>
            </a:r>
            <a:r>
              <a:rPr lang="zh-CN" altLang="en-US" sz="2800" b="1" smtClean="0">
                <a:latin typeface="宋体" pitchFamily="2" charset="-122"/>
              </a:rPr>
              <a:t>从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单质碳</a:t>
            </a:r>
            <a:r>
              <a:rPr lang="zh-CN" altLang="en-US" sz="2800" b="1" smtClean="0">
                <a:latin typeface="宋体" pitchFamily="2" charset="-122"/>
              </a:rPr>
              <a:t>和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氢生成</a:t>
            </a:r>
            <a:r>
              <a:rPr lang="zh-CN" altLang="en-US" sz="2800" b="1" smtClean="0">
                <a:latin typeface="宋体" pitchFamily="2" charset="-122"/>
              </a:rPr>
              <a:t>的，因此通常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烃类的生成热</a:t>
            </a:r>
            <a:r>
              <a:rPr lang="zh-CN" altLang="en-US" sz="2800" b="1" smtClean="0">
                <a:latin typeface="宋体" pitchFamily="2" charset="-122"/>
              </a:rPr>
              <a:t>是通过燃烧热和</a:t>
            </a:r>
            <a:r>
              <a:rPr lang="en-US" altLang="zh-CN" sz="2800" b="1" smtClean="0">
                <a:solidFill>
                  <a:srgbClr val="FF0000"/>
                </a:solidFill>
              </a:rPr>
              <a:t>CO</a:t>
            </a:r>
            <a:r>
              <a:rPr lang="en-US" altLang="zh-CN" sz="2800" b="1" baseline="-30000" smtClean="0">
                <a:solidFill>
                  <a:srgbClr val="FF0000"/>
                </a:solidFill>
              </a:rPr>
              <a:t>2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与</a:t>
            </a:r>
            <a:r>
              <a:rPr lang="en-US" altLang="zh-CN" sz="2800" b="1" smtClean="0">
                <a:solidFill>
                  <a:srgbClr val="FF0000"/>
                </a:solidFill>
              </a:rPr>
              <a:t>H</a:t>
            </a:r>
            <a:r>
              <a:rPr lang="en-US" altLang="zh-CN" sz="2800" b="1" baseline="-30000" smtClean="0">
                <a:solidFill>
                  <a:srgbClr val="FF0000"/>
                </a:solidFill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</a:rPr>
              <a:t>O</a:t>
            </a:r>
            <a:r>
              <a:rPr lang="zh-CN" altLang="en-US" sz="2800" b="1" smtClean="0">
                <a:latin typeface="宋体" pitchFamily="2" charset="-122"/>
              </a:rPr>
              <a:t>的生成热</a:t>
            </a: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计算</a:t>
            </a:r>
            <a:r>
              <a:rPr lang="zh-CN" altLang="en-US" sz="2800" b="1" smtClean="0">
                <a:latin typeface="宋体" pitchFamily="2" charset="-122"/>
              </a:rPr>
              <a:t>而得，如：</a:t>
            </a:r>
            <a:r>
              <a:rPr lang="zh-CN" altLang="en-US" sz="2800" smtClean="0"/>
              <a:t> 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3</a:t>
            </a:r>
            <a:r>
              <a:rPr lang="zh-CN" altLang="en-US" sz="4000" b="1" smtClean="0"/>
              <a:t>、燃烧热与生成热</a:t>
            </a:r>
          </a:p>
        </p:txBody>
      </p:sp>
      <p:graphicFrame>
        <p:nvGraphicFramePr>
          <p:cNvPr id="44034" name="Object 0"/>
          <p:cNvGraphicFramePr>
            <a:graphicFrameLocks noChangeAspect="1"/>
          </p:cNvGraphicFramePr>
          <p:nvPr/>
        </p:nvGraphicFramePr>
        <p:xfrm>
          <a:off x="1000125" y="3214688"/>
          <a:ext cx="6192838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CS ChemDraw Drawing" r:id="rId3" imgW="3523488" imgH="1335024" progId="ChemDraw.Document.6.0">
                  <p:embed/>
                </p:oleObj>
              </mc:Choice>
              <mc:Fallback>
                <p:oleObj name="CS ChemDraw Drawing" r:id="rId3" imgW="3523488" imgH="1335024" progId="ChemDraw.Document.6.0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214688"/>
                        <a:ext cx="6192838" cy="233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2"/>
          <p:cNvGraphicFramePr>
            <a:graphicFrameLocks noChangeAspect="1"/>
          </p:cNvGraphicFramePr>
          <p:nvPr/>
        </p:nvGraphicFramePr>
        <p:xfrm>
          <a:off x="1443038" y="5599113"/>
          <a:ext cx="6300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CS ChemDraw Drawing" r:id="rId5" imgW="2566069" imgH="313646" progId="ChemDraw.Document.6.0">
                  <p:embed/>
                </p:oleObj>
              </mc:Choice>
              <mc:Fallback>
                <p:oleObj name="CS ChemDraw Drawing" r:id="rId5" imgW="2566069" imgH="313646" progId="ChemDraw.Document.6.0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599113"/>
                        <a:ext cx="630078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hlinkClick r:id="rId2" action="ppaction://hlinksldjump"/>
              </a:rPr>
              <a:t>四、饱和碳氢化合物的物理性质</a:t>
            </a:r>
            <a:endParaRPr lang="zh-CN" altLang="en-US" sz="4000" b="1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85225" cy="49704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b="1" smtClean="0"/>
              <a:t>有分子间作用力的强度做定的。</a:t>
            </a:r>
            <a:endParaRPr lang="en-US" altLang="zh-CN" sz="2600" b="1" smtClean="0"/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altLang="zh-CN" sz="2600" b="1" smtClean="0">
                <a:solidFill>
                  <a:schemeClr val="tx2"/>
                </a:solidFill>
              </a:rPr>
              <a:t>C-C C-H --- </a:t>
            </a:r>
            <a:r>
              <a:rPr lang="zh-CN" altLang="en-US" sz="2600" b="1" smtClean="0">
                <a:solidFill>
                  <a:srgbClr val="FF0000"/>
                </a:solidFill>
              </a:rPr>
              <a:t>非极性共价键，</a:t>
            </a:r>
            <a:r>
              <a:rPr lang="zh-CN" altLang="en-US" sz="2600" b="1" smtClean="0"/>
              <a:t>与范德华力有关</a:t>
            </a:r>
            <a:r>
              <a:rPr lang="zh-CN" altLang="en-US" sz="2600" b="1" smtClean="0">
                <a:solidFill>
                  <a:srgbClr val="FF0000"/>
                </a:solidFill>
              </a:rPr>
              <a:t>。</a:t>
            </a:r>
            <a:endParaRPr lang="en-US" altLang="zh-CN" sz="26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zh-CN" altLang="en-US" sz="2600" b="1" smtClean="0"/>
              <a:t>范德华力</a:t>
            </a:r>
            <a:r>
              <a:rPr lang="zh-CN" altLang="en-US" sz="2600" b="1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u="sng" smtClean="0">
                <a:solidFill>
                  <a:srgbClr val="FF33CC"/>
                </a:solidFill>
              </a:rPr>
              <a:t>van der Waals forces</a:t>
            </a:r>
            <a:r>
              <a:rPr lang="en-US" altLang="zh-CN" sz="2600" b="1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smtClean="0">
                <a:latin typeface="Times New Roman" pitchFamily="18" charset="0"/>
              </a:rPr>
              <a:t>——</a:t>
            </a:r>
            <a:r>
              <a:rPr lang="en-US" altLang="zh-CN" sz="2600" b="1" smtClean="0"/>
              <a:t> </a:t>
            </a:r>
            <a:r>
              <a:rPr lang="zh-CN" altLang="en-US" sz="2600" b="1" smtClean="0"/>
              <a:t>与分子间的距离和接触面积决定</a:t>
            </a:r>
            <a:r>
              <a:rPr lang="zh-CN" altLang="en-US" sz="2600" b="1" smtClean="0">
                <a:solidFill>
                  <a:srgbClr val="FF0000"/>
                </a:solidFill>
              </a:rPr>
              <a:t>。</a:t>
            </a:r>
            <a:endParaRPr lang="en-US" altLang="zh-CN" sz="26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altLang="zh-CN" sz="2600" b="1" smtClean="0">
                <a:solidFill>
                  <a:schemeClr val="tx2"/>
                </a:solidFill>
              </a:rPr>
              <a:t>The </a:t>
            </a:r>
            <a:r>
              <a:rPr lang="en-US" altLang="zh-CN" sz="2600" b="1" smtClean="0">
                <a:solidFill>
                  <a:srgbClr val="FF0000"/>
                </a:solidFill>
              </a:rPr>
              <a:t>boiling points</a:t>
            </a:r>
            <a:r>
              <a:rPr lang="en-US" altLang="zh-CN" sz="2600" b="1" smtClean="0">
                <a:solidFill>
                  <a:schemeClr val="tx2"/>
                </a:solidFill>
              </a:rPr>
              <a:t> of alkanes </a:t>
            </a:r>
            <a:r>
              <a:rPr lang="en-US" altLang="zh-CN" sz="2600" b="1" smtClean="0">
                <a:solidFill>
                  <a:srgbClr val="FF0000"/>
                </a:solidFill>
              </a:rPr>
              <a:t>increase</a:t>
            </a:r>
            <a:r>
              <a:rPr lang="en-US" altLang="zh-CN" sz="2600" b="1" smtClean="0">
                <a:solidFill>
                  <a:schemeClr val="tx2"/>
                </a:solidFill>
              </a:rPr>
              <a:t> as their </a:t>
            </a:r>
            <a:r>
              <a:rPr lang="en-US" altLang="zh-CN" sz="2600" b="1" smtClean="0">
                <a:solidFill>
                  <a:srgbClr val="FF0000"/>
                </a:solidFill>
              </a:rPr>
              <a:t>size increase</a:t>
            </a:r>
            <a:r>
              <a:rPr lang="zh-CN" altLang="en-US" sz="2600" b="1" smtClean="0">
                <a:solidFill>
                  <a:srgbClr val="FF0000"/>
                </a:solidFill>
              </a:rPr>
              <a:t>（分子量）</a:t>
            </a:r>
            <a:endParaRPr lang="en-US" altLang="zh-CN" sz="26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altLang="zh-CN" sz="2600" b="1" smtClean="0"/>
              <a:t>A </a:t>
            </a:r>
            <a:r>
              <a:rPr lang="en-US" altLang="zh-CN" sz="2600" b="1" smtClean="0">
                <a:solidFill>
                  <a:srgbClr val="FF0000"/>
                </a:solidFill>
              </a:rPr>
              <a:t>branched compound</a:t>
            </a:r>
            <a:r>
              <a:rPr lang="en-US" altLang="zh-CN" sz="2600" b="1" smtClean="0"/>
              <a:t> has a relatively </a:t>
            </a:r>
            <a:r>
              <a:rPr lang="en-US" altLang="zh-CN" sz="2600" b="1" smtClean="0">
                <a:solidFill>
                  <a:srgbClr val="FF0000"/>
                </a:solidFill>
              </a:rPr>
              <a:t>lower</a:t>
            </a:r>
            <a:r>
              <a:rPr lang="en-US" altLang="zh-CN" sz="2600" b="1" smtClean="0"/>
              <a:t> boiling point</a:t>
            </a:r>
            <a:r>
              <a:rPr lang="zh-CN" altLang="en-US" sz="2600" b="1" smtClean="0"/>
              <a:t>。</a:t>
            </a:r>
            <a:endParaRPr lang="en-US" altLang="zh-CN" sz="2600" b="1" smtClean="0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6840537" cy="646113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chemeClr val="accent2"/>
                </a:solidFill>
              </a:rPr>
              <a:t>1.  Boiling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  <p:bldP spid="23142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154488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 smtClean="0">
                <a:solidFill>
                  <a:srgbClr val="FF0000"/>
                </a:solidFill>
                <a:latin typeface="宋体" pitchFamily="2" charset="-122"/>
              </a:rPr>
              <a:t>构造异构体</a:t>
            </a:r>
            <a:r>
              <a:rPr lang="zh-CN" altLang="en-US" sz="2800" b="1" smtClean="0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en-US" altLang="zh-CN" sz="2800" b="1" smtClean="0">
                <a:solidFill>
                  <a:schemeClr val="tx2"/>
                </a:solidFill>
              </a:rPr>
              <a:t>constitutional isomers</a:t>
            </a:r>
            <a:r>
              <a:rPr lang="zh-CN" altLang="en-US" sz="2800" b="1" smtClean="0">
                <a:solidFill>
                  <a:schemeClr val="tx2"/>
                </a:solidFill>
                <a:latin typeface="宋体" pitchFamily="2" charset="-122"/>
              </a:rPr>
              <a:t>）</a:t>
            </a:r>
            <a:r>
              <a:rPr lang="en-US" altLang="zh-CN" sz="2800" b="1" smtClean="0">
                <a:solidFill>
                  <a:schemeClr val="tx2"/>
                </a:solidFill>
                <a:latin typeface="Times New Roman" pitchFamily="18" charset="0"/>
              </a:rPr>
              <a:t>——</a:t>
            </a:r>
            <a:r>
              <a:rPr lang="zh-CN" altLang="en-US" sz="2800" b="1" smtClean="0">
                <a:latin typeface="宋体" pitchFamily="2" charset="-122"/>
              </a:rPr>
              <a:t>分子式相同但分子内原子的连接顺序或方式不同的异构体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b="1" smtClean="0">
                <a:solidFill>
                  <a:srgbClr val="FF0000"/>
                </a:solidFill>
                <a:ea typeface="楷体_GB2312" pitchFamily="49" charset="-122"/>
              </a:rPr>
              <a:t>(1)</a:t>
            </a: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普通命名法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smtClean="0">
                <a:latin typeface="Times New Roman" pitchFamily="18" charset="0"/>
              </a:rPr>
              <a:t>1)  </a:t>
            </a:r>
            <a:r>
              <a:rPr kumimoji="0" lang="zh-CN" altLang="en-US" sz="2800" b="1" smtClean="0">
                <a:latin typeface="Times New Roman" pitchFamily="18" charset="0"/>
              </a:rPr>
              <a:t>对于碳数为</a:t>
            </a:r>
            <a:r>
              <a:rPr kumimoji="0" lang="en-US" altLang="zh-CN" sz="2800" b="1" smtClean="0">
                <a:latin typeface="Times New Roman" pitchFamily="18" charset="0"/>
              </a:rPr>
              <a:t>C</a:t>
            </a:r>
            <a:r>
              <a:rPr kumimoji="0" lang="en-US" altLang="zh-CN" sz="2800" b="1" baseline="-25000" smtClean="0">
                <a:latin typeface="Times New Roman" pitchFamily="18" charset="0"/>
              </a:rPr>
              <a:t>1</a:t>
            </a:r>
            <a:r>
              <a:rPr kumimoji="0" lang="en-US" altLang="zh-CN" sz="2800" b="1" smtClean="0">
                <a:latin typeface="Times New Roman" pitchFamily="18" charset="0"/>
              </a:rPr>
              <a:t> ~ C</a:t>
            </a:r>
            <a:r>
              <a:rPr kumimoji="0" lang="en-US" altLang="zh-CN" sz="2800" b="1" baseline="-25000" smtClean="0">
                <a:latin typeface="Times New Roman" pitchFamily="18" charset="0"/>
              </a:rPr>
              <a:t>10</a:t>
            </a:r>
            <a:r>
              <a:rPr kumimoji="0" lang="zh-CN" altLang="en-US" sz="2800" b="1" smtClean="0">
                <a:latin typeface="Times New Roman" pitchFamily="18" charset="0"/>
              </a:rPr>
              <a:t>的烷烃</a:t>
            </a:r>
            <a:r>
              <a:rPr kumimoji="0" lang="en-US" altLang="zh-CN" sz="2800" b="1" smtClean="0">
                <a:latin typeface="Times New Roman" pitchFamily="18" charset="0"/>
              </a:rPr>
              <a:t>——</a:t>
            </a:r>
            <a:r>
              <a:rPr kumimoji="0"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甲、乙、丙、丁、戊、己、庚、辛、壬、癸表示碳数，称为“</a:t>
            </a:r>
            <a:r>
              <a:rPr kumimoji="0"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某烷</a:t>
            </a:r>
            <a:r>
              <a:rPr kumimoji="0"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”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smtClean="0">
                <a:latin typeface="Times New Roman" pitchFamily="18" charset="0"/>
              </a:rPr>
              <a:t>2)  </a:t>
            </a:r>
            <a:r>
              <a:rPr kumimoji="0" lang="zh-CN" altLang="en-US" sz="2800" b="1" smtClean="0">
                <a:latin typeface="Times New Roman" pitchFamily="18" charset="0"/>
              </a:rPr>
              <a:t>对于碳数</a:t>
            </a:r>
            <a:r>
              <a:rPr kumimoji="0" lang="en-US" altLang="zh-CN" sz="2800" b="1" smtClean="0">
                <a:latin typeface="Times New Roman" pitchFamily="18" charset="0"/>
              </a:rPr>
              <a:t>&gt; C</a:t>
            </a:r>
            <a:r>
              <a:rPr kumimoji="0" lang="en-US" altLang="zh-CN" sz="2800" b="1" baseline="-25000" smtClean="0">
                <a:latin typeface="Times New Roman" pitchFamily="18" charset="0"/>
              </a:rPr>
              <a:t>10</a:t>
            </a:r>
            <a:r>
              <a:rPr kumimoji="0" lang="zh-CN" altLang="en-US" sz="2800" b="1" smtClean="0">
                <a:latin typeface="Times New Roman" pitchFamily="18" charset="0"/>
              </a:rPr>
              <a:t>的烷烃</a:t>
            </a:r>
            <a:r>
              <a:rPr kumimoji="0" lang="en-US" altLang="zh-CN" sz="2800" b="1" smtClean="0">
                <a:latin typeface="Times New Roman" pitchFamily="18" charset="0"/>
              </a:rPr>
              <a:t>——</a:t>
            </a:r>
            <a:r>
              <a:rPr kumimoji="0" lang="zh-CN" altLang="en-US" sz="2800" b="1" smtClean="0">
                <a:solidFill>
                  <a:schemeClr val="tx2"/>
                </a:solidFill>
                <a:latin typeface="Times New Roman" pitchFamily="18" charset="0"/>
              </a:rPr>
              <a:t>直接用中文数字表示碳数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 smtClean="0">
                <a:latin typeface="Times New Roman" pitchFamily="18" charset="0"/>
              </a:rPr>
              <a:t>3)  </a:t>
            </a:r>
            <a:r>
              <a:rPr kumimoji="0" lang="zh-CN" altLang="en-US" sz="2800" b="1" smtClean="0">
                <a:latin typeface="Times New Roman" pitchFamily="18" charset="0"/>
              </a:rPr>
              <a:t>对于构造异构体，</a:t>
            </a:r>
            <a:r>
              <a:rPr kumimoji="0"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则使用“正”、“异”、“新”等表示</a:t>
            </a:r>
            <a:endParaRPr lang="zh-CN" altLang="en-US" b="1" smtClean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 descr="Van der Waals Forces and Dipole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78263" y="1295400"/>
            <a:ext cx="4849812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66700" y="1616075"/>
            <a:ext cx="331311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chemeClr val="accent2"/>
                </a:solidFill>
              </a:rPr>
              <a:t>van der Waals forces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/>
              <a:t>—</a:t>
            </a:r>
            <a:r>
              <a:rPr kumimoji="0" lang="en-US" altLang="zh-CN" sz="2800"/>
              <a:t>are induced dipole-induced dipole interactions</a:t>
            </a:r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457200" y="496888"/>
            <a:ext cx="68405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1.  Boiling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3"/>
          <p:cNvGraphicFramePr>
            <a:graphicFrameLocks noGrp="1" noChangeAspect="1"/>
          </p:cNvGraphicFramePr>
          <p:nvPr>
            <p:ph/>
          </p:nvPr>
        </p:nvGraphicFramePr>
        <p:xfrm>
          <a:off x="34925" y="2492375"/>
          <a:ext cx="9099550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CS ChemDraw Drawing" r:id="rId3" imgW="4337304" imgH="954024" progId="ChemDraw.Document.6.0">
                  <p:embed/>
                </p:oleObj>
              </mc:Choice>
              <mc:Fallback>
                <p:oleObj name="CS ChemDraw Drawing" r:id="rId3" imgW="4337304" imgH="954024" progId="ChemDraw.Document.6.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492375"/>
                        <a:ext cx="9099550" cy="200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6"/>
          <p:cNvSpPr txBox="1">
            <a:spLocks noChangeArrowheads="1"/>
          </p:cNvSpPr>
          <p:nvPr/>
        </p:nvSpPr>
        <p:spPr bwMode="auto">
          <a:xfrm>
            <a:off x="395288" y="981075"/>
            <a:ext cx="38544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3600" b="1"/>
              <a:t>戊烷异构体的沸点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839200" cy="4419600"/>
          </a:xfrm>
        </p:spPr>
        <p:txBody>
          <a:bodyPr/>
          <a:lstStyle/>
          <a:p>
            <a:pPr marL="609600" indent="-609600" eaLnBrk="1" hangingPunct="1">
              <a:lnSpc>
                <a:spcPct val="130000"/>
              </a:lnSpc>
            </a:pPr>
            <a:r>
              <a:rPr lang="en-US" altLang="zh-CN" sz="2800" b="1" u="sng" smtClean="0">
                <a:solidFill>
                  <a:schemeClr val="accent2"/>
                </a:solidFill>
              </a:rPr>
              <a:t>Packing</a:t>
            </a:r>
            <a:r>
              <a:rPr lang="en-US" altLang="zh-CN" sz="2800" b="1" smtClean="0">
                <a:solidFill>
                  <a:schemeClr val="tx2"/>
                </a:solidFill>
              </a:rPr>
              <a:t> </a:t>
            </a:r>
            <a:r>
              <a:rPr lang="en-US" altLang="zh-CN" sz="2800" b="1" smtClean="0"/>
              <a:t>influences the melting point of a compound</a:t>
            </a:r>
          </a:p>
          <a:p>
            <a:pPr marL="609600" indent="-609600" eaLnBrk="1" hangingPunct="1">
              <a:lnSpc>
                <a:spcPct val="130000"/>
              </a:lnSpc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altLang="zh-CN" sz="2800" b="1" u="sng" smtClean="0">
                <a:solidFill>
                  <a:schemeClr val="accent2"/>
                </a:solidFill>
              </a:rPr>
              <a:t>Packing</a:t>
            </a:r>
            <a:r>
              <a:rPr lang="en-US" altLang="zh-CN" sz="2800" b="1" smtClean="0">
                <a:solidFill>
                  <a:schemeClr val="tx2"/>
                </a:solidFill>
              </a:rPr>
              <a:t> </a:t>
            </a:r>
            <a:r>
              <a:rPr lang="en-US" altLang="zh-CN" sz="2800" b="1" smtClean="0"/>
              <a:t>is a property that determines how well the individual molecules in a sold fit together in the </a:t>
            </a:r>
            <a:r>
              <a:rPr lang="en-US" altLang="zh-CN" sz="2800" b="1" smtClean="0">
                <a:solidFill>
                  <a:srgbClr val="FF0000"/>
                </a:solidFill>
              </a:rPr>
              <a:t>crystal lattice</a:t>
            </a:r>
            <a:r>
              <a:rPr lang="zh-CN" altLang="en-US" sz="2800" b="1" smtClean="0">
                <a:solidFill>
                  <a:srgbClr val="FF0000"/>
                </a:solidFill>
              </a:rPr>
              <a:t>（晶格）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130000"/>
              </a:lnSpc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altLang="zh-CN" sz="2800" b="1" smtClean="0">
                <a:solidFill>
                  <a:schemeClr val="tx2"/>
                </a:solidFill>
              </a:rPr>
              <a:t>The</a:t>
            </a:r>
            <a:r>
              <a:rPr lang="en-US" altLang="zh-CN" sz="2800" b="1" smtClean="0">
                <a:solidFill>
                  <a:srgbClr val="FF0000"/>
                </a:solidFill>
              </a:rPr>
              <a:t> tighter</a:t>
            </a:r>
            <a:r>
              <a:rPr lang="en-US" altLang="zh-CN" sz="2800" b="1" smtClean="0">
                <a:solidFill>
                  <a:schemeClr val="tx2"/>
                </a:solidFill>
              </a:rPr>
              <a:t> the </a:t>
            </a:r>
            <a:r>
              <a:rPr lang="en-US" altLang="zh-CN" sz="2800" b="1" smtClean="0">
                <a:solidFill>
                  <a:srgbClr val="FF0000"/>
                </a:solidFill>
              </a:rPr>
              <a:t>fit</a:t>
            </a:r>
            <a:r>
              <a:rPr lang="en-US" altLang="zh-CN" sz="2800" b="1" smtClean="0">
                <a:solidFill>
                  <a:schemeClr val="tx2"/>
                </a:solidFill>
              </a:rPr>
              <a:t>, the </a:t>
            </a:r>
            <a:r>
              <a:rPr lang="en-US" altLang="zh-CN" sz="2800" b="1" smtClean="0">
                <a:solidFill>
                  <a:srgbClr val="FF0000"/>
                </a:solidFill>
              </a:rPr>
              <a:t>more energy</a:t>
            </a:r>
            <a:r>
              <a:rPr lang="en-US" altLang="zh-CN" sz="2800" b="1" smtClean="0">
                <a:solidFill>
                  <a:schemeClr val="tx2"/>
                </a:solidFill>
              </a:rPr>
              <a:t> required to </a:t>
            </a:r>
            <a:r>
              <a:rPr lang="en-US" altLang="zh-CN" sz="2800" b="1" smtClean="0">
                <a:solidFill>
                  <a:srgbClr val="FF0000"/>
                </a:solidFill>
              </a:rPr>
              <a:t>break</a:t>
            </a:r>
            <a:r>
              <a:rPr lang="en-US" altLang="zh-CN" sz="2800" b="1" smtClean="0">
                <a:solidFill>
                  <a:schemeClr val="tx2"/>
                </a:solidFill>
              </a:rPr>
              <a:t> the </a:t>
            </a:r>
            <a:r>
              <a:rPr lang="en-US" altLang="zh-CN" sz="2800" b="1" smtClean="0">
                <a:solidFill>
                  <a:srgbClr val="FF0000"/>
                </a:solidFill>
              </a:rPr>
              <a:t>lattice</a:t>
            </a:r>
            <a:r>
              <a:rPr lang="en-US" altLang="zh-CN" sz="2800" b="1" smtClean="0">
                <a:solidFill>
                  <a:schemeClr val="tx2"/>
                </a:solidFill>
              </a:rPr>
              <a:t> and </a:t>
            </a:r>
            <a:r>
              <a:rPr lang="en-US" altLang="zh-CN" sz="2800" b="1" smtClean="0">
                <a:solidFill>
                  <a:srgbClr val="FF0000"/>
                </a:solidFill>
              </a:rPr>
              <a:t>melt</a:t>
            </a:r>
            <a:r>
              <a:rPr lang="en-US" altLang="zh-CN" sz="2800" b="1" smtClean="0">
                <a:solidFill>
                  <a:schemeClr val="tx2"/>
                </a:solidFill>
              </a:rPr>
              <a:t> the compound.</a:t>
            </a:r>
            <a:r>
              <a:rPr lang="en-US" altLang="zh-CN" sz="280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708025"/>
            <a:ext cx="6840537" cy="647700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3600" b="1" smtClean="0"/>
              <a:t>2.  Melting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3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3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2295525" y="216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7072" name="Object 0"/>
          <p:cNvGraphicFramePr>
            <a:graphicFrameLocks noChangeAspect="1"/>
          </p:cNvGraphicFramePr>
          <p:nvPr/>
        </p:nvGraphicFramePr>
        <p:xfrm>
          <a:off x="304800" y="1524000"/>
          <a:ext cx="8458200" cy="492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Chart" r:id="rId3" imgW="5377680" imgH="3082680" progId="Excel.Sheet.8">
                  <p:embed/>
                </p:oleObj>
              </mc:Choice>
              <mc:Fallback>
                <p:oleObj name="Chart" r:id="rId3" imgW="5377680" imgH="3082680" progId="Excel.Shee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458200" cy="492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468313" y="476250"/>
            <a:ext cx="68405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2.  Melting Points</a:t>
            </a:r>
          </a:p>
        </p:txBody>
      </p:sp>
      <p:sp>
        <p:nvSpPr>
          <p:cNvPr id="46085" name="TextBox 1"/>
          <p:cNvSpPr txBox="1">
            <a:spLocks noChangeArrowheads="1"/>
          </p:cNvSpPr>
          <p:nvPr/>
        </p:nvSpPr>
        <p:spPr bwMode="auto">
          <a:xfrm>
            <a:off x="4787900" y="4868863"/>
            <a:ext cx="26463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与分子对称性有关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8707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8353425" cy="1077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latin typeface="Times New Roman" pitchFamily="18" charset="0"/>
              </a:rPr>
              <a:t>     </a:t>
            </a:r>
            <a:r>
              <a:rPr lang="en-US" altLang="zh-CN" sz="2800" b="1">
                <a:latin typeface="Times New Roman" pitchFamily="18" charset="0"/>
              </a:rPr>
              <a:t>C</a:t>
            </a:r>
            <a:r>
              <a:rPr lang="zh-CN" altLang="en-US" sz="2800" b="1">
                <a:latin typeface="Times New Roman" pitchFamily="18" charset="0"/>
              </a:rPr>
              <a:t>原子数相同烷烃的不同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异构体</a:t>
            </a:r>
            <a:r>
              <a:rPr lang="zh-CN" altLang="en-US" sz="2800" b="1">
                <a:latin typeface="Times New Roman" pitchFamily="18" charset="0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对称性较好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的异构体具有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较高的熔点</a:t>
            </a:r>
            <a:r>
              <a:rPr lang="zh-CN" altLang="en-US" sz="2800" b="1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412875"/>
            <a:ext cx="7777163" cy="1800225"/>
            <a:chOff x="113" y="890"/>
            <a:chExt cx="4899" cy="1134"/>
          </a:xfrm>
        </p:grpSpPr>
        <p:graphicFrame>
          <p:nvGraphicFramePr>
            <p:cNvPr id="47106" name="Object 4"/>
            <p:cNvGraphicFramePr>
              <a:graphicFrameLocks noChangeAspect="1"/>
            </p:cNvGraphicFramePr>
            <p:nvPr/>
          </p:nvGraphicFramePr>
          <p:xfrm>
            <a:off x="356" y="890"/>
            <a:ext cx="4656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8" name="CS ChemDraw Drawing" r:id="rId3" imgW="4907280" imgH="873760" progId="ChemDraw.Document.6.0">
                    <p:embed/>
                  </p:oleObj>
                </mc:Choice>
                <mc:Fallback>
                  <p:oleObj name="CS ChemDraw Drawing" r:id="rId3" imgW="4907280" imgH="873760" progId="ChemDraw.Document.6.0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890"/>
                          <a:ext cx="4656" cy="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Text Box 5"/>
            <p:cNvSpPr txBox="1">
              <a:spLocks noChangeArrowheads="1"/>
            </p:cNvSpPr>
            <p:nvPr/>
          </p:nvSpPr>
          <p:spPr bwMode="auto">
            <a:xfrm>
              <a:off x="113" y="1720"/>
              <a:ext cx="4541" cy="30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>
                  <a:latin typeface="Times New Roman" pitchFamily="18" charset="0"/>
                </a:rPr>
                <a:t>熔点</a:t>
              </a:r>
              <a:r>
                <a:rPr lang="en-US" altLang="zh-CN" sz="3200" b="1">
                  <a:latin typeface="Times New Roman" pitchFamily="18" charset="0"/>
                </a:rPr>
                <a:t>/℃      -130              -160                -17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3850" y="3248025"/>
            <a:ext cx="8656638" cy="1109663"/>
            <a:chOff x="158" y="2053"/>
            <a:chExt cx="4340" cy="699"/>
          </a:xfrm>
        </p:grpSpPr>
        <p:sp>
          <p:nvSpPr>
            <p:cNvPr id="47116" name="Text Box 7"/>
            <p:cNvSpPr txBox="1">
              <a:spLocks noChangeArrowheads="1"/>
            </p:cNvSpPr>
            <p:nvPr/>
          </p:nvSpPr>
          <p:spPr bwMode="auto">
            <a:xfrm>
              <a:off x="158" y="2053"/>
              <a:ext cx="4340" cy="3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当</a:t>
              </a:r>
              <a:r>
                <a:rPr lang="en-US" altLang="zh-CN" sz="2800" b="1">
                  <a:latin typeface="Times New Roman" pitchFamily="18" charset="0"/>
                </a:rPr>
                <a:t>C</a:t>
              </a:r>
              <a:r>
                <a:rPr lang="zh-CN" altLang="en-US" sz="2800" b="1">
                  <a:latin typeface="Times New Roman" pitchFamily="18" charset="0"/>
                </a:rPr>
                <a:t>原子数相同时，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环烷烃</a:t>
              </a:r>
              <a:r>
                <a:rPr lang="zh-CN" altLang="en-US" sz="2800" b="1">
                  <a:latin typeface="Times New Roman" pitchFamily="18" charset="0"/>
                </a:rPr>
                <a:t>的沸点、熔点均高于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烷烃</a:t>
              </a:r>
              <a:r>
                <a:rPr lang="zh-CN" altLang="en-US" sz="2800" b="1">
                  <a:latin typeface="Times New Roman" pitchFamily="18" charset="0"/>
                </a:rPr>
                <a:t>。</a:t>
              </a:r>
            </a:p>
          </p:txBody>
        </p:sp>
        <p:sp>
          <p:nvSpPr>
            <p:cNvPr id="47117" name="Text Box 8"/>
            <p:cNvSpPr txBox="1">
              <a:spLocks noChangeArrowheads="1"/>
            </p:cNvSpPr>
            <p:nvPr/>
          </p:nvSpPr>
          <p:spPr bwMode="auto">
            <a:xfrm>
              <a:off x="199" y="2425"/>
              <a:ext cx="307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环烷烃</a:t>
              </a:r>
              <a:r>
                <a:rPr lang="zh-CN" altLang="en-US" sz="2800" b="1">
                  <a:latin typeface="Times New Roman" pitchFamily="18" charset="0"/>
                </a:rPr>
                <a:t>具有较大的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刚性</a:t>
              </a:r>
              <a:r>
                <a:rPr lang="zh-CN" altLang="en-US" sz="2800" b="1">
                  <a:latin typeface="Times New Roman" pitchFamily="18" charset="0"/>
                </a:rPr>
                <a:t>和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对称性。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50825" y="4724400"/>
            <a:ext cx="5351463" cy="1001713"/>
            <a:chOff x="98" y="2990"/>
            <a:chExt cx="3371" cy="631"/>
          </a:xfrm>
        </p:grpSpPr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98" y="2990"/>
              <a:ext cx="1219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1">
                  <a:solidFill>
                    <a:srgbClr val="FF0000"/>
                  </a:solidFill>
                  <a:latin typeface="Times New Roman" pitchFamily="18" charset="0"/>
                </a:rPr>
                <a:t>3 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相对密度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284" y="3330"/>
              <a:ext cx="3185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Times New Roman" pitchFamily="18" charset="0"/>
                </a:rPr>
                <a:t>烷烃比水轻， 其相对密度都小于</a:t>
              </a:r>
              <a:r>
                <a:rPr lang="en-US" altLang="zh-CN" b="1">
                  <a:latin typeface="Times New Roman" pitchFamily="18" charset="0"/>
                </a:rPr>
                <a:t>1</a:t>
              </a:r>
              <a:r>
                <a:rPr lang="zh-CN" altLang="en-US" b="1">
                  <a:latin typeface="Times New Roman" pitchFamily="18" charset="0"/>
                </a:rPr>
                <a:t>。</a:t>
              </a:r>
              <a:endParaRPr lang="en-US" altLang="zh-CN" b="1">
                <a:latin typeface="Times New Roman" pitchFamily="18" charset="0"/>
              </a:endParaRP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58750" y="5667375"/>
            <a:ext cx="6113463" cy="946150"/>
            <a:chOff x="100" y="3616"/>
            <a:chExt cx="3851" cy="596"/>
          </a:xfrm>
        </p:grpSpPr>
        <p:sp>
          <p:nvSpPr>
            <p:cNvPr id="47112" name="Text Box 13"/>
            <p:cNvSpPr txBox="1">
              <a:spLocks noChangeArrowheads="1"/>
            </p:cNvSpPr>
            <p:nvPr/>
          </p:nvSpPr>
          <p:spPr bwMode="auto">
            <a:xfrm>
              <a:off x="100" y="3616"/>
              <a:ext cx="1024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4. 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itchFamily="18" charset="0"/>
                </a:rPr>
                <a:t>溶解度</a:t>
              </a:r>
            </a:p>
          </p:txBody>
        </p:sp>
        <p:sp>
          <p:nvSpPr>
            <p:cNvPr id="47113" name="Text Box 14"/>
            <p:cNvSpPr txBox="1">
              <a:spLocks noChangeArrowheads="1"/>
            </p:cNvSpPr>
            <p:nvPr/>
          </p:nvSpPr>
          <p:spPr bwMode="auto">
            <a:xfrm>
              <a:off x="327" y="3921"/>
              <a:ext cx="3624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Times New Roman" pitchFamily="18" charset="0"/>
                </a:rPr>
                <a:t>烷烃几乎不溶于水，而易溶于有机溶剂。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6726238" cy="203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6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折射率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latin typeface="Times New Roman" pitchFamily="18" charset="0"/>
              </a:rPr>
              <a:t>    </a:t>
            </a:r>
            <a:r>
              <a:rPr lang="zh-CN" altLang="en-US" sz="2800" b="1">
                <a:latin typeface="Times New Roman" pitchFamily="18" charset="0"/>
              </a:rPr>
              <a:t>在一定的波长的光源和一定的温度条件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itchFamily="18" charset="0"/>
              </a:rPr>
              <a:t>下，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折射率</a:t>
            </a:r>
            <a:r>
              <a:rPr lang="zh-CN" altLang="en-US" sz="2800" b="1">
                <a:latin typeface="Times New Roman" pitchFamily="18" charset="0"/>
              </a:rPr>
              <a:t>对确定的化合物是一个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常数</a:t>
            </a:r>
            <a:r>
              <a:rPr lang="zh-CN" altLang="en-US" sz="2800" b="1">
                <a:latin typeface="Times New Roman" pitchFamily="18" charset="0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35150" y="2557463"/>
            <a:ext cx="5151438" cy="3348037"/>
            <a:chOff x="1156" y="1438"/>
            <a:chExt cx="2843" cy="2109"/>
          </a:xfrm>
        </p:grpSpPr>
        <p:sp>
          <p:nvSpPr>
            <p:cNvPr id="94212" name="Text Box 4"/>
            <p:cNvSpPr txBox="1">
              <a:spLocks noChangeArrowheads="1"/>
            </p:cNvSpPr>
            <p:nvPr/>
          </p:nvSpPr>
          <p:spPr bwMode="auto">
            <a:xfrm>
              <a:off x="1156" y="1860"/>
              <a:ext cx="2639" cy="168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正丁烷                    </a:t>
              </a:r>
              <a:r>
                <a:rPr lang="en-US" altLang="zh-CN" sz="2800" b="1">
                  <a:latin typeface="Times New Roman" pitchFamily="18" charset="0"/>
                </a:rPr>
                <a:t>1.3397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正己烷                    </a:t>
              </a:r>
              <a:r>
                <a:rPr lang="en-US" altLang="zh-CN" sz="2800" b="1">
                  <a:latin typeface="Times New Roman" pitchFamily="18" charset="0"/>
                </a:rPr>
                <a:t>1.37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环戊烷                    </a:t>
              </a:r>
              <a:r>
                <a:rPr lang="en-US" altLang="zh-CN" sz="2800" b="1">
                  <a:latin typeface="Times New Roman" pitchFamily="18" charset="0"/>
                </a:rPr>
                <a:t>1.406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环己烷                    </a:t>
              </a:r>
              <a:r>
                <a:rPr lang="en-US" altLang="zh-CN" sz="2800" b="1">
                  <a:latin typeface="Times New Roman" pitchFamily="18" charset="0"/>
                </a:rPr>
                <a:t>1.4266</a:t>
              </a:r>
            </a:p>
          </p:txBody>
        </p:sp>
        <p:grpSp>
          <p:nvGrpSpPr>
            <p:cNvPr id="94213" name="Group 5"/>
            <p:cNvGrpSpPr>
              <a:grpSpLocks/>
            </p:cNvGrpSpPr>
            <p:nvPr/>
          </p:nvGrpSpPr>
          <p:grpSpPr bwMode="auto">
            <a:xfrm>
              <a:off x="2789" y="1438"/>
              <a:ext cx="1210" cy="372"/>
              <a:chOff x="2867" y="1308"/>
              <a:chExt cx="1210" cy="372"/>
            </a:xfrm>
          </p:grpSpPr>
          <p:sp>
            <p:nvSpPr>
              <p:cNvPr id="94215" name="Text Box 6"/>
              <p:cNvSpPr txBox="1">
                <a:spLocks noChangeArrowheads="1"/>
              </p:cNvSpPr>
              <p:nvPr/>
            </p:nvSpPr>
            <p:spPr bwMode="auto">
              <a:xfrm>
                <a:off x="2867" y="1308"/>
                <a:ext cx="1210" cy="3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200" b="1">
                    <a:latin typeface="Times New Roman" pitchFamily="18" charset="0"/>
                  </a:rPr>
                  <a:t>折射率</a:t>
                </a:r>
                <a:r>
                  <a:rPr lang="en-US" altLang="zh-CN" sz="3200" b="1">
                    <a:latin typeface="Times New Roman" pitchFamily="18" charset="0"/>
                  </a:rPr>
                  <a:t>(</a:t>
                </a:r>
                <a:r>
                  <a:rPr lang="en-US" altLang="zh-CN" sz="3200" b="1" i="1">
                    <a:latin typeface="Times New Roman" pitchFamily="18" charset="0"/>
                  </a:rPr>
                  <a:t>n</a:t>
                </a:r>
                <a:r>
                  <a:rPr lang="en-US" altLang="zh-CN" sz="3200" b="1" baseline="30000">
                    <a:latin typeface="Times New Roman" pitchFamily="18" charset="0"/>
                  </a:rPr>
                  <a:t>20</a:t>
                </a:r>
                <a:r>
                  <a:rPr lang="en-US" altLang="zh-CN" sz="3200" b="1">
                    <a:latin typeface="Times New Roman" pitchFamily="18" charset="0"/>
                  </a:rPr>
                  <a:t>)</a:t>
                </a:r>
              </a:p>
            </p:txBody>
          </p:sp>
          <p:sp>
            <p:nvSpPr>
              <p:cNvPr id="94216" name="Text Box 7"/>
              <p:cNvSpPr txBox="1">
                <a:spLocks noChangeArrowheads="1"/>
              </p:cNvSpPr>
              <p:nvPr/>
            </p:nvSpPr>
            <p:spPr bwMode="auto">
              <a:xfrm>
                <a:off x="3774" y="1441"/>
                <a:ext cx="197" cy="23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baseline="-25000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94214" name="Text Box 8"/>
            <p:cNvSpPr txBox="1">
              <a:spLocks noChangeArrowheads="1"/>
            </p:cNvSpPr>
            <p:nvPr/>
          </p:nvSpPr>
          <p:spPr bwMode="auto">
            <a:xfrm>
              <a:off x="1292" y="1438"/>
              <a:ext cx="557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>
                  <a:latin typeface="Times New Roman" pitchFamily="18" charset="0"/>
                </a:rPr>
                <a:t>名称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3850" y="188913"/>
            <a:ext cx="8064500" cy="3159125"/>
            <a:chOff x="-23" y="155"/>
            <a:chExt cx="5080" cy="1990"/>
          </a:xfrm>
        </p:grpSpPr>
        <p:sp>
          <p:nvSpPr>
            <p:cNvPr id="48137" name="Text Box 3"/>
            <p:cNvSpPr txBox="1">
              <a:spLocks noChangeArrowheads="1"/>
            </p:cNvSpPr>
            <p:nvPr/>
          </p:nvSpPr>
          <p:spPr bwMode="auto">
            <a:xfrm>
              <a:off x="113" y="155"/>
              <a:ext cx="3457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>
                  <a:solidFill>
                    <a:srgbClr val="FF0F0F"/>
                  </a:solidFill>
                  <a:latin typeface="Times New Roman" pitchFamily="18" charset="0"/>
                </a:rPr>
                <a:t>五、烷烃和环烷烃的化学性质</a:t>
              </a:r>
              <a:endParaRPr lang="zh-CN" altLang="en-US" sz="3200" b="1">
                <a:latin typeface="Times New Roman" pitchFamily="18" charset="0"/>
              </a:endParaRPr>
            </a:p>
          </p:txBody>
        </p:sp>
        <p:sp>
          <p:nvSpPr>
            <p:cNvPr id="48138" name="Text Box 4"/>
            <p:cNvSpPr txBox="1">
              <a:spLocks noChangeArrowheads="1"/>
            </p:cNvSpPr>
            <p:nvPr/>
          </p:nvSpPr>
          <p:spPr bwMode="auto">
            <a:xfrm>
              <a:off x="144" y="496"/>
              <a:ext cx="4573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0F0F"/>
                  </a:solidFill>
                  <a:latin typeface="Times New Roman" pitchFamily="18" charset="0"/>
                </a:rPr>
                <a:t>1 </a:t>
              </a:r>
              <a:r>
                <a:rPr lang="zh-CN" altLang="en-US" sz="2800" b="1">
                  <a:solidFill>
                    <a:srgbClr val="FF0F0F"/>
                  </a:solidFill>
                  <a:latin typeface="Times New Roman" pitchFamily="18" charset="0"/>
                </a:rPr>
                <a:t>自由基取代反应－</a:t>
              </a:r>
              <a:r>
                <a:rPr lang="zh-CN" altLang="en-US" sz="2800" b="1">
                  <a:solidFill>
                    <a:srgbClr val="FF0F0F"/>
                  </a:solidFill>
                </a:rPr>
                <a:t>卤化反应</a:t>
              </a:r>
              <a:r>
                <a:rPr lang="en-US" altLang="zh-CN" sz="2800" b="1">
                  <a:solidFill>
                    <a:srgbClr val="663300"/>
                  </a:solidFill>
                </a:rPr>
                <a:t>(halogenation)</a:t>
              </a:r>
            </a:p>
          </p:txBody>
        </p:sp>
        <p:sp>
          <p:nvSpPr>
            <p:cNvPr id="48139" name="Text Box 5"/>
            <p:cNvSpPr txBox="1">
              <a:spLocks noChangeArrowheads="1"/>
            </p:cNvSpPr>
            <p:nvPr/>
          </p:nvSpPr>
          <p:spPr bwMode="auto">
            <a:xfrm>
              <a:off x="-23" y="826"/>
              <a:ext cx="5080" cy="55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1">
                  <a:latin typeface="Times New Roman" pitchFamily="18" charset="0"/>
                </a:rPr>
                <a:t> </a:t>
              </a:r>
              <a:r>
                <a:rPr lang="zh-CN" altLang="en-US" b="1">
                  <a:latin typeface="Times New Roman" pitchFamily="18" charset="0"/>
                </a:rPr>
                <a:t>饱和烃分子中的</a:t>
              </a:r>
              <a:r>
                <a:rPr lang="zh-CN" altLang="en-US" b="1">
                  <a:solidFill>
                    <a:srgbClr val="CC0000"/>
                  </a:solidFill>
                  <a:latin typeface="Times New Roman" pitchFamily="18" charset="0"/>
                </a:rPr>
                <a:t>氢原子</a:t>
              </a:r>
              <a:r>
                <a:rPr lang="zh-CN" altLang="en-US" b="1">
                  <a:latin typeface="Times New Roman" pitchFamily="18" charset="0"/>
                </a:rPr>
                <a:t>被</a:t>
              </a:r>
              <a:r>
                <a:rPr lang="zh-CN" altLang="en-US" b="1">
                  <a:solidFill>
                    <a:srgbClr val="CC0000"/>
                  </a:solidFill>
                  <a:latin typeface="Times New Roman" pitchFamily="18" charset="0"/>
                </a:rPr>
                <a:t>其它原子</a:t>
              </a:r>
              <a:r>
                <a:rPr lang="zh-CN" altLang="en-US" b="1">
                  <a:latin typeface="Times New Roman" pitchFamily="18" charset="0"/>
                </a:rPr>
                <a:t>或</a:t>
              </a:r>
              <a:r>
                <a:rPr lang="zh-CN" altLang="en-US" b="1">
                  <a:solidFill>
                    <a:srgbClr val="CC0000"/>
                  </a:solidFill>
                  <a:latin typeface="Times New Roman" pitchFamily="18" charset="0"/>
                </a:rPr>
                <a:t>基团</a:t>
              </a:r>
              <a:r>
                <a:rPr lang="zh-CN" altLang="en-US" b="1">
                  <a:latin typeface="Times New Roman" pitchFamily="18" charset="0"/>
                </a:rPr>
                <a:t>所取代的反应</a:t>
              </a: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b="1">
                  <a:solidFill>
                    <a:srgbClr val="CC0000"/>
                  </a:solidFill>
                  <a:latin typeface="Times New Roman" pitchFamily="18" charset="0"/>
                </a:rPr>
                <a:t>取代反应</a:t>
              </a:r>
              <a:r>
                <a:rPr lang="zh-CN" altLang="en-US" b="1">
                  <a:latin typeface="Times New Roman" pitchFamily="18" charset="0"/>
                </a:rPr>
                <a:t>。        </a:t>
              </a:r>
            </a:p>
          </p:txBody>
        </p:sp>
        <p:graphicFrame>
          <p:nvGraphicFramePr>
            <p:cNvPr id="48131" name="Object 6"/>
            <p:cNvGraphicFramePr>
              <a:graphicFrameLocks noChangeAspect="1"/>
            </p:cNvGraphicFramePr>
            <p:nvPr/>
          </p:nvGraphicFramePr>
          <p:xfrm>
            <a:off x="816" y="1472"/>
            <a:ext cx="315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4" name="CS ChemDraw Drawing" r:id="rId3" imgW="2839720" imgH="213360" progId="ChemDraw.Document.6.0">
                    <p:embed/>
                  </p:oleObj>
                </mc:Choice>
                <mc:Fallback>
                  <p:oleObj name="CS ChemDraw Drawing" r:id="rId3" imgW="2839720" imgH="213360" progId="ChemDraw.Document.6.0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72"/>
                          <a:ext cx="3152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0" name="Text Box 7"/>
            <p:cNvSpPr txBox="1">
              <a:spLocks noChangeArrowheads="1"/>
            </p:cNvSpPr>
            <p:nvPr/>
          </p:nvSpPr>
          <p:spPr bwMode="auto">
            <a:xfrm>
              <a:off x="144" y="1901"/>
              <a:ext cx="4596" cy="2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</a:rPr>
                <a:t>通过自由基取代</a:t>
              </a:r>
              <a:r>
                <a:rPr lang="en-US" altLang="zh-CN" b="1">
                  <a:latin typeface="Times New Roman" pitchFamily="18" charset="0"/>
                </a:rPr>
                <a:t>H</a:t>
              </a:r>
              <a:r>
                <a:rPr lang="zh-CN" altLang="en-US" b="1">
                  <a:latin typeface="Times New Roman" pitchFamily="18" charset="0"/>
                </a:rPr>
                <a:t>原子的反应</a:t>
              </a: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——</a:t>
              </a:r>
              <a:r>
                <a:rPr lang="zh-CN" altLang="en-US" b="1">
                  <a:solidFill>
                    <a:srgbClr val="FF0F0F"/>
                  </a:solidFill>
                  <a:latin typeface="Times New Roman" pitchFamily="18" charset="0"/>
                </a:rPr>
                <a:t>自由基取代反应。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9750" y="3500438"/>
            <a:ext cx="7848600" cy="2865437"/>
            <a:chOff x="-23" y="2296"/>
            <a:chExt cx="4944" cy="1805"/>
          </a:xfrm>
        </p:grpSpPr>
        <p:sp>
          <p:nvSpPr>
            <p:cNvPr id="48134" name="Text Box 9"/>
            <p:cNvSpPr txBox="1">
              <a:spLocks noChangeArrowheads="1"/>
            </p:cNvSpPr>
            <p:nvPr/>
          </p:nvSpPr>
          <p:spPr bwMode="auto">
            <a:xfrm>
              <a:off x="113" y="2296"/>
              <a:ext cx="2399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0F0F"/>
                  </a:solidFill>
                  <a:latin typeface="Times New Roman" pitchFamily="18" charset="0"/>
                </a:rPr>
                <a:t>卤化反应</a:t>
              </a:r>
              <a:r>
                <a:rPr lang="en-US" altLang="zh-CN" sz="2800" b="1">
                  <a:solidFill>
                    <a:srgbClr val="663300"/>
                  </a:solidFill>
                  <a:latin typeface="Times New Roman" pitchFamily="18" charset="0"/>
                </a:rPr>
                <a:t>(halogenation)</a:t>
              </a:r>
              <a:endParaRPr lang="en-US" altLang="zh-CN" sz="2800" b="1">
                <a:solidFill>
                  <a:srgbClr val="FF0F0F"/>
                </a:solidFill>
                <a:latin typeface="Times New Roman" pitchFamily="18" charset="0"/>
              </a:endParaRPr>
            </a:p>
          </p:txBody>
        </p:sp>
        <p:sp>
          <p:nvSpPr>
            <p:cNvPr id="48135" name="Text Box 10"/>
            <p:cNvSpPr txBox="1">
              <a:spLocks noChangeArrowheads="1"/>
            </p:cNvSpPr>
            <p:nvPr/>
          </p:nvSpPr>
          <p:spPr bwMode="auto">
            <a:xfrm>
              <a:off x="-23" y="3484"/>
              <a:ext cx="4944" cy="61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r>
                <a:rPr lang="zh-CN" altLang="en-US" b="1">
                  <a:solidFill>
                    <a:srgbClr val="FF0F0F"/>
                  </a:solidFill>
                  <a:latin typeface="Times New Roman" pitchFamily="18" charset="0"/>
                </a:rPr>
                <a:t>卤化反应</a:t>
              </a:r>
              <a:r>
                <a:rPr lang="en-US" altLang="zh-CN" b="1">
                  <a:solidFill>
                    <a:srgbClr val="FF0F0F"/>
                  </a:solidFill>
                  <a:latin typeface="Times New Roman" pitchFamily="18" charset="0"/>
                </a:rPr>
                <a:t>-</a:t>
              </a:r>
              <a:r>
                <a:rPr lang="zh-CN" altLang="en-US" b="1">
                  <a:latin typeface="Times New Roman" pitchFamily="18" charset="0"/>
                </a:rPr>
                <a:t>在</a:t>
              </a:r>
              <a:r>
                <a:rPr lang="zh-CN" altLang="en-US" b="1">
                  <a:solidFill>
                    <a:schemeClr val="accent2"/>
                  </a:solidFill>
                  <a:latin typeface="Times New Roman" pitchFamily="18" charset="0"/>
                </a:rPr>
                <a:t>光、高温或催化剂</a:t>
              </a:r>
              <a:r>
                <a:rPr lang="zh-CN" altLang="en-US" b="1">
                  <a:latin typeface="Times New Roman" pitchFamily="18" charset="0"/>
                </a:rPr>
                <a:t>作用下，</a:t>
              </a:r>
              <a:r>
                <a:rPr lang="zh-CN" altLang="en-US" b="1">
                  <a:solidFill>
                    <a:srgbClr val="CC0000"/>
                  </a:solidFill>
                  <a:latin typeface="Times New Roman" pitchFamily="18" charset="0"/>
                </a:rPr>
                <a:t>烷烃、环烷烃</a:t>
              </a:r>
              <a:r>
                <a:rPr lang="en-US" altLang="zh-CN" b="1">
                  <a:latin typeface="Times New Roman" pitchFamily="18" charset="0"/>
                </a:rPr>
                <a:t>(</a:t>
              </a:r>
              <a:r>
                <a:rPr lang="zh-CN" altLang="en-US" b="1">
                  <a:latin typeface="Times New Roman" pitchFamily="18" charset="0"/>
                </a:rPr>
                <a:t>小环烷烃除外</a:t>
              </a:r>
              <a:r>
                <a:rPr lang="en-US" altLang="zh-CN" b="1">
                  <a:latin typeface="Times New Roman" pitchFamily="18" charset="0"/>
                </a:rPr>
                <a:t>)</a:t>
              </a:r>
              <a:r>
                <a:rPr lang="zh-CN" altLang="en-US" b="1">
                  <a:latin typeface="Times New Roman" pitchFamily="18" charset="0"/>
                </a:rPr>
                <a:t>，与</a:t>
              </a:r>
              <a:r>
                <a:rPr lang="zh-CN" altLang="en-US" b="1">
                  <a:solidFill>
                    <a:srgbClr val="CC0000"/>
                  </a:solidFill>
                  <a:latin typeface="Times New Roman" pitchFamily="18" charset="0"/>
                </a:rPr>
                <a:t>卤素分子反应</a:t>
              </a:r>
              <a:r>
                <a:rPr lang="zh-CN" altLang="en-US" b="1">
                  <a:latin typeface="Times New Roman" pitchFamily="18" charset="0"/>
                </a:rPr>
                <a:t>，生成卤代烷和卤化氢。</a:t>
              </a:r>
            </a:p>
          </p:txBody>
        </p:sp>
        <p:sp>
          <p:nvSpPr>
            <p:cNvPr id="48136" name="Text Box 11"/>
            <p:cNvSpPr txBox="1">
              <a:spLocks noChangeArrowheads="1"/>
            </p:cNvSpPr>
            <p:nvPr/>
          </p:nvSpPr>
          <p:spPr bwMode="auto">
            <a:xfrm>
              <a:off x="567" y="3113"/>
              <a:ext cx="4036" cy="3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rgbClr val="482400"/>
                  </a:solidFill>
                  <a:latin typeface="Times New Roman" pitchFamily="18" charset="0"/>
                </a:rPr>
                <a:t>烷烃           卤素                           卤代烷  卤化</a:t>
              </a:r>
              <a:r>
                <a:rPr lang="zh-CN" altLang="en-US" sz="2800" b="1">
                  <a:solidFill>
                    <a:srgbClr val="482400"/>
                  </a:solidFill>
                  <a:latin typeface="Times New Roman" pitchFamily="18" charset="0"/>
                </a:rPr>
                <a:t>氢</a:t>
              </a:r>
            </a:p>
          </p:txBody>
        </p:sp>
        <p:graphicFrame>
          <p:nvGraphicFramePr>
            <p:cNvPr id="48130" name="Object 12"/>
            <p:cNvGraphicFramePr>
              <a:graphicFrameLocks noChangeAspect="1"/>
            </p:cNvGraphicFramePr>
            <p:nvPr/>
          </p:nvGraphicFramePr>
          <p:xfrm>
            <a:off x="608" y="2675"/>
            <a:ext cx="3905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5" name="CS ChemDraw Drawing" r:id="rId5" imgW="3215640" imgH="390144" progId="ChemDraw.Document.6.0">
                    <p:embed/>
                  </p:oleObj>
                </mc:Choice>
                <mc:Fallback>
                  <p:oleObj name="CS ChemDraw Drawing" r:id="rId5" imgW="3215640" imgH="390144" progId="ChemDraw.Document.6.0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2675"/>
                          <a:ext cx="3905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0113" y="908050"/>
            <a:ext cx="6767512" cy="1439863"/>
            <a:chOff x="356" y="480"/>
            <a:chExt cx="4896" cy="1312"/>
          </a:xfrm>
        </p:grpSpPr>
        <p:graphicFrame>
          <p:nvGraphicFramePr>
            <p:cNvPr id="49156" name="Object 3"/>
            <p:cNvGraphicFramePr>
              <a:graphicFrameLocks noChangeAspect="1"/>
            </p:cNvGraphicFramePr>
            <p:nvPr/>
          </p:nvGraphicFramePr>
          <p:xfrm>
            <a:off x="356" y="480"/>
            <a:ext cx="4896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0" name="CS ChemDraw Drawing" r:id="rId3" imgW="4714240" imgH="878840" progId="ChemDraw.Document.6.0">
                    <p:embed/>
                  </p:oleObj>
                </mc:Choice>
                <mc:Fallback>
                  <p:oleObj name="CS ChemDraw Drawing" r:id="rId3" imgW="4714240" imgH="878840" progId="ChemDraw.Document.6.0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" y="480"/>
                          <a:ext cx="4896" cy="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63" name="Group 4"/>
            <p:cNvGrpSpPr>
              <a:grpSpLocks/>
            </p:cNvGrpSpPr>
            <p:nvPr/>
          </p:nvGrpSpPr>
          <p:grpSpPr bwMode="auto">
            <a:xfrm>
              <a:off x="548" y="1392"/>
              <a:ext cx="4216" cy="400"/>
              <a:chOff x="672" y="1392"/>
              <a:chExt cx="4216" cy="400"/>
            </a:xfrm>
          </p:grpSpPr>
          <p:sp>
            <p:nvSpPr>
              <p:cNvPr id="49164" name="Text Box 5"/>
              <p:cNvSpPr txBox="1">
                <a:spLocks noChangeArrowheads="1"/>
              </p:cNvSpPr>
              <p:nvPr/>
            </p:nvSpPr>
            <p:spPr bwMode="auto">
              <a:xfrm>
                <a:off x="672" y="1392"/>
                <a:ext cx="607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663300"/>
                    </a:solidFill>
                    <a:latin typeface="Times New Roman" pitchFamily="18" charset="0"/>
                  </a:rPr>
                  <a:t>乙烷</a:t>
                </a:r>
              </a:p>
            </p:txBody>
          </p:sp>
          <p:sp>
            <p:nvSpPr>
              <p:cNvPr id="49165" name="Text Box 6"/>
              <p:cNvSpPr txBox="1">
                <a:spLocks noChangeArrowheads="1"/>
              </p:cNvSpPr>
              <p:nvPr/>
            </p:nvSpPr>
            <p:spPr bwMode="auto">
              <a:xfrm>
                <a:off x="2054" y="1392"/>
                <a:ext cx="366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663300"/>
                    </a:solidFill>
                    <a:latin typeface="Times New Roman" pitchFamily="18" charset="0"/>
                  </a:rPr>
                  <a:t>氯</a:t>
                </a:r>
              </a:p>
            </p:txBody>
          </p:sp>
          <p:sp>
            <p:nvSpPr>
              <p:cNvPr id="49166" name="Text Box 7"/>
              <p:cNvSpPr txBox="1">
                <a:spLocks noChangeArrowheads="1"/>
              </p:cNvSpPr>
              <p:nvPr/>
            </p:nvSpPr>
            <p:spPr bwMode="auto">
              <a:xfrm>
                <a:off x="3398" y="1392"/>
                <a:ext cx="1490" cy="4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solidFill>
                      <a:srgbClr val="663300"/>
                    </a:solidFill>
                    <a:latin typeface="Times New Roman" pitchFamily="18" charset="0"/>
                  </a:rPr>
                  <a:t>氯乙烷</a:t>
                </a:r>
                <a:r>
                  <a:rPr lang="en-US" altLang="zh-CN" sz="2800" b="1">
                    <a:solidFill>
                      <a:srgbClr val="663300"/>
                    </a:solidFill>
                    <a:latin typeface="Times New Roman" pitchFamily="18" charset="0"/>
                  </a:rPr>
                  <a:t>(78%)</a:t>
                </a:r>
              </a:p>
            </p:txBody>
          </p:sp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827088" y="2924175"/>
            <a:ext cx="5911850" cy="1152525"/>
            <a:chOff x="521" y="1842"/>
            <a:chExt cx="4219" cy="832"/>
          </a:xfrm>
        </p:grpSpPr>
        <p:graphicFrame>
          <p:nvGraphicFramePr>
            <p:cNvPr id="49155" name="Object 9"/>
            <p:cNvGraphicFramePr>
              <a:graphicFrameLocks noChangeAspect="1"/>
            </p:cNvGraphicFramePr>
            <p:nvPr/>
          </p:nvGraphicFramePr>
          <p:xfrm>
            <a:off x="521" y="1842"/>
            <a:ext cx="4219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1" name="CS ChemDraw Drawing" r:id="rId5" imgW="3890772" imgH="381000" progId="ChemDraw.Document.6.0">
                    <p:embed/>
                  </p:oleObj>
                </mc:Choice>
                <mc:Fallback>
                  <p:oleObj name="CS ChemDraw Drawing" r:id="rId5" imgW="3890772" imgH="381000" progId="ChemDraw.Document.6.0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42"/>
                          <a:ext cx="4219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619" y="2256"/>
              <a:ext cx="3930" cy="4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663300"/>
                  </a:solidFill>
                  <a:latin typeface="Times New Roman" pitchFamily="18" charset="0"/>
                </a:rPr>
                <a:t>环戊烷</a:t>
              </a:r>
              <a:r>
                <a:rPr lang="zh-CN" altLang="en-US" sz="3200" b="1">
                  <a:solidFill>
                    <a:srgbClr val="663300"/>
                  </a:solidFill>
                  <a:latin typeface="Times New Roman" pitchFamily="18" charset="0"/>
                </a:rPr>
                <a:t>                     </a:t>
              </a:r>
              <a:r>
                <a:rPr lang="zh-CN" altLang="en-US" sz="2800" b="1">
                  <a:solidFill>
                    <a:srgbClr val="663300"/>
                  </a:solidFill>
                  <a:latin typeface="Times New Roman" pitchFamily="18" charset="0"/>
                </a:rPr>
                <a:t>环戊基氯</a:t>
              </a:r>
              <a:r>
                <a:rPr lang="en-US" altLang="zh-CN" sz="2800" b="1">
                  <a:solidFill>
                    <a:srgbClr val="663300"/>
                  </a:solidFill>
                  <a:latin typeface="Times New Roman" pitchFamily="18" charset="0"/>
                </a:rPr>
                <a:t>(93%)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17525" y="4286250"/>
            <a:ext cx="6286500" cy="1778000"/>
            <a:chOff x="326" y="2700"/>
            <a:chExt cx="4378" cy="1365"/>
          </a:xfrm>
        </p:grpSpPr>
        <p:sp>
          <p:nvSpPr>
            <p:cNvPr id="49160" name="Text Box 12"/>
            <p:cNvSpPr txBox="1">
              <a:spLocks noChangeArrowheads="1"/>
            </p:cNvSpPr>
            <p:nvPr/>
          </p:nvSpPr>
          <p:spPr bwMode="auto">
            <a:xfrm>
              <a:off x="326" y="2700"/>
              <a:ext cx="3184" cy="44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工业上洗涤剂原料的合成：</a:t>
              </a:r>
              <a:r>
                <a:rPr lang="zh-CN" altLang="en-US" sz="32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49154" name="Object 13"/>
            <p:cNvGraphicFramePr>
              <a:graphicFrameLocks noChangeAspect="1"/>
            </p:cNvGraphicFramePr>
            <p:nvPr/>
          </p:nvGraphicFramePr>
          <p:xfrm>
            <a:off x="624" y="3164"/>
            <a:ext cx="40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CS ChemDraw Drawing" r:id="rId7" imgW="3540760" imgH="294640" progId="ChemDraw.Document.6.0">
                    <p:embed/>
                  </p:oleObj>
                </mc:Choice>
                <mc:Fallback>
                  <p:oleObj name="CS ChemDraw Drawing" r:id="rId7" imgW="3540760" imgH="294640" progId="ChemDraw.Document.6.0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64"/>
                          <a:ext cx="40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Text Box 14"/>
            <p:cNvSpPr txBox="1">
              <a:spLocks noChangeArrowheads="1"/>
            </p:cNvSpPr>
            <p:nvPr/>
          </p:nvSpPr>
          <p:spPr bwMode="auto">
            <a:xfrm>
              <a:off x="625" y="3666"/>
              <a:ext cx="3355" cy="3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十二烷                        氯十二烷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0825" y="476250"/>
            <a:ext cx="8329613" cy="2355850"/>
            <a:chOff x="136" y="214"/>
            <a:chExt cx="5247" cy="1484"/>
          </a:xfrm>
        </p:grpSpPr>
        <p:sp>
          <p:nvSpPr>
            <p:cNvPr id="50185" name="Text Box 3"/>
            <p:cNvSpPr txBox="1">
              <a:spLocks noChangeArrowheads="1"/>
            </p:cNvSpPr>
            <p:nvPr/>
          </p:nvSpPr>
          <p:spPr bwMode="auto">
            <a:xfrm>
              <a:off x="136" y="214"/>
              <a:ext cx="2343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0F0F"/>
                  </a:solidFill>
                  <a:latin typeface="Times New Roman" pitchFamily="18" charset="0"/>
                </a:rPr>
                <a:t>2   </a:t>
              </a:r>
              <a:r>
                <a:rPr lang="zh-CN" altLang="en-US" sz="2800" b="1">
                  <a:solidFill>
                    <a:srgbClr val="FF0F0F"/>
                  </a:solidFill>
                  <a:latin typeface="Times New Roman" pitchFamily="18" charset="0"/>
                </a:rPr>
                <a:t>氧化反应</a:t>
              </a:r>
              <a:r>
                <a:rPr lang="en-US" altLang="zh-CN" sz="2800" b="1">
                  <a:solidFill>
                    <a:srgbClr val="482400"/>
                  </a:solidFill>
                  <a:latin typeface="Times New Roman" pitchFamily="18" charset="0"/>
                </a:rPr>
                <a:t>(oxidation)</a:t>
              </a:r>
            </a:p>
          </p:txBody>
        </p:sp>
        <p:sp>
          <p:nvSpPr>
            <p:cNvPr id="50186" name="Text Box 4"/>
            <p:cNvSpPr txBox="1">
              <a:spLocks noChangeArrowheads="1"/>
            </p:cNvSpPr>
            <p:nvPr/>
          </p:nvSpPr>
          <p:spPr bwMode="auto">
            <a:xfrm>
              <a:off x="158" y="559"/>
              <a:ext cx="334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烷烃和环烷烃在空气中可以燃烧</a:t>
              </a:r>
              <a:r>
                <a:rPr lang="en-US" altLang="zh-CN" sz="2800" b="1">
                  <a:latin typeface="Times New Roman" pitchFamily="18" charset="0"/>
                </a:rPr>
                <a:t>:</a:t>
              </a:r>
            </a:p>
          </p:txBody>
        </p:sp>
        <p:graphicFrame>
          <p:nvGraphicFramePr>
            <p:cNvPr id="50179" name="Object 5"/>
            <p:cNvGraphicFramePr>
              <a:graphicFrameLocks noChangeAspect="1"/>
            </p:cNvGraphicFramePr>
            <p:nvPr/>
          </p:nvGraphicFramePr>
          <p:xfrm>
            <a:off x="434" y="845"/>
            <a:ext cx="4949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2" name="CS ChemDraw Drawing" r:id="rId3" imgW="5044440" imgH="870204" progId="ChemDraw.Document.6.0">
                    <p:embed/>
                  </p:oleObj>
                </mc:Choice>
                <mc:Fallback>
                  <p:oleObj name="CS ChemDraw Drawing" r:id="rId3" imgW="5044440" imgH="870204" progId="ChemDraw.Document.6.0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845"/>
                          <a:ext cx="4949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3850" y="2924175"/>
            <a:ext cx="8588375" cy="1809750"/>
            <a:chOff x="146" y="1649"/>
            <a:chExt cx="5410" cy="1140"/>
          </a:xfrm>
        </p:grpSpPr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158" y="1649"/>
              <a:ext cx="416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itchFamily="18" charset="0"/>
                </a:rPr>
                <a:t>工业上对烷烃或环烷烃氧化反应的利用：</a:t>
              </a:r>
            </a:p>
          </p:txBody>
        </p:sp>
        <p:graphicFrame>
          <p:nvGraphicFramePr>
            <p:cNvPr id="50178" name="Object 8"/>
            <p:cNvGraphicFramePr>
              <a:graphicFrameLocks noChangeAspect="1"/>
            </p:cNvGraphicFramePr>
            <p:nvPr/>
          </p:nvGraphicFramePr>
          <p:xfrm>
            <a:off x="204" y="2024"/>
            <a:ext cx="5352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" name="CS ChemDraw Drawing" r:id="rId5" imgW="6243828" imgH="466344" progId="ChemDraw.Document.6.0">
                    <p:embed/>
                  </p:oleObj>
                </mc:Choice>
                <mc:Fallback>
                  <p:oleObj name="CS ChemDraw Drawing" r:id="rId5" imgW="6243828" imgH="466344" progId="ChemDraw.Document.6.0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024"/>
                          <a:ext cx="5352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4" name="Text Box 9"/>
            <p:cNvSpPr txBox="1">
              <a:spLocks noChangeArrowheads="1"/>
            </p:cNvSpPr>
            <p:nvPr/>
          </p:nvSpPr>
          <p:spPr bwMode="auto">
            <a:xfrm>
              <a:off x="146" y="2424"/>
              <a:ext cx="116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3200" b="1">
                <a:latin typeface="Times New Roman" pitchFamily="18" charset="0"/>
              </a:endParaRPr>
            </a:p>
          </p:txBody>
        </p:sp>
      </p:grp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395288" y="4508500"/>
            <a:ext cx="7056437" cy="14716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3. 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裂解反应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/>
              <a:t>裂解反应分为</a:t>
            </a:r>
            <a:r>
              <a:rPr lang="zh-CN" altLang="en-US" sz="2800" b="1">
                <a:solidFill>
                  <a:srgbClr val="FF0000"/>
                </a:solidFill>
              </a:rPr>
              <a:t>催化裂解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FF0000"/>
                </a:solidFill>
              </a:rPr>
              <a:t>热裂解</a:t>
            </a:r>
            <a:r>
              <a:rPr lang="zh-CN" altLang="en-US" sz="2800" b="1"/>
              <a:t>。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3" y="476250"/>
            <a:ext cx="9139237" cy="6130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smtClean="0"/>
              <a:t>  热裂解反应是在隔绝空气加强热（</a:t>
            </a:r>
            <a:r>
              <a:rPr lang="en-US" altLang="zh-CN" sz="2800" b="1" smtClean="0"/>
              <a:t>&gt;459℃</a:t>
            </a:r>
            <a:r>
              <a:rPr lang="zh-CN" altLang="en-US" sz="2800" b="1" smtClean="0"/>
              <a:t>）。烷烃分子中</a:t>
            </a:r>
            <a:r>
              <a:rPr lang="en-US" altLang="zh-CN" sz="2800" b="1" smtClean="0"/>
              <a:t>C﹣C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C﹣H</a:t>
            </a:r>
            <a:r>
              <a:rPr lang="zh-CN" altLang="en-US" sz="2800" b="1" smtClean="0"/>
              <a:t>键均裂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形成含碳较少的烃分子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是</a:t>
            </a:r>
            <a:r>
              <a:rPr lang="zh-CN" altLang="en-US" sz="2800" b="1" smtClean="0">
                <a:solidFill>
                  <a:srgbClr val="FF0000"/>
                </a:solidFill>
              </a:rPr>
              <a:t>自由基反应</a:t>
            </a:r>
            <a:r>
              <a:rPr lang="en-US" altLang="zh-CN" sz="2800" b="1" smtClean="0"/>
              <a:t>:</a:t>
            </a:r>
            <a:br>
              <a:rPr lang="en-US" altLang="zh-CN" sz="2800" b="1" smtClean="0"/>
            </a:br>
            <a:endParaRPr lang="en-US" altLang="zh-CN" sz="2800" b="1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smtClean="0"/>
              <a:t> </a:t>
            </a:r>
          </a:p>
          <a:p>
            <a:pPr>
              <a:lnSpc>
                <a:spcPct val="90000"/>
              </a:lnSpc>
            </a:pPr>
            <a:endParaRPr lang="zh-CN" altLang="en-US" sz="2800" b="1" smtClean="0"/>
          </a:p>
          <a:p>
            <a:pPr>
              <a:lnSpc>
                <a:spcPct val="150000"/>
              </a:lnSpc>
            </a:pPr>
            <a:r>
              <a:rPr lang="zh-CN" altLang="en-US" sz="2800" b="1" smtClean="0"/>
              <a:t>催化裂解是在</a:t>
            </a:r>
            <a:r>
              <a:rPr lang="zh-CN" altLang="en-US" sz="2800" b="1" smtClean="0">
                <a:solidFill>
                  <a:srgbClr val="FF0000"/>
                </a:solidFill>
              </a:rPr>
              <a:t>催化剂</a:t>
            </a:r>
            <a:r>
              <a:rPr lang="zh-CN" altLang="en-US" sz="2800" b="1" smtClean="0"/>
              <a:t>作用力发生裂解反应。一般强度较低，但</a:t>
            </a:r>
            <a:r>
              <a:rPr lang="zh-CN" altLang="en-US" sz="2800" b="1" smtClean="0">
                <a:solidFill>
                  <a:srgbClr val="FF0000"/>
                </a:solidFill>
              </a:rPr>
              <a:t>反应机理</a:t>
            </a:r>
            <a:r>
              <a:rPr lang="zh-CN" altLang="en-US" sz="2800" b="1" smtClean="0"/>
              <a:t>不是</a:t>
            </a:r>
            <a:r>
              <a:rPr lang="zh-CN" altLang="en-US" sz="2800" b="1" smtClean="0">
                <a:solidFill>
                  <a:srgbClr val="FF0000"/>
                </a:solidFill>
              </a:rPr>
              <a:t>自由基反应</a:t>
            </a:r>
            <a:r>
              <a:rPr lang="zh-CN" altLang="en-US" sz="2800" b="1" smtClean="0"/>
              <a:t>，而是</a:t>
            </a:r>
            <a:r>
              <a:rPr lang="zh-CN" altLang="en-US" sz="2800" b="1" smtClean="0">
                <a:solidFill>
                  <a:srgbClr val="FF0000"/>
                </a:solidFill>
              </a:rPr>
              <a:t>离子型反应</a:t>
            </a:r>
            <a:r>
              <a:rPr lang="zh-CN" altLang="en-US" sz="2800" b="1" smtClean="0"/>
              <a:t>。</a:t>
            </a:r>
            <a:r>
              <a:rPr lang="zh-CN" altLang="en-US" sz="2800" smtClean="0"/>
              <a:t/>
            </a:r>
            <a:br>
              <a:rPr lang="zh-CN" altLang="en-US" sz="2800" smtClean="0"/>
            </a:br>
            <a:endParaRPr lang="zh-CN" altLang="en-US" sz="2800" smtClean="0"/>
          </a:p>
        </p:txBody>
      </p:sp>
      <p:graphicFrame>
        <p:nvGraphicFramePr>
          <p:cNvPr id="5120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95288" y="3068638"/>
          <a:ext cx="79930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CS ChemDraw Drawing" r:id="rId3" imgW="4162044" imgH="367284" progId="ChemDraw.Document.6.0">
                  <p:embed/>
                </p:oleObj>
              </mc:Choice>
              <mc:Fallback>
                <p:oleObj name="CS ChemDraw Drawing" r:id="rId3" imgW="4162044" imgH="367284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8638"/>
                        <a:ext cx="79930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328613" y="1524000"/>
            <a:ext cx="8586787" cy="4459288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CN" sz="2800" smtClean="0"/>
              <a:t>CH</a:t>
            </a:r>
            <a:r>
              <a:rPr lang="en-US" altLang="zh-CN" sz="2800" baseline="-25000" smtClean="0"/>
              <a:t>4</a:t>
            </a:r>
            <a:r>
              <a:rPr lang="en-US" altLang="zh-CN" sz="2800" smtClean="0"/>
              <a:t>          CH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CH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        CH</a:t>
            </a:r>
            <a:r>
              <a:rPr lang="en-US" altLang="zh-CN" sz="2800" baseline="-25000" smtClean="0"/>
              <a:t>3</a:t>
            </a:r>
            <a:r>
              <a:rPr lang="en-US" altLang="zh-CN" sz="2800" smtClean="0"/>
              <a:t>CH</a:t>
            </a:r>
            <a:r>
              <a:rPr lang="en-US" altLang="zh-CN" sz="2800" baseline="-25000" smtClean="0"/>
              <a:t>2</a:t>
            </a:r>
            <a:r>
              <a:rPr lang="en-US" altLang="zh-CN" sz="2800" smtClean="0"/>
              <a:t>CH</a:t>
            </a:r>
            <a:r>
              <a:rPr lang="en-US" altLang="zh-CN" sz="2800" baseline="-25000" smtClean="0"/>
              <a:t>3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Meth</a:t>
            </a:r>
            <a:r>
              <a:rPr lang="en-US" altLang="zh-CN" sz="2800" smtClean="0">
                <a:solidFill>
                  <a:schemeClr val="tx2"/>
                </a:solidFill>
              </a:rPr>
              <a:t>ane</a:t>
            </a:r>
            <a:r>
              <a:rPr lang="en-US" altLang="zh-CN" sz="2800" smtClean="0"/>
              <a:t>      Eth</a:t>
            </a:r>
            <a:r>
              <a:rPr lang="en-US" altLang="zh-CN" sz="2800" smtClean="0">
                <a:solidFill>
                  <a:schemeClr val="tx2"/>
                </a:solidFill>
              </a:rPr>
              <a:t>ane</a:t>
            </a:r>
            <a:r>
              <a:rPr lang="en-US" altLang="zh-CN" sz="2800" smtClean="0"/>
              <a:t>          Prop</a:t>
            </a:r>
            <a:r>
              <a:rPr lang="en-US" altLang="zh-CN" sz="2800" smtClean="0">
                <a:solidFill>
                  <a:schemeClr val="tx2"/>
                </a:solidFill>
              </a:rPr>
              <a:t>ane</a:t>
            </a:r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457200"/>
            <a:ext cx="86375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smtClean="0"/>
              <a:t>3</a:t>
            </a:r>
            <a:r>
              <a:rPr lang="zh-CN" altLang="en-US" b="1" smtClean="0"/>
              <a:t>、开链烷烃的命名</a:t>
            </a:r>
          </a:p>
        </p:txBody>
      </p:sp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457200" y="2971800"/>
          <a:ext cx="80772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S ChemDraw Drawing" r:id="rId3" imgW="4378960" imgH="1572260" progId="ChemDraw.Document.6.0">
                  <p:embed/>
                </p:oleObj>
              </mc:Choice>
              <mc:Fallback>
                <p:oleObj name="CS ChemDraw Drawing" r:id="rId3" imgW="4378960" imgH="1572260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8077200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  <p:bldP spid="236546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41513"/>
            <a:ext cx="8763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2" action="ppaction://hlinksldjump"/>
              </a:rPr>
              <a:t>一、饱和碳氢化合物（烷烃、环烷烃）的命名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3" action="ppaction://hlinksldjump"/>
              </a:rPr>
              <a:t>二、饱和碳氢化合物的构象与构象分析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4" action="ppaction://hlinksldjump"/>
              </a:rPr>
              <a:t>三、碳氢化合物的稳定性与拜尔的环张力学说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hlinkClick r:id="rId5" action="ppaction://hlinksldjump"/>
              </a:rPr>
              <a:t>四、饱和碳氢化合物的物理性质</a:t>
            </a:r>
            <a:endParaRPr lang="zh-CN" altLang="en-US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u="sng" smtClean="0">
                <a:solidFill>
                  <a:srgbClr val="7E0000"/>
                </a:solidFill>
              </a:rPr>
              <a:t>五、</a:t>
            </a:r>
            <a:r>
              <a:rPr lang="zh-CN" altLang="en-US" b="1" smtClean="0">
                <a:hlinkClick r:id="rId5" action="ppaction://hlinksldjump"/>
              </a:rPr>
              <a:t>饱和碳氢化合物的化学性质</a:t>
            </a:r>
            <a:endParaRPr lang="zh-CN" altLang="en-US" b="1" smtClean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76288"/>
            <a:ext cx="8637588" cy="708025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/>
              <a:t>第二章 重点内容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7077</TotalTime>
  <Words>3233</Words>
  <Application>Microsoft Office PowerPoint</Application>
  <PresentationFormat>全屏显示(4:3)</PresentationFormat>
  <Paragraphs>449</Paragraphs>
  <Slides>90</Slides>
  <Notes>0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90</vt:i4>
      </vt:variant>
    </vt:vector>
  </HeadingPairs>
  <TitlesOfParts>
    <vt:vector size="95" baseType="lpstr">
      <vt:lpstr>聚合</vt:lpstr>
      <vt:lpstr>CS ChemDraw Drawing</vt:lpstr>
      <vt:lpstr>位图图像</vt:lpstr>
      <vt:lpstr>ISIS/Draw Sketch</vt:lpstr>
      <vt:lpstr>Chart</vt:lpstr>
      <vt:lpstr>第二章</vt:lpstr>
      <vt:lpstr>第二章重点讲解问题</vt:lpstr>
      <vt:lpstr>一、饱和碳氢化合物（烷烃、环烷烃）的命名</vt:lpstr>
      <vt:lpstr>PowerPoint 演示文稿</vt:lpstr>
      <vt:lpstr>2、通式与不饱和度（环的数目）</vt:lpstr>
      <vt:lpstr>PowerPoint 演示文稿</vt:lpstr>
      <vt:lpstr>2、通式与不饱和度（环的数目）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3、开链烷烃的命名</vt:lpstr>
      <vt:lpstr>4、环烷烃的命名</vt:lpstr>
      <vt:lpstr>4、环烷烃的命名</vt:lpstr>
      <vt:lpstr>4、环烷烃的命名</vt:lpstr>
      <vt:lpstr>课堂练习：</vt:lpstr>
      <vt:lpstr>5、二环桥环烷烃的命名</vt:lpstr>
      <vt:lpstr>5、二环桥环烷烃的命名</vt:lpstr>
      <vt:lpstr>5、二环桥环烷烃的命名</vt:lpstr>
      <vt:lpstr>PowerPoint 演示文稿</vt:lpstr>
      <vt:lpstr>螺环的命名：小环→螺原子→大环</vt:lpstr>
      <vt:lpstr>命名小结</vt:lpstr>
      <vt:lpstr>PowerPoint 演示文稿</vt:lpstr>
      <vt:lpstr>Isomerism（同分异构现象）</vt:lpstr>
      <vt:lpstr>PowerPoint 演示文稿</vt:lpstr>
      <vt:lpstr>乙烷的交叉式构象</vt:lpstr>
      <vt:lpstr>PowerPoint 演示文稿</vt:lpstr>
      <vt:lpstr>丙烷的构象</vt:lpstr>
      <vt:lpstr>2、丁烷（Butane）的构象</vt:lpstr>
      <vt:lpstr>丁烷的构象-对位交叉式构象</vt:lpstr>
      <vt:lpstr>丁烷的部分重叠式构象</vt:lpstr>
      <vt:lpstr>丁烷的邻位交叉式构象</vt:lpstr>
      <vt:lpstr>丁烷的完全重叠式构象</vt:lpstr>
      <vt:lpstr>PowerPoint 演示文稿</vt:lpstr>
      <vt:lpstr>PowerPoint 演示文稿</vt:lpstr>
      <vt:lpstr>思考题：</vt:lpstr>
      <vt:lpstr>PowerPoint 演示文稿</vt:lpstr>
      <vt:lpstr>环丙烷的结构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 monosubstituted cyclohexane</vt:lpstr>
      <vt:lpstr>PowerPoint 演示文稿</vt:lpstr>
      <vt:lpstr>PowerPoint 演示文稿</vt:lpstr>
      <vt:lpstr>PowerPoint 演示文稿</vt:lpstr>
      <vt:lpstr>7. Disubstituted cyclohexane</vt:lpstr>
      <vt:lpstr>7. Disubstituted cyclohexane</vt:lpstr>
      <vt:lpstr>PowerPoint 演示文稿</vt:lpstr>
      <vt:lpstr>8. 环己烷的其他构象</vt:lpstr>
      <vt:lpstr>PowerPoint 演示文稿</vt:lpstr>
      <vt:lpstr>PowerPoint 演示文稿</vt:lpstr>
      <vt:lpstr>PowerPoint 演示文稿</vt:lpstr>
      <vt:lpstr>1、燃烧热</vt:lpstr>
      <vt:lpstr>1、燃烧热</vt:lpstr>
      <vt:lpstr>1、燃烧热</vt:lpstr>
      <vt:lpstr>2、饱和碳氢化合物的稳定性</vt:lpstr>
      <vt:lpstr>PowerPoint 演示文稿</vt:lpstr>
      <vt:lpstr>PowerPoint 演示文稿</vt:lpstr>
      <vt:lpstr>PowerPoint 演示文稿</vt:lpstr>
      <vt:lpstr>3、燃烧热与生成热</vt:lpstr>
      <vt:lpstr>3、燃烧热与生成热</vt:lpstr>
      <vt:lpstr>PowerPoint 演示文稿</vt:lpstr>
      <vt:lpstr>1.  Boiling Points</vt:lpstr>
      <vt:lpstr>PowerPoint 演示文稿</vt:lpstr>
      <vt:lpstr>PowerPoint 演示文稿</vt:lpstr>
      <vt:lpstr>2.  Melting Points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重点内容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E570-LYH</dc:creator>
  <cp:lastModifiedBy>KittyChan</cp:lastModifiedBy>
  <cp:revision>1</cp:revision>
  <dcterms:created xsi:type="dcterms:W3CDTF">2001-09-04T09:10:30Z</dcterms:created>
  <dcterms:modified xsi:type="dcterms:W3CDTF">2019-09-11T14:38:13Z</dcterms:modified>
</cp:coreProperties>
</file>