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 Id="rId4"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 Id="rId4"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 Id="rId4"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emf"/><Relationship Id="rId1" Type="http://schemas.openxmlformats.org/officeDocument/2006/relationships/image" Target="../media/image23.emf"/><Relationship Id="rId4"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oleObject" Target="../embeddings/oleObject17.bin"/><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5.bin"/><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2019-2020</a:t>
            </a:r>
            <a:r>
              <a:rPr lang="zh-CN" altLang="en-US" dirty="0" smtClean="0"/>
              <a:t>学年（</a:t>
            </a:r>
            <a:r>
              <a:rPr lang="en-US" altLang="zh-CN" dirty="0" smtClean="0"/>
              <a:t>1</a:t>
            </a:r>
            <a:r>
              <a:rPr lang="zh-CN" altLang="en-US" dirty="0" smtClean="0"/>
              <a:t>）期中考试</a:t>
            </a:r>
            <a:endParaRPr lang="zh-CN" altLang="en-US" dirty="0"/>
          </a:p>
        </p:txBody>
      </p:sp>
      <p:sp>
        <p:nvSpPr>
          <p:cNvPr id="3" name="副标题 2"/>
          <p:cNvSpPr>
            <a:spLocks noGrp="1"/>
          </p:cNvSpPr>
          <p:nvPr>
            <p:ph type="subTitle" idx="1"/>
          </p:nvPr>
        </p:nvSpPr>
        <p:spPr/>
        <p:txBody>
          <a:bodyPr/>
          <a:lstStyle/>
          <a:p>
            <a:r>
              <a:rPr lang="zh-CN" altLang="en-US" b="1" dirty="0" smtClean="0">
                <a:solidFill>
                  <a:schemeClr val="tx1"/>
                </a:solidFill>
              </a:rPr>
              <a:t>试题讲解</a:t>
            </a:r>
            <a:endParaRPr lang="zh-CN" altLang="en-US"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334039"/>
            <a:ext cx="9706503"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请给出乙烷、丙烯、甲苯指定质子的酸性强弱顺序，并结合共振理论给出合理解释。（</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分）</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22529" name="Object 1"/>
          <p:cNvGraphicFramePr>
            <a:graphicFrameLocks noChangeAspect="1"/>
          </p:cNvGraphicFramePr>
          <p:nvPr/>
        </p:nvGraphicFramePr>
        <p:xfrm>
          <a:off x="214282" y="785794"/>
          <a:ext cx="4372602" cy="1143008"/>
        </p:xfrm>
        <a:graphic>
          <a:graphicData uri="http://schemas.openxmlformats.org/presentationml/2006/ole">
            <p:oleObj spid="_x0000_s22529" name="CS ChemDraw Drawing" r:id="rId3" imgW="2331349" imgH="604723" progId="ChemDraw.Document.6.0">
              <p:embed/>
            </p:oleObj>
          </a:graphicData>
        </a:graphic>
      </p:graphicFrame>
      <p:sp>
        <p:nvSpPr>
          <p:cNvPr id="22531" name="Rectangle 3"/>
          <p:cNvSpPr>
            <a:spLocks noChangeArrowheads="1"/>
          </p:cNvSpPr>
          <p:nvPr/>
        </p:nvSpPr>
        <p:spPr bwMode="auto">
          <a:xfrm>
            <a:off x="214282" y="1834237"/>
            <a:ext cx="4108817"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答题要点：</a:t>
            </a:r>
            <a:endParaRPr kumimoji="0" 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三者形成的共轭碱的稳定性顺序如下：</a:t>
            </a:r>
            <a:endParaRPr kumimoji="0" 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253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532" name="Object 4"/>
          <p:cNvGraphicFramePr>
            <a:graphicFrameLocks noChangeAspect="1"/>
          </p:cNvGraphicFramePr>
          <p:nvPr/>
        </p:nvGraphicFramePr>
        <p:xfrm>
          <a:off x="500035" y="2571744"/>
          <a:ext cx="3500462" cy="809733"/>
        </p:xfrm>
        <a:graphic>
          <a:graphicData uri="http://schemas.openxmlformats.org/presentationml/2006/ole">
            <p:oleObj spid="_x0000_s22532" name="CS ChemDraw Drawing" r:id="rId4" imgW="2207899" imgH="513394" progId="ChemDraw.Document.6.0">
              <p:embed/>
            </p:oleObj>
          </a:graphicData>
        </a:graphic>
      </p:graphicFrame>
      <p:sp>
        <p:nvSpPr>
          <p:cNvPr id="2253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534" name="Object 6"/>
          <p:cNvGraphicFramePr>
            <a:graphicFrameLocks noChangeAspect="1"/>
          </p:cNvGraphicFramePr>
          <p:nvPr/>
        </p:nvGraphicFramePr>
        <p:xfrm>
          <a:off x="-1588" y="3643313"/>
          <a:ext cx="8924926" cy="2144712"/>
        </p:xfrm>
        <a:graphic>
          <a:graphicData uri="http://schemas.openxmlformats.org/presentationml/2006/ole">
            <p:oleObj spid="_x0000_s22534" name="CS ChemDraw Drawing" r:id="rId5" imgW="5538287" imgH="1327341" progId="ChemDraw.Document.6.0">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0" y="43934"/>
            <a:ext cx="8379217"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 </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画出以下两个化合物的共振结构，并说明共轭体系的电荷分布规律（</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2x5</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分）：</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4" name="图片 3"/>
          <p:cNvPicPr/>
          <p:nvPr/>
        </p:nvPicPr>
        <p:blipFill>
          <a:blip r:embed="rId3" cstate="print"/>
          <a:srcRect/>
          <a:stretch>
            <a:fillRect/>
          </a:stretch>
        </p:blipFill>
        <p:spPr bwMode="auto">
          <a:xfrm>
            <a:off x="928662" y="5286364"/>
            <a:ext cx="5143536" cy="1571636"/>
          </a:xfrm>
          <a:prstGeom prst="rect">
            <a:avLst/>
          </a:prstGeom>
          <a:noFill/>
          <a:ln w="9525">
            <a:noFill/>
            <a:miter lim="800000"/>
            <a:headEnd/>
            <a:tailEnd/>
          </a:ln>
        </p:spPr>
      </p:pic>
      <p:grpSp>
        <p:nvGrpSpPr>
          <p:cNvPr id="23556" name="Group 4"/>
          <p:cNvGrpSpPr>
            <a:grpSpLocks noChangeAspect="1"/>
          </p:cNvGrpSpPr>
          <p:nvPr/>
        </p:nvGrpSpPr>
        <p:grpSpPr bwMode="auto">
          <a:xfrm>
            <a:off x="285720" y="1643050"/>
            <a:ext cx="8660071" cy="3857652"/>
            <a:chOff x="0" y="495"/>
            <a:chExt cx="5085" cy="2205"/>
          </a:xfrm>
        </p:grpSpPr>
        <p:sp>
          <p:nvSpPr>
            <p:cNvPr id="23555" name="AutoShape 3"/>
            <p:cNvSpPr>
              <a:spLocks noChangeAspect="1" noChangeArrowheads="1" noTextEdit="1"/>
            </p:cNvSpPr>
            <p:nvPr/>
          </p:nvSpPr>
          <p:spPr bwMode="auto">
            <a:xfrm>
              <a:off x="0" y="495"/>
              <a:ext cx="5085" cy="22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pic>
          <p:nvPicPr>
            <p:cNvPr id="23557" name="Picture 5"/>
            <p:cNvPicPr>
              <a:picLocks noChangeAspect="1" noChangeArrowheads="1"/>
            </p:cNvPicPr>
            <p:nvPr/>
          </p:nvPicPr>
          <p:blipFill>
            <a:blip r:embed="rId4" cstate="print"/>
            <a:srcRect/>
            <a:stretch>
              <a:fillRect/>
            </a:stretch>
          </p:blipFill>
          <p:spPr bwMode="auto">
            <a:xfrm>
              <a:off x="0" y="495"/>
              <a:ext cx="5090" cy="2210"/>
            </a:xfrm>
            <a:prstGeom prst="rect">
              <a:avLst/>
            </a:prstGeom>
            <a:noFill/>
            <a:ln w="9525">
              <a:noFill/>
              <a:miter lim="800000"/>
              <a:headEnd/>
              <a:tailEnd/>
            </a:ln>
          </p:spPr>
        </p:pic>
      </p:grpSp>
      <p:sp>
        <p:nvSpPr>
          <p:cNvPr id="2355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558" name="Object 6"/>
          <p:cNvGraphicFramePr>
            <a:graphicFrameLocks noChangeAspect="1"/>
          </p:cNvGraphicFramePr>
          <p:nvPr/>
        </p:nvGraphicFramePr>
        <p:xfrm>
          <a:off x="714375" y="428625"/>
          <a:ext cx="3667125" cy="1073150"/>
        </p:xfrm>
        <a:graphic>
          <a:graphicData uri="http://schemas.openxmlformats.org/presentationml/2006/ole">
            <p:oleObj spid="_x0000_s23558" name="CS ChemDraw Drawing" r:id="rId5" imgW="4305335" imgH="1252681" progId="ChemDraw.Document.6.0">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1472" y="357166"/>
            <a:ext cx="6072230" cy="369332"/>
          </a:xfrm>
          <a:prstGeom prst="rect">
            <a:avLst/>
          </a:prstGeom>
        </p:spPr>
        <p:txBody>
          <a:bodyPr wrap="square">
            <a:spAutoFit/>
          </a:bodyPr>
          <a:lstStyle/>
          <a:p>
            <a:r>
              <a:rPr lang="en-US" altLang="zh-CN" dirty="0" smtClean="0"/>
              <a:t>5. </a:t>
            </a:r>
            <a:r>
              <a:rPr lang="zh-CN" altLang="zh-CN" dirty="0" smtClean="0"/>
              <a:t>画出 顺</a:t>
            </a:r>
            <a:r>
              <a:rPr lang="en-US" altLang="zh-CN" dirty="0" smtClean="0"/>
              <a:t>-1-</a:t>
            </a:r>
            <a:r>
              <a:rPr lang="zh-CN" altLang="zh-CN" dirty="0" smtClean="0"/>
              <a:t>甲基</a:t>
            </a:r>
            <a:r>
              <a:rPr lang="en-US" altLang="zh-CN" dirty="0" smtClean="0"/>
              <a:t>-2-</a:t>
            </a:r>
            <a:r>
              <a:rPr lang="zh-CN" altLang="zh-CN" dirty="0" smtClean="0"/>
              <a:t>乙基环己烷最稳定椅式构象（</a:t>
            </a:r>
            <a:r>
              <a:rPr lang="en-US" altLang="zh-CN" dirty="0" smtClean="0"/>
              <a:t>2</a:t>
            </a:r>
            <a:r>
              <a:rPr lang="zh-CN" altLang="zh-CN" dirty="0" smtClean="0"/>
              <a:t>分）</a:t>
            </a:r>
            <a:endParaRPr lang="zh-CN" altLang="en-US" dirty="0"/>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577" name="Object 1"/>
          <p:cNvGraphicFramePr>
            <a:graphicFrameLocks noChangeAspect="1"/>
          </p:cNvGraphicFramePr>
          <p:nvPr/>
        </p:nvGraphicFramePr>
        <p:xfrm>
          <a:off x="857224" y="829296"/>
          <a:ext cx="3286148" cy="828037"/>
        </p:xfrm>
        <a:graphic>
          <a:graphicData uri="http://schemas.openxmlformats.org/presentationml/2006/ole">
            <p:oleObj spid="_x0000_s24577" name="CS ChemDraw Drawing" r:id="rId3" imgW="3151490" imgH="789448" progId="ChemDraw.Document.6.0">
              <p:embed/>
            </p:oleObj>
          </a:graphicData>
        </a:graphic>
      </p:graphicFrame>
      <p:sp>
        <p:nvSpPr>
          <p:cNvPr id="24579" name="Rectangle 3"/>
          <p:cNvSpPr>
            <a:spLocks noChangeArrowheads="1"/>
          </p:cNvSpPr>
          <p:nvPr/>
        </p:nvSpPr>
        <p:spPr bwMode="auto">
          <a:xfrm>
            <a:off x="285720" y="1758422"/>
            <a:ext cx="6790642"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 </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用</a:t>
            </a:r>
            <a:r>
              <a:rPr kumimoji="0" lang="zh-CN" altLang="en-US" b="1" i="0" u="sng"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纽曼投影式</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画出顺</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甲基</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乙基环己烷的最稳定构象（</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分）</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24580" name="Object 4"/>
          <p:cNvGraphicFramePr>
            <a:graphicFrameLocks noChangeAspect="1"/>
          </p:cNvGraphicFramePr>
          <p:nvPr/>
        </p:nvGraphicFramePr>
        <p:xfrm>
          <a:off x="1785918" y="2143116"/>
          <a:ext cx="1714512" cy="1059549"/>
        </p:xfrm>
        <a:graphic>
          <a:graphicData uri="http://schemas.openxmlformats.org/presentationml/2006/ole">
            <p:oleObj spid="_x0000_s24580" name="CS ChemDraw Drawing" r:id="rId4" imgW="1641242" imgH="1015125" progId="ChemDraw.Document.6.0">
              <p:embed/>
            </p:oleObj>
          </a:graphicData>
        </a:graphic>
      </p:graphicFrame>
      <p:sp>
        <p:nvSpPr>
          <p:cNvPr id="24581" name="Rectangle 5"/>
          <p:cNvSpPr>
            <a:spLocks noChangeArrowheads="1"/>
          </p:cNvSpPr>
          <p:nvPr/>
        </p:nvSpPr>
        <p:spPr bwMode="auto">
          <a:xfrm>
            <a:off x="285720" y="3210195"/>
            <a:ext cx="7215437" cy="132343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 </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使用</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δ</a:t>
            </a:r>
            <a:r>
              <a:rPr kumimoji="0" lang="en-US" altLang="zh-CN" sz="20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和</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δ</a:t>
            </a:r>
            <a:r>
              <a:rPr kumimoji="0" lang="en-US" altLang="zh-CN" sz="20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表示下列键的极性。（</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分）</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答案： （</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0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t>
            </a:r>
            <a:r>
              <a:rPr kumimoji="0" lang="en-US" altLang="zh-CN" sz="20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δ+</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Cl</a:t>
            </a:r>
            <a:r>
              <a:rPr kumimoji="0" lang="en-US" altLang="zh-CN" sz="2000" b="0" i="0" u="none" strike="noStrike" cap="none" normalizeH="0" baseline="30000" dirty="0" err="1" smtClean="0">
                <a:ln>
                  <a:noFill/>
                </a:ln>
                <a:solidFill>
                  <a:schemeClr val="tx1"/>
                </a:solidFill>
                <a:effectLst/>
                <a:latin typeface="Times New Roman" pitchFamily="18" charset="0"/>
                <a:ea typeface="宋体" pitchFamily="2" charset="-122"/>
                <a:cs typeface="Times New Roman" pitchFamily="18" charset="0"/>
              </a:rPr>
              <a:t>δ</a:t>
            </a:r>
            <a:r>
              <a:rPr kumimoji="0" lang="en-US" altLang="zh-CN" sz="20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F</a:t>
            </a:r>
            <a:r>
              <a:rPr kumimoji="0" lang="en-US" altLang="zh-CN" sz="2000" b="0" i="0" u="none" strike="noStrike" cap="none" normalizeH="0" baseline="30000" dirty="0" err="1" smtClean="0">
                <a:ln>
                  <a:noFill/>
                </a:ln>
                <a:solidFill>
                  <a:schemeClr val="tx1"/>
                </a:solidFill>
                <a:effectLst/>
                <a:latin typeface="Times New Roman" pitchFamily="18" charset="0"/>
                <a:ea typeface="宋体" pitchFamily="2" charset="-122"/>
                <a:cs typeface="Times New Roman" pitchFamily="18" charset="0"/>
              </a:rPr>
              <a:t>δ</a:t>
            </a:r>
            <a:r>
              <a:rPr kumimoji="0" lang="en-US" altLang="zh-CN" sz="20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Br</a:t>
            </a:r>
            <a:r>
              <a:rPr kumimoji="0" lang="en-US" altLang="zh-CN" sz="2000" b="0" i="0" u="none" strike="noStrike" cap="none" normalizeH="0" baseline="30000" dirty="0" err="1" smtClean="0">
                <a:ln>
                  <a:noFill/>
                </a:ln>
                <a:solidFill>
                  <a:schemeClr val="tx1"/>
                </a:solidFill>
                <a:effectLst/>
                <a:latin typeface="Times New Roman" pitchFamily="18" charset="0"/>
                <a:ea typeface="宋体" pitchFamily="2" charset="-122"/>
                <a:cs typeface="Times New Roman" pitchFamily="18" charset="0"/>
              </a:rPr>
              <a:t>δ</a:t>
            </a:r>
            <a:r>
              <a:rPr kumimoji="0" lang="en-US" altLang="zh-CN" sz="20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(3) H</a:t>
            </a:r>
            <a:r>
              <a:rPr kumimoji="0" lang="en-US" altLang="zh-CN" sz="20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t>
            </a:r>
            <a:r>
              <a:rPr kumimoji="0" lang="en-US" altLang="zh-CN" sz="20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δ+</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2000" b="0" i="0" u="none" strike="noStrike" cap="none" normalizeH="0" baseline="30000" dirty="0" err="1" smtClean="0">
                <a:ln>
                  <a:noFill/>
                </a:ln>
                <a:solidFill>
                  <a:schemeClr val="tx1"/>
                </a:solidFill>
                <a:effectLst/>
                <a:latin typeface="Times New Roman" pitchFamily="18" charset="0"/>
                <a:ea typeface="宋体" pitchFamily="2" charset="-122"/>
                <a:cs typeface="Times New Roman" pitchFamily="18" charset="0"/>
              </a:rPr>
              <a:t>δ</a:t>
            </a:r>
            <a:r>
              <a:rPr kumimoji="0" lang="en-US" altLang="zh-CN" sz="20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H</a:t>
            </a:r>
            <a:r>
              <a:rPr kumimoji="0" lang="en-US" altLang="zh-CN" sz="20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     </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HO</a:t>
            </a:r>
            <a:r>
              <a:rPr kumimoji="0" lang="en-US" altLang="zh-CN" sz="2000" b="0" i="0" u="none" strike="noStrike" cap="none" normalizeH="0" baseline="30000" dirty="0" err="1" smtClean="0">
                <a:ln>
                  <a:noFill/>
                </a:ln>
                <a:solidFill>
                  <a:schemeClr val="tx1"/>
                </a:solidFill>
                <a:effectLst/>
                <a:latin typeface="Times New Roman" pitchFamily="18" charset="0"/>
                <a:ea typeface="宋体" pitchFamily="2" charset="-122"/>
                <a:cs typeface="Times New Roman" pitchFamily="18" charset="0"/>
              </a:rPr>
              <a:t>δ</a:t>
            </a:r>
            <a:r>
              <a:rPr kumimoji="0" lang="en-US" altLang="zh-CN" sz="20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Br</a:t>
            </a:r>
            <a:r>
              <a:rPr kumimoji="0" lang="en-US" altLang="zh-CN" sz="2000" b="0" i="0" u="none" strike="noStrike" cap="none" normalizeH="0" baseline="30000" dirty="0" err="1" smtClean="0">
                <a:ln>
                  <a:noFill/>
                </a:ln>
                <a:solidFill>
                  <a:schemeClr val="tx1"/>
                </a:solidFill>
                <a:effectLst/>
                <a:latin typeface="Times New Roman" pitchFamily="18" charset="0"/>
                <a:ea typeface="宋体" pitchFamily="2" charset="-122"/>
                <a:cs typeface="Times New Roman" pitchFamily="18" charset="0"/>
              </a:rPr>
              <a:t>δ</a:t>
            </a:r>
            <a:r>
              <a:rPr kumimoji="0" lang="en-US" altLang="zh-CN" sz="20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0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t>
            </a:r>
            <a:r>
              <a:rPr kumimoji="0" lang="en-US" altLang="zh-CN" sz="20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δ+</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O</a:t>
            </a:r>
            <a:r>
              <a:rPr kumimoji="0" lang="en-US" altLang="zh-CN" sz="2000" b="0" i="0" u="none" strike="noStrike" cap="none" normalizeH="0" baseline="30000" dirty="0" err="1" smtClean="0">
                <a:ln>
                  <a:noFill/>
                </a:ln>
                <a:solidFill>
                  <a:schemeClr val="tx1"/>
                </a:solidFill>
                <a:effectLst/>
                <a:latin typeface="Times New Roman" pitchFamily="18" charset="0"/>
                <a:ea typeface="宋体" pitchFamily="2" charset="-122"/>
                <a:cs typeface="Times New Roman" pitchFamily="18" charset="0"/>
              </a:rPr>
              <a:t>δ</a:t>
            </a:r>
            <a:r>
              <a:rPr kumimoji="0" lang="en-US" altLang="zh-CN" sz="20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4583" name="Rectangle 7"/>
          <p:cNvSpPr>
            <a:spLocks noChangeArrowheads="1"/>
          </p:cNvSpPr>
          <p:nvPr/>
        </p:nvSpPr>
        <p:spPr bwMode="auto">
          <a:xfrm>
            <a:off x="928662" y="4643446"/>
            <a:ext cx="640271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kumimoji="0" 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t>
            </a:r>
            <a:r>
              <a:rPr kumimoji="0" lang="en-US" altLang="zh-CN"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δ-</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Mg</a:t>
            </a:r>
            <a:r>
              <a:rPr kumimoji="0" lang="en-US" altLang="zh-CN" b="0" i="0" u="none" strike="noStrike" cap="none" normalizeH="0" baseline="30000" dirty="0" err="1" smtClean="0">
                <a:ln>
                  <a:noFill/>
                </a:ln>
                <a:solidFill>
                  <a:schemeClr val="tx1"/>
                </a:solidFill>
                <a:effectLst/>
                <a:latin typeface="Times New Roman" pitchFamily="18" charset="0"/>
                <a:ea typeface="宋体" pitchFamily="2" charset="-122"/>
                <a:cs typeface="Times New Roman" pitchFamily="18" charset="0"/>
              </a:rPr>
              <a:t>δ+</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Br</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δ+</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O</a:t>
            </a:r>
            <a:r>
              <a:rPr kumimoji="0" lang="en-US" altLang="zh-CN" b="0" i="0" u="none" strike="noStrike" cap="none" normalizeH="0" baseline="30000" dirty="0" err="1" smtClean="0">
                <a:ln>
                  <a:noFill/>
                </a:ln>
                <a:solidFill>
                  <a:schemeClr val="tx1"/>
                </a:solidFill>
                <a:effectLst/>
                <a:latin typeface="Times New Roman" pitchFamily="18" charset="0"/>
                <a:ea typeface="宋体" pitchFamily="2" charset="-122"/>
                <a:cs typeface="Times New Roman" pitchFamily="18" charset="0"/>
              </a:rPr>
              <a:t>δ</a:t>
            </a:r>
            <a:r>
              <a:rPr kumimoji="0" lang="en-US" altLang="zh-CN"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   </a:t>
            </a:r>
            <a:r>
              <a:rPr lang="zh-CN" altLang="zh-CN" dirty="0" smtClean="0"/>
              <a:t>（</a:t>
            </a:r>
            <a:r>
              <a:rPr lang="en-US" altLang="zh-CN" dirty="0" smtClean="0"/>
              <a:t>8</a:t>
            </a:r>
            <a:r>
              <a:rPr lang="zh-CN" altLang="zh-CN" dirty="0" smtClean="0"/>
              <a:t>）</a:t>
            </a:r>
            <a:r>
              <a:rPr lang="en-US" altLang="zh-CN" dirty="0" smtClean="0"/>
              <a:t> </a:t>
            </a:r>
            <a:r>
              <a:rPr lang="zh-CN" altLang="zh-CN" dirty="0" smtClean="0"/>
              <a:t>中的</a:t>
            </a:r>
            <a:r>
              <a:rPr lang="zh-CN" altLang="zh-CN" baseline="30000" dirty="0" smtClean="0"/>
              <a:t>δ</a:t>
            </a:r>
            <a:r>
              <a:rPr lang="en-US" altLang="zh-CN" baseline="30000" dirty="0" smtClean="0"/>
              <a:t>+</a:t>
            </a:r>
            <a:r>
              <a:rPr lang="en-US" altLang="zh-CN" dirty="0" smtClean="0"/>
              <a:t>C=O</a:t>
            </a:r>
            <a:r>
              <a:rPr lang="zh-CN" altLang="zh-CN" baseline="30000" dirty="0" smtClean="0"/>
              <a:t>δ</a:t>
            </a:r>
            <a:r>
              <a:rPr lang="en-US" altLang="zh-CN" baseline="30000" dirty="0" smtClean="0"/>
              <a:t>-</a:t>
            </a:r>
            <a:r>
              <a:rPr lang="zh-CN" altLang="zh-CN" dirty="0" smtClean="0"/>
              <a:t>键</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4585" name="Rectangle 9"/>
          <p:cNvSpPr>
            <a:spLocks noChangeArrowheads="1"/>
          </p:cNvSpPr>
          <p:nvPr/>
        </p:nvSpPr>
        <p:spPr bwMode="auto">
          <a:xfrm>
            <a:off x="0" y="5116008"/>
            <a:ext cx="874630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 </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根据</a:t>
            </a: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中英文名称画出化学结构</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或根据化学结构式写出化合物的</a:t>
            </a: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中文</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名称。（</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分）</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24586" name="Object 10"/>
          <p:cNvGraphicFramePr>
            <a:graphicFrameLocks noChangeAspect="1"/>
          </p:cNvGraphicFramePr>
          <p:nvPr/>
        </p:nvGraphicFramePr>
        <p:xfrm>
          <a:off x="428596" y="5572140"/>
          <a:ext cx="8548145" cy="1285860"/>
        </p:xfrm>
        <a:graphic>
          <a:graphicData uri="http://schemas.openxmlformats.org/presentationml/2006/ole">
            <p:oleObj spid="_x0000_s24586" name="CS ChemDraw Drawing" r:id="rId5" imgW="5033520" imgH="756360" progId="ChemDraw.Document.6.0">
              <p:embed/>
            </p:oleObj>
          </a:graphicData>
        </a:graphic>
      </p:graphicFrame>
      <p:sp>
        <p:nvSpPr>
          <p:cNvPr id="2458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587" name="Object 11"/>
          <p:cNvGraphicFramePr>
            <a:graphicFrameLocks noChangeAspect="1"/>
          </p:cNvGraphicFramePr>
          <p:nvPr/>
        </p:nvGraphicFramePr>
        <p:xfrm>
          <a:off x="5572132" y="4643446"/>
          <a:ext cx="388938" cy="373063"/>
        </p:xfrm>
        <a:graphic>
          <a:graphicData uri="http://schemas.openxmlformats.org/presentationml/2006/ole">
            <p:oleObj spid="_x0000_s24587" name="CS ChemDraw Drawing" r:id="rId6" imgW="708286" imgH="677875" progId="ChemDraw.Document.6.0">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2"/>
          <p:cNvGraphicFramePr>
            <a:graphicFrameLocks noChangeAspect="1"/>
          </p:cNvGraphicFramePr>
          <p:nvPr/>
        </p:nvGraphicFramePr>
        <p:xfrm>
          <a:off x="285720" y="285727"/>
          <a:ext cx="7012310" cy="1214447"/>
        </p:xfrm>
        <a:graphic>
          <a:graphicData uri="http://schemas.openxmlformats.org/presentationml/2006/ole">
            <p:oleObj spid="_x0000_s25602" name="CS ChemDraw Drawing" r:id="rId3" imgW="4950720" imgH="856800" progId="ChemDraw.Document.6.0">
              <p:embed/>
            </p:oleObj>
          </a:graphicData>
        </a:graphic>
      </p:graphicFrame>
      <p:graphicFrame>
        <p:nvGraphicFramePr>
          <p:cNvPr id="25603" name="Object 3"/>
          <p:cNvGraphicFramePr>
            <a:graphicFrameLocks noChangeAspect="1"/>
          </p:cNvGraphicFramePr>
          <p:nvPr/>
        </p:nvGraphicFramePr>
        <p:xfrm>
          <a:off x="285720" y="1571612"/>
          <a:ext cx="6417979" cy="1428760"/>
        </p:xfrm>
        <a:graphic>
          <a:graphicData uri="http://schemas.openxmlformats.org/presentationml/2006/ole">
            <p:oleObj spid="_x0000_s25603" name="CS ChemDraw Drawing" r:id="rId4" imgW="4899960" imgH="1091520" progId="ChemDraw.Document.6.0">
              <p:embed/>
            </p:oleObj>
          </a:graphicData>
        </a:graphic>
      </p:graphicFrame>
      <p:graphicFrame>
        <p:nvGraphicFramePr>
          <p:cNvPr id="25604" name="Object 4"/>
          <p:cNvGraphicFramePr>
            <a:graphicFrameLocks noChangeAspect="1"/>
          </p:cNvGraphicFramePr>
          <p:nvPr/>
        </p:nvGraphicFramePr>
        <p:xfrm>
          <a:off x="428596" y="3357562"/>
          <a:ext cx="6832855" cy="928694"/>
        </p:xfrm>
        <a:graphic>
          <a:graphicData uri="http://schemas.openxmlformats.org/presentationml/2006/ole">
            <p:oleObj spid="_x0000_s25604" name="CS ChemDraw Drawing" r:id="rId5" imgW="4835520" imgH="656280" progId="ChemDraw.Document.6.0">
              <p:embed/>
            </p:oleObj>
          </a:graphicData>
        </a:graphic>
      </p:graphicFrame>
      <p:graphicFrame>
        <p:nvGraphicFramePr>
          <p:cNvPr id="25605" name="Object 5"/>
          <p:cNvGraphicFramePr>
            <a:graphicFrameLocks noChangeAspect="1"/>
          </p:cNvGraphicFramePr>
          <p:nvPr/>
        </p:nvGraphicFramePr>
        <p:xfrm>
          <a:off x="500034" y="4572008"/>
          <a:ext cx="7526947" cy="1000132"/>
        </p:xfrm>
        <a:graphic>
          <a:graphicData uri="http://schemas.openxmlformats.org/presentationml/2006/ole">
            <p:oleObj spid="_x0000_s25605" name="CS ChemDraw Drawing" r:id="rId6" imgW="5292720" imgH="703800" progId="ChemDraw.Document.6.0">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0" y="571480"/>
            <a:ext cx="7237879"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9. </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给出系列化合物的酸性强弱顺序，并给出合理理由。（</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分）</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662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626" name="Object 2"/>
          <p:cNvGraphicFramePr>
            <a:graphicFrameLocks noChangeAspect="1"/>
          </p:cNvGraphicFramePr>
          <p:nvPr/>
        </p:nvGraphicFramePr>
        <p:xfrm>
          <a:off x="642909" y="1142984"/>
          <a:ext cx="4781215" cy="1357322"/>
        </p:xfrm>
        <a:graphic>
          <a:graphicData uri="http://schemas.openxmlformats.org/presentationml/2006/ole">
            <p:oleObj spid="_x0000_s26626" name="CS ChemDraw Drawing" r:id="rId3" imgW="3972619" imgH="1127427" progId="ChemDraw.Document.6.0">
              <p:embed/>
            </p:oleObj>
          </a:graphicData>
        </a:graphic>
      </p:graphicFrame>
      <p:sp>
        <p:nvSpPr>
          <p:cNvPr id="26628" name="Rectangle 4"/>
          <p:cNvSpPr>
            <a:spLocks noChangeArrowheads="1"/>
          </p:cNvSpPr>
          <p:nvPr/>
        </p:nvSpPr>
        <p:spPr bwMode="auto">
          <a:xfrm>
            <a:off x="0" y="2500306"/>
            <a:ext cx="8905002" cy="193899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答案：</a:t>
            </a:r>
            <a:endParaRPr kumimoji="0" lang="zh-CN" sz="2000" b="0"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 </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d&gt;e&gt;f&gt;a&gt;b&gt;c</a:t>
            </a:r>
            <a:endParaRPr kumimoji="0" lang="en-US" altLang="zh-CN" sz="2000" b="0"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硝基具有强的拉电子诱导效应和共轭效应；甲酰基具有较强的拉电子诱导效应</a:t>
            </a:r>
            <a:endPar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和共轭效应；氯原子具有较强的拉电子诱导效应，弱的给电子共轭效应；甲基</a:t>
            </a:r>
            <a:endPar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具有给电子效应；甲氧基具有强的给电子共轭效应和弱的拉电子诱导效应，主</a:t>
            </a:r>
            <a:endPar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要表现为供电子效应。</a:t>
            </a:r>
            <a:endParaRPr kumimoji="0" lang="zh-CN" altLang="en-US" sz="2000" b="0"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76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Object 3"/>
          <p:cNvGraphicFramePr>
            <a:graphicFrameLocks noChangeAspect="1"/>
          </p:cNvGraphicFramePr>
          <p:nvPr/>
        </p:nvGraphicFramePr>
        <p:xfrm>
          <a:off x="785786" y="714356"/>
          <a:ext cx="1214445" cy="1153817"/>
        </p:xfrm>
        <a:graphic>
          <a:graphicData uri="http://schemas.openxmlformats.org/presentationml/2006/ole">
            <p:oleObj spid="_x0000_s27652" name="CS ChemDraw Drawing" r:id="rId3" imgW="1016468" imgH="966050" progId="ChemDraw.Document.6.0">
              <p:embed/>
            </p:oleObj>
          </a:graphicData>
        </a:graphic>
      </p:graphicFrame>
      <p:sp>
        <p:nvSpPr>
          <p:cNvPr id="27654" name="Rectangle 6"/>
          <p:cNvSpPr>
            <a:spLocks noChangeArrowheads="1"/>
          </p:cNvSpPr>
          <p:nvPr/>
        </p:nvSpPr>
        <p:spPr bwMode="auto">
          <a:xfrm>
            <a:off x="0" y="272534"/>
            <a:ext cx="8786380"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 </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请给出下列结构的</a:t>
            </a: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中、英文</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命名，并将其表示为</a:t>
            </a: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锯架式</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和</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Fischer</a:t>
            </a: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投影式。（</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a:t>
            </a: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分）</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8" name="Rectangle 7"/>
          <p:cNvSpPr>
            <a:spLocks noChangeArrowheads="1"/>
          </p:cNvSpPr>
          <p:nvPr/>
        </p:nvSpPr>
        <p:spPr bwMode="auto">
          <a:xfrm>
            <a:off x="2428860" y="1142984"/>
            <a:ext cx="5105400" cy="519113"/>
          </a:xfrm>
          <a:prstGeom prst="rect">
            <a:avLst/>
          </a:prstGeom>
          <a:noFill/>
          <a:ln w="9525">
            <a:noFill/>
            <a:miter lim="800000"/>
            <a:headEnd/>
            <a:tailEnd/>
          </a:ln>
        </p:spPr>
        <p:txBody>
          <a:bodyPr>
            <a:spAutoFit/>
          </a:bodyPr>
          <a:lstStyle/>
          <a:p>
            <a:r>
              <a:rPr kumimoji="1" lang="en-US" altLang="zh-CN" sz="2800" b="1" dirty="0">
                <a:solidFill>
                  <a:srgbClr val="FF0066"/>
                </a:solidFill>
              </a:rPr>
              <a:t>(2</a:t>
            </a:r>
            <a:r>
              <a:rPr kumimoji="1" lang="en-US" altLang="zh-CN" sz="2800" b="1" i="1" dirty="0">
                <a:solidFill>
                  <a:srgbClr val="FF0066"/>
                </a:solidFill>
              </a:rPr>
              <a:t>S</a:t>
            </a:r>
            <a:r>
              <a:rPr kumimoji="1" lang="en-US" altLang="zh-CN" sz="2800" b="1" dirty="0">
                <a:solidFill>
                  <a:srgbClr val="FF0066"/>
                </a:solidFill>
              </a:rPr>
              <a:t>,3</a:t>
            </a:r>
            <a:r>
              <a:rPr kumimoji="1" lang="en-US" altLang="zh-CN" sz="2800" b="1" i="1" dirty="0">
                <a:solidFill>
                  <a:srgbClr val="FF0066"/>
                </a:solidFill>
              </a:rPr>
              <a:t>R</a:t>
            </a:r>
            <a:r>
              <a:rPr kumimoji="1" lang="en-US" altLang="zh-CN" sz="2800" b="1" dirty="0">
                <a:solidFill>
                  <a:srgbClr val="FF0066"/>
                </a:solidFill>
              </a:rPr>
              <a:t>)-3-chloro-2-pentanol</a:t>
            </a:r>
          </a:p>
        </p:txBody>
      </p:sp>
      <p:graphicFrame>
        <p:nvGraphicFramePr>
          <p:cNvPr id="27655" name="Object 7"/>
          <p:cNvGraphicFramePr>
            <a:graphicFrameLocks noChangeAspect="1"/>
          </p:cNvGraphicFramePr>
          <p:nvPr/>
        </p:nvGraphicFramePr>
        <p:xfrm>
          <a:off x="428596" y="2500306"/>
          <a:ext cx="7999062" cy="1285884"/>
        </p:xfrm>
        <a:graphic>
          <a:graphicData uri="http://schemas.openxmlformats.org/presentationml/2006/ole">
            <p:oleObj spid="_x0000_s27655" name="CS ChemDraw Drawing" r:id="rId4" imgW="4966681" imgH="798780" progId="ChemDraw.Document.6.0">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Bottom)">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一、选择题</a:t>
            </a:r>
            <a:endParaRPr lang="zh-CN" altLang="en-US" dirty="0"/>
          </a:p>
        </p:txBody>
      </p:sp>
      <p:pic>
        <p:nvPicPr>
          <p:cNvPr id="4" name="内容占位符 3"/>
          <p:cNvPicPr>
            <a:picLocks noGrp="1"/>
          </p:cNvPicPr>
          <p:nvPr>
            <p:ph idx="1"/>
          </p:nvPr>
        </p:nvPicPr>
        <p:blipFill>
          <a:blip r:embed="rId2" cstate="print"/>
          <a:srcRect/>
          <a:stretch>
            <a:fillRect/>
          </a:stretch>
        </p:blipFill>
        <p:spPr bwMode="auto">
          <a:xfrm>
            <a:off x="142844" y="1357298"/>
            <a:ext cx="8643998" cy="500066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 name="Rectangle 10"/>
          <p:cNvSpPr>
            <a:spLocks noChangeArrowheads="1"/>
          </p:cNvSpPr>
          <p:nvPr/>
        </p:nvSpPr>
        <p:spPr bwMode="auto">
          <a:xfrm>
            <a:off x="142844" y="357166"/>
            <a:ext cx="6532558"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5. </a:t>
            </a:r>
            <a:r>
              <a:rPr kumimoji="0" 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下列哪个是反</a:t>
            </a: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a:t>
            </a:r>
            <a:r>
              <a:rPr kumimoji="0" lang="zh-CN" altLang="en-US"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甲基</a:t>
            </a: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-3-</a:t>
            </a:r>
            <a:r>
              <a:rPr kumimoji="0" lang="zh-CN" altLang="en-US"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乙基环己烷的优势构象（</a:t>
            </a:r>
            <a:r>
              <a:rPr kumimoji="0" lang="zh-CN" altLang="en-US"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en-US" altLang="zh-CN" b="0" i="0" u="sng" strike="noStrike" cap="none" normalizeH="0" baseline="0" dirty="0" smtClean="0">
                <a:ln>
                  <a:noFill/>
                </a:ln>
                <a:solidFill>
                  <a:srgbClr val="FF0000"/>
                </a:solidFill>
                <a:effectLst/>
                <a:latin typeface="宋体" pitchFamily="2" charset="-122"/>
                <a:ea typeface="宋体" pitchFamily="2" charset="-122"/>
                <a:cs typeface="Times New Roman" pitchFamily="18" charset="0"/>
              </a:rPr>
              <a:t>A</a:t>
            </a:r>
            <a:r>
              <a:rPr kumimoji="0" lang="en-US" altLang="zh-CN" b="0" i="0" u="sng"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1035" name="Object 11"/>
          <p:cNvGraphicFramePr>
            <a:graphicFrameLocks noChangeAspect="1"/>
          </p:cNvGraphicFramePr>
          <p:nvPr/>
        </p:nvGraphicFramePr>
        <p:xfrm>
          <a:off x="714348" y="642918"/>
          <a:ext cx="6159500" cy="844550"/>
        </p:xfrm>
        <a:graphic>
          <a:graphicData uri="http://schemas.openxmlformats.org/presentationml/2006/ole">
            <p:oleObj spid="_x0000_s1035" name="CS ChemDraw Drawing" r:id="rId3" imgW="6160079" imgH="844170" progId="ChemDraw.Document.6.0">
              <p:embed/>
            </p:oleObj>
          </a:graphicData>
        </a:graphic>
      </p:graphicFrame>
      <p:sp>
        <p:nvSpPr>
          <p:cNvPr id="1036" name="Rectangle 12"/>
          <p:cNvSpPr>
            <a:spLocks noChangeArrowheads="1"/>
          </p:cNvSpPr>
          <p:nvPr/>
        </p:nvSpPr>
        <p:spPr bwMode="auto">
          <a:xfrm>
            <a:off x="0" y="1615546"/>
            <a:ext cx="4916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6. </a:t>
            </a:r>
            <a:r>
              <a:rPr kumimoji="0" 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下列物质不易于发生亲电取代反应的是：</a:t>
            </a:r>
            <a:r>
              <a:rPr kumimoji="0" lang="en-US" altLang="zh-CN"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C</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03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37" name="Object 13"/>
          <p:cNvGraphicFramePr>
            <a:graphicFrameLocks noChangeAspect="1"/>
          </p:cNvGraphicFramePr>
          <p:nvPr/>
        </p:nvGraphicFramePr>
        <p:xfrm>
          <a:off x="857224" y="2214554"/>
          <a:ext cx="4513108" cy="785818"/>
        </p:xfrm>
        <a:graphic>
          <a:graphicData uri="http://schemas.openxmlformats.org/presentationml/2006/ole">
            <p:oleObj spid="_x0000_s1037" name="CS ChemDraw Drawing" r:id="rId4" imgW="3021873" imgH="525364" progId="ChemDraw.Document.6.0">
              <p:embed/>
            </p:oleObj>
          </a:graphicData>
        </a:graphic>
      </p:graphicFrame>
      <p:sp>
        <p:nvSpPr>
          <p:cNvPr id="1039" name="Rectangle 15"/>
          <p:cNvSpPr>
            <a:spLocks noChangeArrowheads="1"/>
          </p:cNvSpPr>
          <p:nvPr/>
        </p:nvSpPr>
        <p:spPr bwMode="auto">
          <a:xfrm>
            <a:off x="214282" y="3071810"/>
            <a:ext cx="2839239"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7.</a:t>
            </a:r>
            <a:r>
              <a:rPr kumimoji="0" lang="zh-CN" altLang="en-US"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下列构象最稳定的是：</a:t>
            </a:r>
            <a:r>
              <a:rPr kumimoji="0" lang="en-US" altLang="zh-CN"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B</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1040" name="Object 16"/>
          <p:cNvGraphicFramePr>
            <a:graphicFrameLocks noChangeAspect="1"/>
          </p:cNvGraphicFramePr>
          <p:nvPr/>
        </p:nvGraphicFramePr>
        <p:xfrm>
          <a:off x="857224" y="3643314"/>
          <a:ext cx="6230762" cy="1000132"/>
        </p:xfrm>
        <a:graphic>
          <a:graphicData uri="http://schemas.openxmlformats.org/presentationml/2006/ole">
            <p:oleObj spid="_x0000_s1040" name="CS ChemDraw Drawing" r:id="rId5" imgW="4559666" imgH="731756" progId="ChemDraw.Document.6.0">
              <p:embed/>
            </p:oleObj>
          </a:graphicData>
        </a:graphic>
      </p:graphicFrame>
      <p:sp>
        <p:nvSpPr>
          <p:cNvPr id="1041" name="Rectangle 17"/>
          <p:cNvSpPr>
            <a:spLocks noChangeArrowheads="1"/>
          </p:cNvSpPr>
          <p:nvPr/>
        </p:nvSpPr>
        <p:spPr bwMode="auto">
          <a:xfrm>
            <a:off x="0" y="4687380"/>
            <a:ext cx="3474028"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13335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 </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下列化合物碱性最强的是</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C</a:t>
            </a:r>
            <a:endParaRPr kumimoji="0" lang="en-US" altLang="zh-CN" b="1"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p:txBody>
      </p:sp>
      <p:sp>
        <p:nvSpPr>
          <p:cNvPr id="1043"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42" name="Object 18"/>
          <p:cNvGraphicFramePr>
            <a:graphicFrameLocks noChangeAspect="1"/>
          </p:cNvGraphicFramePr>
          <p:nvPr/>
        </p:nvGraphicFramePr>
        <p:xfrm>
          <a:off x="357158" y="5214950"/>
          <a:ext cx="6929486" cy="819617"/>
        </p:xfrm>
        <a:graphic>
          <a:graphicData uri="http://schemas.openxmlformats.org/presentationml/2006/ole">
            <p:oleObj spid="_x0000_s1042" name="CS ChemDraw Drawing" r:id="rId6" imgW="4068631" imgH="484136" progId="ChemDraw.Document.6.0">
              <p:embed/>
            </p:oleObj>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0" y="43934"/>
            <a:ext cx="6114174"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9. </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从键的极性情况分析下列化学反应方程式</a:t>
            </a:r>
            <a:r>
              <a:rPr kumimoji="0" lang="zh-CN" altLang="en-US" b="1" i="0" u="sng"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不正确</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的是：</a:t>
            </a:r>
            <a:r>
              <a:rPr kumimoji="0" lang="en-US" altLang="zh-CN"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B</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638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386" name="Object 2"/>
          <p:cNvGraphicFramePr>
            <a:graphicFrameLocks noChangeAspect="1"/>
          </p:cNvGraphicFramePr>
          <p:nvPr/>
        </p:nvGraphicFramePr>
        <p:xfrm>
          <a:off x="285719" y="642918"/>
          <a:ext cx="5450583" cy="1285884"/>
        </p:xfrm>
        <a:graphic>
          <a:graphicData uri="http://schemas.openxmlformats.org/presentationml/2006/ole">
            <p:oleObj spid="_x0000_s16386" name="CS ChemDraw Drawing" r:id="rId3" imgW="4196539" imgH="996328" progId="ChemDraw.Document.6.0">
              <p:embed/>
            </p:oleObj>
          </a:graphicData>
        </a:graphic>
      </p:graphicFrame>
      <p:sp>
        <p:nvSpPr>
          <p:cNvPr id="16388" name="Rectangle 4"/>
          <p:cNvSpPr>
            <a:spLocks noChangeArrowheads="1"/>
          </p:cNvSpPr>
          <p:nvPr/>
        </p:nvSpPr>
        <p:spPr bwMode="auto">
          <a:xfrm>
            <a:off x="0" y="1829860"/>
            <a:ext cx="300595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 </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下列烯烃最稳定的是：</a:t>
            </a:r>
            <a:r>
              <a:rPr kumimoji="0" lang="en-US" altLang="zh-CN"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D</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63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389" name="Object 5"/>
          <p:cNvGraphicFramePr>
            <a:graphicFrameLocks noChangeAspect="1"/>
          </p:cNvGraphicFramePr>
          <p:nvPr/>
        </p:nvGraphicFramePr>
        <p:xfrm>
          <a:off x="142844" y="2214554"/>
          <a:ext cx="7747068" cy="928694"/>
        </p:xfrm>
        <a:graphic>
          <a:graphicData uri="http://schemas.openxmlformats.org/presentationml/2006/ole">
            <p:oleObj spid="_x0000_s16389" name="CS ChemDraw Drawing" r:id="rId4" imgW="5153836" imgH="621127" progId="ChemDraw.Document.6.0">
              <p:embed/>
            </p:oleObj>
          </a:graphicData>
        </a:graphic>
      </p:graphicFrame>
      <p:sp>
        <p:nvSpPr>
          <p:cNvPr id="16391" name="Rectangle 7"/>
          <p:cNvSpPr>
            <a:spLocks noChangeArrowheads="1"/>
          </p:cNvSpPr>
          <p:nvPr/>
        </p:nvSpPr>
        <p:spPr bwMode="auto">
          <a:xfrm>
            <a:off x="0" y="3187182"/>
            <a:ext cx="4138697"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11. </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下列下列氢化热绝对值最小的是：</a:t>
            </a:r>
            <a:r>
              <a:rPr kumimoji="0" lang="en-US" altLang="zh-CN"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B</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639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392" name="Object 8"/>
          <p:cNvGraphicFramePr>
            <a:graphicFrameLocks noChangeAspect="1"/>
          </p:cNvGraphicFramePr>
          <p:nvPr/>
        </p:nvGraphicFramePr>
        <p:xfrm>
          <a:off x="214282" y="3643314"/>
          <a:ext cx="4491174" cy="992189"/>
        </p:xfrm>
        <a:graphic>
          <a:graphicData uri="http://schemas.openxmlformats.org/presentationml/2006/ole">
            <p:oleObj spid="_x0000_s16392" name="CS ChemDraw Drawing" r:id="rId5" imgW="3519671" imgH="778515" progId="ChemDraw.Document.6.0">
              <p:embed/>
            </p:oleObj>
          </a:graphicData>
        </a:graphic>
      </p:graphicFrame>
      <p:sp>
        <p:nvSpPr>
          <p:cNvPr id="16394" name="Rectangle 10"/>
          <p:cNvSpPr>
            <a:spLocks noChangeArrowheads="1"/>
          </p:cNvSpPr>
          <p:nvPr/>
        </p:nvSpPr>
        <p:spPr bwMode="auto">
          <a:xfrm>
            <a:off x="0" y="4615942"/>
            <a:ext cx="3589444"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12</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．下列化合物</a:t>
            </a:r>
            <a:r>
              <a:rPr kumimoji="0" lang="zh-CN" altLang="en-US" b="1" i="0" u="sng"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有芳香性</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的是：</a:t>
            </a:r>
            <a:r>
              <a:rPr kumimoji="0" lang="en-US" altLang="zh-CN"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D</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639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395" name="Object 11"/>
          <p:cNvGraphicFramePr>
            <a:graphicFrameLocks noChangeAspect="1"/>
          </p:cNvGraphicFramePr>
          <p:nvPr/>
        </p:nvGraphicFramePr>
        <p:xfrm>
          <a:off x="214282" y="5214950"/>
          <a:ext cx="5788431" cy="928694"/>
        </p:xfrm>
        <a:graphic>
          <a:graphicData uri="http://schemas.openxmlformats.org/presentationml/2006/ole">
            <p:oleObj spid="_x0000_s16395" name="CS ChemDraw Drawing" r:id="rId6" imgW="4196898" imgH="676208" progId="ChemDraw.Document.6.0">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0" y="43934"/>
            <a:ext cx="4631396"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13. </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下列环状化合物中</a:t>
            </a:r>
            <a:r>
              <a:rPr kumimoji="0" lang="zh-CN" altLang="en-US" b="1" i="0" u="sng"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不具有芳香性</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的是：</a:t>
            </a:r>
            <a:r>
              <a:rPr kumimoji="0" lang="en-US" altLang="zh-CN"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741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410" name="Object 2"/>
          <p:cNvGraphicFramePr>
            <a:graphicFrameLocks noChangeAspect="1"/>
          </p:cNvGraphicFramePr>
          <p:nvPr/>
        </p:nvGraphicFramePr>
        <p:xfrm>
          <a:off x="428596" y="571480"/>
          <a:ext cx="6119360" cy="714380"/>
        </p:xfrm>
        <a:graphic>
          <a:graphicData uri="http://schemas.openxmlformats.org/presentationml/2006/ole">
            <p:oleObj spid="_x0000_s17410" name="CS ChemDraw Drawing" r:id="rId3" imgW="3916291" imgH="458599" progId="ChemDraw.Document.6.0">
              <p:embed/>
            </p:oleObj>
          </a:graphicData>
        </a:graphic>
      </p:graphicFrame>
      <p:sp>
        <p:nvSpPr>
          <p:cNvPr id="5" name="矩形 4"/>
          <p:cNvSpPr/>
          <p:nvPr/>
        </p:nvSpPr>
        <p:spPr>
          <a:xfrm>
            <a:off x="285720" y="1714488"/>
            <a:ext cx="3658374" cy="369332"/>
          </a:xfrm>
          <a:prstGeom prst="rect">
            <a:avLst/>
          </a:prstGeom>
        </p:spPr>
        <p:txBody>
          <a:bodyPr wrap="none">
            <a:spAutoFit/>
          </a:bodyPr>
          <a:lstStyle/>
          <a:p>
            <a:r>
              <a:rPr lang="en-US" altLang="zh-CN" dirty="0" smtClean="0"/>
              <a:t>14. </a:t>
            </a:r>
            <a:r>
              <a:rPr lang="zh-CN" altLang="zh-CN" dirty="0" smtClean="0"/>
              <a:t>下列碳正离子中</a:t>
            </a:r>
            <a:r>
              <a:rPr lang="zh-CN" altLang="zh-CN" b="1" u="dotted" dirty="0" smtClean="0"/>
              <a:t>最稳定</a:t>
            </a:r>
            <a:r>
              <a:rPr lang="zh-CN" altLang="zh-CN" dirty="0" smtClean="0"/>
              <a:t>的是：</a:t>
            </a:r>
            <a:r>
              <a:rPr lang="en-US" altLang="zh-CN" dirty="0" smtClean="0">
                <a:solidFill>
                  <a:srgbClr val="FF0000"/>
                </a:solidFill>
              </a:rPr>
              <a:t>C</a:t>
            </a:r>
            <a:endParaRPr lang="zh-CN" altLang="en-US" dirty="0">
              <a:solidFill>
                <a:srgbClr val="FF0000"/>
              </a:solidFill>
            </a:endParaRPr>
          </a:p>
        </p:txBody>
      </p:sp>
      <p:sp>
        <p:nvSpPr>
          <p:cNvPr id="1741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412" name="Object 4"/>
          <p:cNvGraphicFramePr>
            <a:graphicFrameLocks noChangeAspect="1"/>
          </p:cNvGraphicFramePr>
          <p:nvPr/>
        </p:nvGraphicFramePr>
        <p:xfrm>
          <a:off x="357158" y="2285992"/>
          <a:ext cx="7031603" cy="857256"/>
        </p:xfrm>
        <a:graphic>
          <a:graphicData uri="http://schemas.openxmlformats.org/presentationml/2006/ole">
            <p:oleObj spid="_x0000_s17412" name="CS ChemDraw Drawing" r:id="rId4" imgW="4250074" imgH="511473" progId="ChemDraw.Document.6.0">
              <p:embed/>
            </p:oleObj>
          </a:graphicData>
        </a:graphic>
      </p:graphicFrame>
      <p:sp>
        <p:nvSpPr>
          <p:cNvPr id="17414" name="Rectangle 6"/>
          <p:cNvSpPr>
            <a:spLocks noChangeArrowheads="1"/>
          </p:cNvSpPr>
          <p:nvPr/>
        </p:nvSpPr>
        <p:spPr bwMode="auto">
          <a:xfrm>
            <a:off x="214282" y="3500438"/>
            <a:ext cx="3692036"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 </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下列碳负离子</a:t>
            </a: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最不稳定</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的是：</a:t>
            </a:r>
            <a:r>
              <a:rPr kumimoji="0" lang="en-US" altLang="zh-CN"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C</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741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7415" name="Object 7"/>
          <p:cNvGraphicFramePr>
            <a:graphicFrameLocks noChangeAspect="1"/>
          </p:cNvGraphicFramePr>
          <p:nvPr/>
        </p:nvGraphicFramePr>
        <p:xfrm>
          <a:off x="214282" y="4071942"/>
          <a:ext cx="6804255" cy="642942"/>
        </p:xfrm>
        <a:graphic>
          <a:graphicData uri="http://schemas.openxmlformats.org/presentationml/2006/ole">
            <p:oleObj spid="_x0000_s17415" name="CS ChemDraw Drawing" r:id="rId5" imgW="4599306" imgH="430903" progId="ChemDraw.Document.6.0">
              <p:embed/>
            </p:oleObj>
          </a:graphicData>
        </a:graphic>
      </p:graphicFrame>
      <p:sp>
        <p:nvSpPr>
          <p:cNvPr id="17417" name="Rectangle 9"/>
          <p:cNvSpPr>
            <a:spLocks noChangeArrowheads="1"/>
          </p:cNvSpPr>
          <p:nvPr/>
        </p:nvSpPr>
        <p:spPr bwMode="auto">
          <a:xfrm>
            <a:off x="142844" y="4929198"/>
            <a:ext cx="387798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16.</a:t>
            </a:r>
            <a:r>
              <a:rPr kumimoji="0" lang="zh-CN" altLang="en-US"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下列共振极限结构式错误的是：</a:t>
            </a:r>
            <a:r>
              <a:rPr kumimoji="0" lang="en-US" altLang="zh-CN" b="0" i="0" u="none" strike="noStrike" cap="none" normalizeH="0" baseline="0" dirty="0" smtClean="0">
                <a:ln>
                  <a:noFill/>
                </a:ln>
                <a:solidFill>
                  <a:srgbClr val="FF0000"/>
                </a:solidFill>
                <a:effectLst/>
                <a:latin typeface="宋体" pitchFamily="2" charset="-122"/>
                <a:ea typeface="宋体" pitchFamily="2" charset="-122"/>
                <a:cs typeface="Times New Roman" pitchFamily="18" charset="0"/>
              </a:rPr>
              <a:t>D</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741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418" name="Object 10"/>
          <p:cNvGraphicFramePr>
            <a:graphicFrameLocks noChangeAspect="1"/>
          </p:cNvGraphicFramePr>
          <p:nvPr/>
        </p:nvGraphicFramePr>
        <p:xfrm>
          <a:off x="428596" y="5357826"/>
          <a:ext cx="6096910" cy="1000132"/>
        </p:xfrm>
        <a:graphic>
          <a:graphicData uri="http://schemas.openxmlformats.org/presentationml/2006/ole">
            <p:oleObj spid="_x0000_s17418" name="CS ChemDraw Drawing" r:id="rId6" imgW="4233286" imgH="691176" progId="ChemDraw.Document.6.0">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cstate="print"/>
          <a:srcRect/>
          <a:stretch>
            <a:fillRect/>
          </a:stretch>
        </p:blipFill>
        <p:spPr bwMode="auto">
          <a:xfrm>
            <a:off x="571472" y="357166"/>
            <a:ext cx="8072494" cy="5929354"/>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0"/>
            <a:ext cx="8229600" cy="1143000"/>
          </a:xfrm>
        </p:spPr>
        <p:txBody>
          <a:bodyPr/>
          <a:lstStyle/>
          <a:p>
            <a:r>
              <a:rPr lang="zh-CN" altLang="en-US" dirty="0" smtClean="0"/>
              <a:t>二、</a:t>
            </a:r>
            <a:r>
              <a:rPr lang="zh-CN" altLang="zh-CN" dirty="0" smtClean="0"/>
              <a:t>判断题</a:t>
            </a:r>
            <a:endParaRPr lang="zh-CN" altLang="en-US" dirty="0"/>
          </a:p>
        </p:txBody>
      </p:sp>
      <p:sp>
        <p:nvSpPr>
          <p:cNvPr id="3" name="内容占位符 2"/>
          <p:cNvSpPr>
            <a:spLocks noGrp="1"/>
          </p:cNvSpPr>
          <p:nvPr>
            <p:ph idx="1"/>
          </p:nvPr>
        </p:nvSpPr>
        <p:spPr>
          <a:xfrm>
            <a:off x="0" y="857232"/>
            <a:ext cx="9144000" cy="5286412"/>
          </a:xfrm>
        </p:spPr>
        <p:txBody>
          <a:bodyPr>
            <a:noAutofit/>
          </a:bodyPr>
          <a:lstStyle/>
          <a:p>
            <a:r>
              <a:rPr lang="en-US" altLang="zh-CN" sz="2000" dirty="0" smtClean="0"/>
              <a:t>1</a:t>
            </a:r>
            <a:r>
              <a:rPr lang="zh-CN" altLang="zh-CN" sz="2000" dirty="0" smtClean="0"/>
              <a:t>、（ </a:t>
            </a:r>
            <a:r>
              <a:rPr lang="zh-CN" altLang="zh-CN" sz="2000" dirty="0" smtClean="0">
                <a:solidFill>
                  <a:srgbClr val="FF0000"/>
                </a:solidFill>
              </a:rPr>
              <a:t>对</a:t>
            </a:r>
            <a:r>
              <a:rPr lang="zh-CN" altLang="zh-CN" sz="2000" dirty="0" smtClean="0"/>
              <a:t> ）</a:t>
            </a:r>
            <a:r>
              <a:rPr lang="en-US" altLang="zh-CN" sz="2000" dirty="0" smtClean="0"/>
              <a:t>Lewis</a:t>
            </a:r>
            <a:r>
              <a:rPr lang="zh-CN" altLang="zh-CN" sz="2000" dirty="0" smtClean="0"/>
              <a:t>结构式中的形式电荷并不一定与实际的电荷分布情况相同。 </a:t>
            </a:r>
          </a:p>
          <a:p>
            <a:r>
              <a:rPr lang="en-US" altLang="zh-CN" sz="2000" dirty="0" smtClean="0"/>
              <a:t>2</a:t>
            </a:r>
            <a:r>
              <a:rPr lang="zh-CN" altLang="zh-CN" sz="2000" dirty="0" smtClean="0"/>
              <a:t>、（ </a:t>
            </a:r>
            <a:r>
              <a:rPr lang="zh-CN" altLang="zh-CN" sz="2000" dirty="0" smtClean="0">
                <a:solidFill>
                  <a:srgbClr val="FF0000"/>
                </a:solidFill>
              </a:rPr>
              <a:t>对</a:t>
            </a:r>
            <a:r>
              <a:rPr lang="zh-CN" altLang="zh-CN" sz="2000" dirty="0" smtClean="0"/>
              <a:t> ）分子内各键角不仅决定于成键原子的杂化方式而且还受到分子内基团之间的电子排斥作用影响，如丙烷分子中的</a:t>
            </a:r>
            <a:r>
              <a:rPr lang="en-US" altLang="zh-CN" sz="2000" dirty="0" smtClean="0"/>
              <a:t>C-C-C</a:t>
            </a:r>
            <a:r>
              <a:rPr lang="zh-CN" altLang="zh-CN" sz="2000" dirty="0" smtClean="0"/>
              <a:t>键角略大于</a:t>
            </a:r>
            <a:r>
              <a:rPr lang="en-US" altLang="zh-CN" sz="2000" dirty="0" smtClean="0"/>
              <a:t>109.5</a:t>
            </a:r>
            <a:r>
              <a:rPr lang="zh-CN" altLang="zh-CN" sz="2000" dirty="0" smtClean="0"/>
              <a:t>度。 </a:t>
            </a:r>
          </a:p>
          <a:p>
            <a:r>
              <a:rPr lang="en-US" altLang="zh-CN" sz="2000" dirty="0" smtClean="0"/>
              <a:t>3</a:t>
            </a:r>
            <a:r>
              <a:rPr lang="zh-CN" altLang="zh-CN" sz="2000" dirty="0" smtClean="0"/>
              <a:t>、（ </a:t>
            </a:r>
            <a:r>
              <a:rPr lang="zh-CN" altLang="zh-CN" sz="2000" dirty="0" smtClean="0">
                <a:solidFill>
                  <a:srgbClr val="FF0000"/>
                </a:solidFill>
              </a:rPr>
              <a:t>错</a:t>
            </a:r>
            <a:r>
              <a:rPr lang="zh-CN" altLang="zh-CN" sz="2000" dirty="0" smtClean="0"/>
              <a:t> ）分子轨道理论中，</a:t>
            </a:r>
            <a:r>
              <a:rPr lang="en-US" altLang="zh-CN" sz="2000" dirty="0" smtClean="0"/>
              <a:t>HOMO</a:t>
            </a:r>
            <a:r>
              <a:rPr lang="zh-CN" altLang="zh-CN" sz="2000" dirty="0" smtClean="0"/>
              <a:t>指最低空轨道，</a:t>
            </a:r>
            <a:r>
              <a:rPr lang="en-US" altLang="zh-CN" sz="2000" dirty="0" smtClean="0"/>
              <a:t>LUMO</a:t>
            </a:r>
            <a:r>
              <a:rPr lang="zh-CN" altLang="zh-CN" sz="2000" dirty="0" smtClean="0"/>
              <a:t>表示最高被占轨道。 </a:t>
            </a:r>
          </a:p>
          <a:p>
            <a:r>
              <a:rPr lang="en-US" altLang="zh-CN" sz="2000" dirty="0" smtClean="0"/>
              <a:t>4</a:t>
            </a:r>
            <a:r>
              <a:rPr lang="zh-CN" altLang="zh-CN" sz="2000" dirty="0" smtClean="0"/>
              <a:t>、（ </a:t>
            </a:r>
            <a:r>
              <a:rPr lang="zh-CN" altLang="zh-CN" sz="2000" dirty="0" smtClean="0">
                <a:solidFill>
                  <a:srgbClr val="FF0000"/>
                </a:solidFill>
              </a:rPr>
              <a:t>对</a:t>
            </a:r>
            <a:r>
              <a:rPr lang="zh-CN" altLang="zh-CN" sz="2000" dirty="0" smtClean="0"/>
              <a:t> ）根据</a:t>
            </a:r>
            <a:r>
              <a:rPr lang="en-US" altLang="zh-CN" sz="2000" dirty="0" err="1" smtClean="0"/>
              <a:t>Hückel</a:t>
            </a:r>
            <a:r>
              <a:rPr lang="zh-CN" altLang="zh-CN" sz="2000" dirty="0" smtClean="0"/>
              <a:t>分子轨道理论，</a:t>
            </a:r>
            <a:r>
              <a:rPr lang="en-US" altLang="zh-CN" sz="2000" dirty="0" smtClean="0"/>
              <a:t>1,3,5-</a:t>
            </a:r>
            <a:r>
              <a:rPr lang="zh-CN" altLang="zh-CN" sz="2000" dirty="0" smtClean="0"/>
              <a:t>己三烯中</a:t>
            </a:r>
            <a:r>
              <a:rPr lang="en-US" altLang="zh-CN" sz="2000" dirty="0" smtClean="0"/>
              <a:t>6</a:t>
            </a:r>
            <a:r>
              <a:rPr lang="zh-CN" altLang="zh-CN" sz="2000" dirty="0" smtClean="0"/>
              <a:t>个碳原子的</a:t>
            </a:r>
            <a:r>
              <a:rPr lang="en-US" altLang="zh-CN" sz="2000" dirty="0" smtClean="0"/>
              <a:t>6</a:t>
            </a:r>
            <a:r>
              <a:rPr lang="zh-CN" altLang="zh-CN" sz="2000" dirty="0" smtClean="0"/>
              <a:t>个</a:t>
            </a:r>
            <a:r>
              <a:rPr lang="en-US" altLang="zh-CN" sz="2000" dirty="0" smtClean="0"/>
              <a:t>p</a:t>
            </a:r>
            <a:r>
              <a:rPr lang="zh-CN" altLang="zh-CN" sz="2000" dirty="0" smtClean="0"/>
              <a:t>轨道组成</a:t>
            </a:r>
            <a:r>
              <a:rPr lang="en-US" altLang="zh-CN" sz="2000" dirty="0" smtClean="0"/>
              <a:t>6</a:t>
            </a:r>
            <a:r>
              <a:rPr lang="zh-CN" altLang="zh-CN" sz="2000" dirty="0" smtClean="0"/>
              <a:t>个分子轨道，其中</a:t>
            </a:r>
            <a:r>
              <a:rPr lang="en-US" altLang="zh-CN" sz="2000" dirty="0" smtClean="0"/>
              <a:t>3</a:t>
            </a:r>
            <a:r>
              <a:rPr lang="zh-CN" altLang="zh-CN" sz="2000" dirty="0" smtClean="0"/>
              <a:t>个为成键轨道，</a:t>
            </a:r>
            <a:r>
              <a:rPr lang="en-US" altLang="zh-CN" sz="2000" dirty="0" smtClean="0"/>
              <a:t>3</a:t>
            </a:r>
            <a:r>
              <a:rPr lang="zh-CN" altLang="zh-CN" sz="2000" dirty="0" smtClean="0"/>
              <a:t>个为反键轨道，</a:t>
            </a:r>
            <a:r>
              <a:rPr lang="en-US" altLang="zh-CN" sz="2000" dirty="0" smtClean="0"/>
              <a:t>6</a:t>
            </a:r>
            <a:r>
              <a:rPr lang="zh-CN" altLang="zh-CN" sz="2000" dirty="0" smtClean="0"/>
              <a:t>个电子成对地填入</a:t>
            </a:r>
            <a:r>
              <a:rPr lang="en-US" altLang="zh-CN" sz="2000" dirty="0" smtClean="0"/>
              <a:t>3</a:t>
            </a:r>
            <a:r>
              <a:rPr lang="zh-CN" altLang="zh-CN" sz="2000" dirty="0" smtClean="0"/>
              <a:t>个成键轨道中。 </a:t>
            </a:r>
          </a:p>
          <a:p>
            <a:r>
              <a:rPr lang="en-US" altLang="zh-CN" sz="2000" dirty="0" smtClean="0"/>
              <a:t>5</a:t>
            </a:r>
            <a:r>
              <a:rPr lang="zh-CN" altLang="zh-CN" sz="2000" dirty="0" smtClean="0"/>
              <a:t>、（ </a:t>
            </a:r>
            <a:r>
              <a:rPr lang="zh-CN" altLang="zh-CN" sz="2000" dirty="0" smtClean="0">
                <a:solidFill>
                  <a:srgbClr val="FF0000"/>
                </a:solidFill>
              </a:rPr>
              <a:t>对</a:t>
            </a:r>
            <a:r>
              <a:rPr lang="zh-CN" altLang="zh-CN" sz="2000" dirty="0" smtClean="0"/>
              <a:t> ）环己烷有无数个构象，其中椅式是最稳定的构象，而半椅式是最不稳定的构象。 </a:t>
            </a:r>
          </a:p>
          <a:p>
            <a:r>
              <a:rPr lang="en-US" altLang="zh-CN" sz="2000" dirty="0" smtClean="0"/>
              <a:t>6</a:t>
            </a:r>
            <a:r>
              <a:rPr lang="zh-CN" altLang="zh-CN" sz="2000" dirty="0" smtClean="0"/>
              <a:t>、（ </a:t>
            </a:r>
            <a:r>
              <a:rPr lang="zh-CN" altLang="zh-CN" sz="2000" dirty="0" smtClean="0">
                <a:solidFill>
                  <a:srgbClr val="FF0000"/>
                </a:solidFill>
              </a:rPr>
              <a:t>错</a:t>
            </a:r>
            <a:r>
              <a:rPr lang="zh-CN" altLang="zh-CN" sz="2000" dirty="0" smtClean="0"/>
              <a:t> ）戊烷的燃烧热比丁烷的高，说明戊烷比丁烷更稳定。 </a:t>
            </a:r>
          </a:p>
          <a:p>
            <a:r>
              <a:rPr lang="en-US" altLang="zh-CN" sz="2000" dirty="0" smtClean="0"/>
              <a:t>7</a:t>
            </a:r>
            <a:r>
              <a:rPr lang="zh-CN" altLang="zh-CN" sz="2000" dirty="0" smtClean="0"/>
              <a:t>、（ </a:t>
            </a:r>
            <a:r>
              <a:rPr lang="zh-CN" altLang="zh-CN" sz="2000" dirty="0" smtClean="0">
                <a:solidFill>
                  <a:srgbClr val="FF0000"/>
                </a:solidFill>
              </a:rPr>
              <a:t>对</a:t>
            </a:r>
            <a:r>
              <a:rPr lang="zh-CN" altLang="zh-CN" sz="2000" dirty="0" smtClean="0"/>
              <a:t> ）氢化热常用于比较烯烃或炔烃中不饱和键的稳定性。 </a:t>
            </a:r>
          </a:p>
          <a:p>
            <a:r>
              <a:rPr lang="en-US" altLang="zh-CN" sz="2000" dirty="0" smtClean="0"/>
              <a:t>8</a:t>
            </a:r>
            <a:r>
              <a:rPr lang="zh-CN" altLang="zh-CN" sz="2000" dirty="0" smtClean="0"/>
              <a:t>、（ </a:t>
            </a:r>
            <a:r>
              <a:rPr lang="zh-CN" altLang="zh-CN" sz="2000" dirty="0" smtClean="0">
                <a:solidFill>
                  <a:srgbClr val="FF0000"/>
                </a:solidFill>
              </a:rPr>
              <a:t>错</a:t>
            </a:r>
            <a:r>
              <a:rPr lang="zh-CN" altLang="zh-CN" sz="2000" dirty="0" smtClean="0"/>
              <a:t> ）化合物的共振极限结构与共振杂化结构都是分子的真实存在形式。 </a:t>
            </a:r>
          </a:p>
          <a:p>
            <a:r>
              <a:rPr lang="en-US" altLang="zh-CN" sz="2000" dirty="0" smtClean="0"/>
              <a:t>9</a:t>
            </a:r>
            <a:r>
              <a:rPr lang="zh-CN" altLang="zh-CN" sz="2000" dirty="0" smtClean="0"/>
              <a:t>、（ </a:t>
            </a:r>
            <a:r>
              <a:rPr lang="zh-CN" altLang="zh-CN" sz="2000" dirty="0" smtClean="0">
                <a:solidFill>
                  <a:srgbClr val="FF0000"/>
                </a:solidFill>
              </a:rPr>
              <a:t>错</a:t>
            </a:r>
            <a:r>
              <a:rPr lang="zh-CN" altLang="zh-CN" sz="2000" dirty="0" smtClean="0"/>
              <a:t> ）环戊二烯负离子和正离子都可以写出</a:t>
            </a:r>
            <a:r>
              <a:rPr lang="en-US" altLang="zh-CN" sz="2000" dirty="0" smtClean="0"/>
              <a:t>5</a:t>
            </a:r>
            <a:r>
              <a:rPr lang="zh-CN" altLang="zh-CN" sz="2000" dirty="0" smtClean="0"/>
              <a:t>个等价的共振极限结构式，因此一样稳定。 </a:t>
            </a:r>
          </a:p>
          <a:p>
            <a:r>
              <a:rPr lang="en-US" altLang="zh-CN" sz="2000" dirty="0" smtClean="0"/>
              <a:t>10</a:t>
            </a:r>
            <a:r>
              <a:rPr lang="zh-CN" altLang="zh-CN" sz="2000" dirty="0" smtClean="0"/>
              <a:t>、（ </a:t>
            </a:r>
            <a:r>
              <a:rPr lang="zh-CN" altLang="zh-CN" sz="2000" dirty="0" smtClean="0">
                <a:solidFill>
                  <a:srgbClr val="FF0000"/>
                </a:solidFill>
              </a:rPr>
              <a:t>错</a:t>
            </a:r>
            <a:r>
              <a:rPr lang="zh-CN" altLang="zh-CN" sz="2000" dirty="0" smtClean="0"/>
              <a:t> ）</a:t>
            </a:r>
            <a:r>
              <a:rPr lang="en-US" altLang="zh-CN" sz="2000" dirty="0" smtClean="0"/>
              <a:t>Lewis</a:t>
            </a:r>
            <a:r>
              <a:rPr lang="zh-CN" altLang="zh-CN" sz="2000" dirty="0" smtClean="0"/>
              <a:t>酸的强弱可以用</a:t>
            </a:r>
            <a:r>
              <a:rPr lang="en-US" altLang="zh-CN" sz="2000" dirty="0" err="1" smtClean="0"/>
              <a:t>p</a:t>
            </a:r>
            <a:r>
              <a:rPr lang="en-US" altLang="zh-CN" sz="2000" i="1" dirty="0" err="1" smtClean="0"/>
              <a:t>K</a:t>
            </a:r>
            <a:r>
              <a:rPr lang="en-US" altLang="zh-CN" sz="2000" baseline="-25000" dirty="0" err="1" smtClean="0"/>
              <a:t>a</a:t>
            </a:r>
            <a:r>
              <a:rPr lang="zh-CN" altLang="zh-CN" sz="2000" dirty="0" smtClean="0"/>
              <a:t>数值的大小来定量表示。 </a:t>
            </a:r>
            <a:endParaRPr lang="zh-CN"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a:bodyPr>
          <a:lstStyle/>
          <a:p>
            <a:r>
              <a:rPr lang="zh-CN" altLang="zh-CN" sz="3200" dirty="0" smtClean="0"/>
              <a:t>命名与简答题</a:t>
            </a:r>
            <a:endParaRPr lang="zh-CN" altLang="en-US" sz="3200" dirty="0"/>
          </a:p>
        </p:txBody>
      </p:sp>
      <p:pic>
        <p:nvPicPr>
          <p:cNvPr id="4" name="图片 3"/>
          <p:cNvPicPr/>
          <p:nvPr/>
        </p:nvPicPr>
        <p:blipFill>
          <a:blip r:embed="rId2" cstate="print"/>
          <a:srcRect/>
          <a:stretch>
            <a:fillRect/>
          </a:stretch>
        </p:blipFill>
        <p:spPr bwMode="auto">
          <a:xfrm>
            <a:off x="500002" y="1714488"/>
            <a:ext cx="8643998" cy="2857520"/>
          </a:xfrm>
          <a:prstGeom prst="rect">
            <a:avLst/>
          </a:prstGeom>
          <a:noFill/>
          <a:ln w="9525">
            <a:noFill/>
            <a:miter lim="800000"/>
            <a:headEnd/>
            <a:tailEnd/>
          </a:ln>
        </p:spPr>
      </p:pic>
      <p:sp>
        <p:nvSpPr>
          <p:cNvPr id="18433" name="Rectangle 1"/>
          <p:cNvSpPr>
            <a:spLocks noChangeArrowheads="1"/>
          </p:cNvSpPr>
          <p:nvPr/>
        </p:nvSpPr>
        <p:spPr bwMode="auto">
          <a:xfrm>
            <a:off x="1000100" y="4714884"/>
            <a:ext cx="5262979" cy="120032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答题要点：</a:t>
            </a:r>
            <a:endParaRPr kumimoji="0" 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a:t>
            </a:r>
            <a:r>
              <a:rPr kumimoji="0" lang="zh-CN" altLang="en-US" sz="2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）氯有较强的吸电子诱导效应；</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2</a:t>
            </a:r>
            <a:r>
              <a:rPr kumimoji="0" lang="zh-CN" altLang="en-US" sz="24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）诱导效应随着链的增长而减弱。</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smtClean="0"/>
              <a:t>2.</a:t>
            </a:r>
            <a:r>
              <a:rPr lang="zh-CN" altLang="zh-CN" sz="2800" dirty="0" smtClean="0"/>
              <a:t>乙酸乙酯的酸性比丙酮弱，请给出合理的解释。</a:t>
            </a:r>
            <a:endParaRPr lang="zh-CN" altLang="en-US" sz="2800" dirty="0"/>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05" name="Object 1"/>
          <p:cNvGraphicFramePr>
            <a:graphicFrameLocks noChangeAspect="1"/>
          </p:cNvGraphicFramePr>
          <p:nvPr/>
        </p:nvGraphicFramePr>
        <p:xfrm>
          <a:off x="928662" y="1285860"/>
          <a:ext cx="4143404" cy="1958700"/>
        </p:xfrm>
        <a:graphic>
          <a:graphicData uri="http://schemas.openxmlformats.org/presentationml/2006/ole">
            <p:oleObj spid="_x0000_s21505" name="CS ChemDraw Drawing" r:id="rId3" imgW="2095106" imgH="990434" progId="ChemDraw.Document.6.0">
              <p:embed/>
            </p:oleObj>
          </a:graphicData>
        </a:graphic>
      </p:graphicFrame>
      <p:sp>
        <p:nvSpPr>
          <p:cNvPr id="21507" name="Rectangle 3"/>
          <p:cNvSpPr>
            <a:spLocks noChangeArrowheads="1"/>
          </p:cNvSpPr>
          <p:nvPr/>
        </p:nvSpPr>
        <p:spPr bwMode="auto">
          <a:xfrm>
            <a:off x="142844" y="3649835"/>
            <a:ext cx="6853158" cy="101566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答题要点：</a:t>
            </a:r>
            <a:endParaRPr kumimoji="0" 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乙氧基具有强的给电子的共轭效应降低了羰基碳的电正性，</a:t>
            </a:r>
            <a:endPar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从而降低了对</a:t>
            </a:r>
            <a:r>
              <a:rPr kumimoji="0" lang="en-US" altLang="zh-CN"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C-H</a:t>
            </a:r>
            <a:r>
              <a:rPr kumimoji="0" lang="zh-CN" altLang="en-US" sz="20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键的极化。</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842</Words>
  <Application>Microsoft Office PowerPoint</Application>
  <PresentationFormat>全屏显示(4:3)</PresentationFormat>
  <Paragraphs>55</Paragraphs>
  <Slides>15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17" baseType="lpstr">
      <vt:lpstr>Office 主题</vt:lpstr>
      <vt:lpstr>CS ChemDraw Drawing</vt:lpstr>
      <vt:lpstr>2019-2020学年（1）期中考试</vt:lpstr>
      <vt:lpstr>一、选择题</vt:lpstr>
      <vt:lpstr>幻灯片 3</vt:lpstr>
      <vt:lpstr>幻灯片 4</vt:lpstr>
      <vt:lpstr>幻灯片 5</vt:lpstr>
      <vt:lpstr>幻灯片 6</vt:lpstr>
      <vt:lpstr>二、判断题</vt:lpstr>
      <vt:lpstr>命名与简答题</vt:lpstr>
      <vt:lpstr>2.乙酸乙酯的酸性比丙酮弱，请给出合理的解释。</vt:lpstr>
      <vt:lpstr>幻灯片 10</vt:lpstr>
      <vt:lpstr>幻灯片 11</vt:lpstr>
      <vt:lpstr>幻灯片 12</vt:lpstr>
      <vt:lpstr>幻灯片 13</vt:lpstr>
      <vt:lpstr>幻灯片 14</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2019-2020学年（1）期中考试</dc:title>
  <dc:creator>E570-LYH</dc:creator>
  <cp:lastModifiedBy>E570-LYH</cp:lastModifiedBy>
  <cp:revision>9</cp:revision>
  <dcterms:created xsi:type="dcterms:W3CDTF">2019-11-06T00:17:50Z</dcterms:created>
  <dcterms:modified xsi:type="dcterms:W3CDTF">2019-11-06T09:27:17Z</dcterms:modified>
</cp:coreProperties>
</file>