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汇总问题解答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8-41</a:t>
            </a:r>
            <a:r>
              <a:rPr lang="zh-CN" altLang="zh-CN" dirty="0" smtClean="0"/>
              <a:t>（</a:t>
            </a:r>
            <a:r>
              <a:rPr lang="en-US" altLang="zh-CN" dirty="0" smtClean="0"/>
              <a:t>1</a:t>
            </a:r>
            <a:r>
              <a:rPr lang="zh-CN" altLang="zh-CN" dirty="0" smtClean="0"/>
              <a:t>）（</a:t>
            </a:r>
            <a:r>
              <a:rPr lang="en-US" altLang="zh-CN" dirty="0" smtClean="0"/>
              <a:t>2</a:t>
            </a:r>
            <a:r>
              <a:rPr lang="zh-CN" altLang="zh-CN" dirty="0" smtClean="0"/>
              <a:t>）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0100" y="1142984"/>
            <a:ext cx="3924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8-40</a:t>
            </a:r>
            <a:r>
              <a:rPr lang="zh-CN" altLang="en-US" sz="1400" dirty="0" smtClean="0"/>
              <a:t>下列各对试剂，在甲醇中哪个是更好的试剂</a:t>
            </a:r>
            <a:endParaRPr lang="zh-CN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85786" y="3571876"/>
            <a:ext cx="4030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8-41</a:t>
            </a:r>
            <a:r>
              <a:rPr lang="zh-CN" altLang="en-US" sz="1400" dirty="0" smtClean="0"/>
              <a:t>下列各对试剂，在</a:t>
            </a:r>
            <a:r>
              <a:rPr lang="en-US" altLang="zh-CN" sz="1400" dirty="0" smtClean="0"/>
              <a:t>DMSO</a:t>
            </a:r>
            <a:r>
              <a:rPr lang="zh-CN" altLang="en-US" sz="1400" dirty="0" smtClean="0"/>
              <a:t>中哪个是更好的试剂</a:t>
            </a:r>
            <a:endParaRPr lang="zh-CN" altLang="en-US" sz="1400" dirty="0"/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000100" y="1428736"/>
          <a:ext cx="6482867" cy="857256"/>
        </p:xfrm>
        <a:graphic>
          <a:graphicData uri="http://schemas.openxmlformats.org/presentationml/2006/ole">
            <p:oleObj spid="_x0000_s9219" name="CS ChemDraw Drawing" r:id="rId3" imgW="4718304" imgH="623159" progId="ChemDraw.Document.6.0">
              <p:embed/>
            </p:oleObj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42844" y="5643578"/>
          <a:ext cx="857256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645"/>
                <a:gridCol w="933645"/>
                <a:gridCol w="1205252"/>
                <a:gridCol w="763892"/>
                <a:gridCol w="840281"/>
                <a:gridCol w="687503"/>
                <a:gridCol w="916669"/>
                <a:gridCol w="611113"/>
                <a:gridCol w="840281"/>
                <a:gridCol w="8402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H2O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CH3COO-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NH3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Cl</a:t>
                      </a:r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OH-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CH3O-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CN-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HS-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相对反应活性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125000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125000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2844" y="5286388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见书：</a:t>
            </a:r>
            <a:r>
              <a:rPr lang="en-US" altLang="zh-CN" dirty="0" smtClean="0"/>
              <a:t>318</a:t>
            </a:r>
            <a:r>
              <a:rPr lang="zh-CN" altLang="en-US" dirty="0" smtClean="0"/>
              <a:t>页</a:t>
            </a:r>
            <a:endParaRPr lang="zh-CN" altLang="en-US" dirty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2643182"/>
            <a:ext cx="78176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472" y="4214818"/>
            <a:ext cx="71532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7286644" y="2571744"/>
            <a:ext cx="107157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OH-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57356" y="3000372"/>
            <a:ext cx="114300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CH3O-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5181600" y="1143000"/>
            <a:ext cx="348297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5000"/>
            </a:pPr>
            <a:r>
              <a:rPr lang="en-US" altLang="zh-CN"/>
              <a:t>3) Nucleophile (</a:t>
            </a:r>
            <a:r>
              <a:rPr lang="zh-CN" altLang="en-US"/>
              <a:t>亲核试剂 </a:t>
            </a:r>
            <a:r>
              <a:rPr lang="en-US" altLang="zh-CN"/>
              <a:t>)</a:t>
            </a:r>
          </a:p>
          <a:p>
            <a:pPr marL="342900" indent="-342900" algn="just">
              <a:spcBef>
                <a:spcPct val="20000"/>
              </a:spcBef>
              <a:buSzPct val="85000"/>
            </a:pP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</a:rPr>
              <a:t>——</a:t>
            </a:r>
            <a:r>
              <a:rPr lang="zh-CN" altLang="en-US" sz="2800">
                <a:solidFill>
                  <a:schemeClr val="tx2"/>
                </a:solidFill>
              </a:rPr>
              <a:t>在</a:t>
            </a:r>
            <a:r>
              <a:rPr lang="zh-CN" altLang="en-US" sz="2800">
                <a:solidFill>
                  <a:srgbClr val="FF0000"/>
                </a:solidFill>
              </a:rPr>
              <a:t>质子性溶剂</a:t>
            </a:r>
            <a:r>
              <a:rPr lang="zh-CN" altLang="en-US" sz="2800">
                <a:solidFill>
                  <a:schemeClr val="tx2"/>
                </a:solidFill>
              </a:rPr>
              <a:t>中，同一族元素的原子随周期数的增加亲核性增加 </a:t>
            </a:r>
            <a:r>
              <a:rPr lang="en-US" altLang="zh-CN" sz="2800">
                <a:solidFill>
                  <a:srgbClr val="FF0000"/>
                </a:solidFill>
              </a:rPr>
              <a:t>(</a:t>
            </a:r>
            <a:r>
              <a:rPr lang="zh-CN" altLang="en-US" sz="2800">
                <a:solidFill>
                  <a:srgbClr val="FF0000"/>
                </a:solidFill>
              </a:rPr>
              <a:t>碱性降低）</a:t>
            </a:r>
            <a:r>
              <a:rPr lang="zh-CN" altLang="en-US" sz="2800">
                <a:solidFill>
                  <a:schemeClr val="tx2"/>
                </a:solidFill>
              </a:rPr>
              <a:t>。</a:t>
            </a:r>
          </a:p>
          <a:p>
            <a:pPr marL="342900" indent="-342900" algn="just">
              <a:spcBef>
                <a:spcPct val="20000"/>
              </a:spcBef>
              <a:buSzPct val="85000"/>
            </a:pPr>
            <a:r>
              <a:rPr lang="zh-CN" altLang="en-US" sz="2800">
                <a:solidFill>
                  <a:srgbClr val="FF00FF"/>
                </a:solidFill>
                <a:latin typeface="华文楷体" pitchFamily="2" charset="-122"/>
                <a:ea typeface="华文楷体" pitchFamily="2" charset="-122"/>
              </a:rPr>
              <a:t>原因：</a:t>
            </a:r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原子可极化性</a:t>
            </a:r>
          </a:p>
          <a:p>
            <a:pPr marL="342900" indent="-342900">
              <a:spcBef>
                <a:spcPct val="20000"/>
              </a:spcBef>
              <a:buSzPct val="85000"/>
            </a:pPr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      和溶剂化效应</a:t>
            </a:r>
          </a:p>
          <a:p>
            <a:pPr marL="342900" indent="-342900">
              <a:spcBef>
                <a:spcPct val="20000"/>
              </a:spcBef>
              <a:buSzPct val="85000"/>
            </a:pP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rPr>
              <a:t>——</a:t>
            </a:r>
            <a:r>
              <a:rPr lang="zh-CN" altLang="en-US" sz="280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在</a:t>
            </a:r>
            <a:r>
              <a:rPr lang="zh-CN" altLang="en-US" sz="280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非质子溶剂</a:t>
            </a:r>
            <a:r>
              <a:rPr lang="zh-CN" altLang="en-US" sz="280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中</a:t>
            </a:r>
            <a:r>
              <a:rPr lang="zh-CN" altLang="en-US" sz="280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顺序刚好相反</a:t>
            </a:r>
          </a:p>
        </p:txBody>
      </p:sp>
      <p:graphicFrame>
        <p:nvGraphicFramePr>
          <p:cNvPr id="125960" name="Object 8"/>
          <p:cNvGraphicFramePr>
            <a:graphicFrameLocks noChangeAspect="1"/>
          </p:cNvGraphicFramePr>
          <p:nvPr/>
        </p:nvGraphicFramePr>
        <p:xfrm>
          <a:off x="457200" y="1676400"/>
          <a:ext cx="4572000" cy="4160838"/>
        </p:xfrm>
        <a:graphic>
          <a:graphicData uri="http://schemas.openxmlformats.org/presentationml/2006/ole">
            <p:oleObj spid="_x0000_s10242" name="Image" r:id="rId3" imgW="8170844" imgH="7433816" progId="">
              <p:embed/>
            </p:oleObj>
          </a:graphicData>
        </a:graphic>
      </p:graphicFrame>
      <p:sp>
        <p:nvSpPr>
          <p:cNvPr id="28676" name="Rectangle 9"/>
          <p:cNvSpPr>
            <a:spLocks noChangeArrowheads="1"/>
          </p:cNvSpPr>
          <p:nvPr/>
        </p:nvSpPr>
        <p:spPr bwMode="auto">
          <a:xfrm>
            <a:off x="685800" y="457200"/>
            <a:ext cx="7772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zh-CN" sz="3600">
                <a:solidFill>
                  <a:schemeClr val="tx2"/>
                </a:solidFill>
              </a:rPr>
              <a:t> S</a:t>
            </a:r>
            <a:r>
              <a:rPr lang="en-US" altLang="zh-CN" sz="3600" baseline="-25000">
                <a:solidFill>
                  <a:schemeClr val="tx2"/>
                </a:solidFill>
              </a:rPr>
              <a:t>N</a:t>
            </a:r>
            <a:r>
              <a:rPr lang="en-US" altLang="zh-CN" sz="3600">
                <a:solidFill>
                  <a:schemeClr val="tx2"/>
                </a:solidFill>
              </a:rPr>
              <a:t>2 </a:t>
            </a:r>
            <a:r>
              <a:rPr lang="zh-CN" altLang="en-US" sz="3600">
                <a:solidFill>
                  <a:schemeClr val="tx2"/>
                </a:solidFill>
              </a:rPr>
              <a:t>反应的影响因素</a:t>
            </a:r>
            <a:endParaRPr lang="en-US" altLang="zh-CN" sz="36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86116" y="571480"/>
            <a:ext cx="15616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9-5</a:t>
            </a:r>
            <a:r>
              <a:rPr lang="zh-CN" altLang="zh-CN" sz="2800" dirty="0" smtClean="0"/>
              <a:t>（</a:t>
            </a:r>
            <a:r>
              <a:rPr lang="en-US" altLang="zh-CN" sz="2800" dirty="0" smtClean="0"/>
              <a:t>4</a:t>
            </a:r>
            <a:r>
              <a:rPr lang="zh-CN" altLang="zh-CN" sz="2800" dirty="0" smtClean="0"/>
              <a:t>）</a:t>
            </a:r>
            <a:endParaRPr lang="zh-CN" altLang="zh-CN" sz="2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85860"/>
            <a:ext cx="89154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-5400000">
            <a:off x="461141" y="1396192"/>
            <a:ext cx="1722438" cy="1501775"/>
          </a:xfrm>
          <a:prstGeom prst="rect">
            <a:avLst/>
          </a:prstGeom>
          <a:noFill/>
        </p:spPr>
      </p:pic>
      <p:pic>
        <p:nvPicPr>
          <p:cNvPr id="12289" name="图片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2397110" y="1531923"/>
            <a:ext cx="1722437" cy="1516062"/>
          </a:xfrm>
          <a:prstGeom prst="rect">
            <a:avLst/>
          </a:prstGeom>
          <a:noFill/>
        </p:spPr>
      </p:pic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214282" y="266977"/>
            <a:ext cx="419903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8438" algn="l"/>
              </a:tabLst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问题：</a:t>
            </a:r>
            <a:endParaRPr kumimoji="0" 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98438" algn="l"/>
              </a:tabLs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Newman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投影式 两种画法有什么区别？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8438" algn="l"/>
              </a:tabLst>
            </a:pP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4" cstate="print"/>
          <a:srcRect/>
          <a:stretch/>
        </p:blipFill>
        <p:spPr>
          <a:xfrm rot="16200000">
            <a:off x="2214547" y="2500306"/>
            <a:ext cx="571504" cy="371477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00034" y="3643314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dirty="0" smtClean="0"/>
              <a:t>这两个反应的机理不太明确</a:t>
            </a:r>
            <a:endParaRPr lang="zh-CN" altLang="zh-CN" dirty="0"/>
          </a:p>
        </p:txBody>
      </p:sp>
      <p:pic>
        <p:nvPicPr>
          <p:cNvPr id="7" name="图片 6"/>
          <p:cNvPicPr/>
          <p:nvPr/>
        </p:nvPicPr>
        <p:blipFill>
          <a:blip r:embed="rId5" cstate="print"/>
          <a:srcRect/>
          <a:stretch/>
        </p:blipFill>
        <p:spPr>
          <a:xfrm rot="16200000">
            <a:off x="2117248" y="3454860"/>
            <a:ext cx="1293112" cy="409891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011238"/>
            <a:ext cx="7772400" cy="641350"/>
          </a:xfrm>
        </p:spPr>
        <p:txBody>
          <a:bodyPr/>
          <a:lstStyle/>
          <a:p>
            <a:pPr algn="l" eaLnBrk="1" hangingPunct="1"/>
            <a:r>
              <a:rPr lang="en-US" altLang="zh-CN" sz="3600" b="1" smtClean="0">
                <a:solidFill>
                  <a:srgbClr val="FF00FF"/>
                </a:solidFill>
                <a:latin typeface="Arial" charset="0"/>
              </a:rPr>
              <a:t>—— </a:t>
            </a:r>
            <a:r>
              <a:rPr lang="zh-CN" altLang="en-US" sz="3600" b="1" smtClean="0">
                <a:solidFill>
                  <a:srgbClr val="FF00FF"/>
                </a:solidFill>
                <a:latin typeface="Arial" charset="0"/>
              </a:rPr>
              <a:t>胺的制备 ：</a:t>
            </a:r>
            <a:r>
              <a:rPr lang="en-US" altLang="zh-CN" sz="3600" b="1" smtClean="0">
                <a:solidFill>
                  <a:srgbClr val="FF00FF"/>
                </a:solidFill>
                <a:latin typeface="Arial" charset="0"/>
              </a:rPr>
              <a:t>N-</a:t>
            </a:r>
            <a:r>
              <a:rPr lang="zh-CN" altLang="en-US" sz="3600" b="1" smtClean="0">
                <a:solidFill>
                  <a:srgbClr val="FF00FF"/>
                </a:solidFill>
                <a:latin typeface="Arial" charset="0"/>
              </a:rPr>
              <a:t>烷基化反应</a:t>
            </a:r>
            <a:endParaRPr lang="zh-CN" altLang="en-US" sz="3600" smtClean="0">
              <a:solidFill>
                <a:srgbClr val="FF00FF"/>
              </a:solidFill>
              <a:latin typeface="Arial" charset="0"/>
            </a:endParaRPr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>
          <a:xfrm>
            <a:off x="5029200" y="1752600"/>
            <a:ext cx="3886200" cy="1447800"/>
          </a:xfrm>
          <a:ln w="25400">
            <a:solidFill>
              <a:srgbClr val="FF00FF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zh-CN" sz="2800" b="1" smtClean="0">
                <a:solidFill>
                  <a:srgbClr val="FF0000"/>
                </a:solidFill>
              </a:rPr>
              <a:t>问题在于难以控制反应停留在适当阶段，</a:t>
            </a:r>
            <a:endParaRPr lang="zh-CN" altLang="en-US" sz="2800" b="1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solidFill>
                  <a:srgbClr val="FF0000"/>
                </a:solidFill>
              </a:rPr>
              <a:t>得到混合胺</a:t>
            </a:r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215900" y="206375"/>
            <a:ext cx="87487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zh-CN" sz="4000">
                <a:solidFill>
                  <a:schemeClr val="tx2"/>
                </a:solidFill>
                <a:ea typeface="黑体" pitchFamily="49" charset="-122"/>
              </a:rPr>
              <a:t>S</a:t>
            </a:r>
            <a:r>
              <a:rPr lang="en-US" altLang="zh-CN" sz="4000" baseline="-25000">
                <a:solidFill>
                  <a:schemeClr val="tx2"/>
                </a:solidFill>
                <a:ea typeface="黑体" pitchFamily="49" charset="-122"/>
              </a:rPr>
              <a:t>N</a:t>
            </a:r>
            <a:r>
              <a:rPr lang="en-US" altLang="zh-CN" sz="4000">
                <a:solidFill>
                  <a:schemeClr val="tx2"/>
                </a:solidFill>
                <a:ea typeface="黑体" pitchFamily="49" charset="-122"/>
              </a:rPr>
              <a:t>1 </a:t>
            </a:r>
            <a:r>
              <a:rPr lang="zh-CN" altLang="en-US" sz="4000">
                <a:solidFill>
                  <a:schemeClr val="tx2"/>
                </a:solidFill>
                <a:ea typeface="黑体" pitchFamily="49" charset="-122"/>
              </a:rPr>
              <a:t>和 </a:t>
            </a:r>
            <a:r>
              <a:rPr lang="en-US" altLang="zh-CN" sz="4000">
                <a:solidFill>
                  <a:schemeClr val="tx2"/>
                </a:solidFill>
                <a:ea typeface="黑体" pitchFamily="49" charset="-122"/>
              </a:rPr>
              <a:t>S</a:t>
            </a:r>
            <a:r>
              <a:rPr lang="en-US" altLang="zh-CN" sz="4000" baseline="-25000">
                <a:solidFill>
                  <a:schemeClr val="tx2"/>
                </a:solidFill>
                <a:ea typeface="黑体" pitchFamily="49" charset="-122"/>
              </a:rPr>
              <a:t>N</a:t>
            </a:r>
            <a:r>
              <a:rPr lang="en-US" altLang="zh-CN" sz="4000">
                <a:solidFill>
                  <a:schemeClr val="tx2"/>
                </a:solidFill>
                <a:ea typeface="黑体" pitchFamily="49" charset="-122"/>
              </a:rPr>
              <a:t>2 </a:t>
            </a:r>
            <a:r>
              <a:rPr lang="zh-CN" altLang="en-US" sz="4000">
                <a:solidFill>
                  <a:schemeClr val="tx2"/>
                </a:solidFill>
                <a:ea typeface="黑体" pitchFamily="49" charset="-122"/>
              </a:rPr>
              <a:t>反应在合成上的应用</a:t>
            </a:r>
          </a:p>
        </p:txBody>
      </p:sp>
      <p:graphicFrame>
        <p:nvGraphicFramePr>
          <p:cNvPr id="196613" name="Object 5"/>
          <p:cNvGraphicFramePr>
            <a:graphicFrameLocks noChangeAspect="1"/>
          </p:cNvGraphicFramePr>
          <p:nvPr/>
        </p:nvGraphicFramePr>
        <p:xfrm>
          <a:off x="1066800" y="1752600"/>
          <a:ext cx="7086600" cy="4038600"/>
        </p:xfrm>
        <a:graphic>
          <a:graphicData uri="http://schemas.openxmlformats.org/presentationml/2006/ole">
            <p:oleObj spid="_x0000_s26626" name="CS ChemDraw Drawing" r:id="rId3" imgW="4152900" imgH="2367280" progId="ChemDraw.Document.6.0">
              <p:embed/>
            </p:oleObj>
          </a:graphicData>
        </a:graphic>
      </p:graphicFrame>
      <p:sp>
        <p:nvSpPr>
          <p:cNvPr id="196614" name="Rectangle 6"/>
          <p:cNvSpPr>
            <a:spLocks noChangeArrowheads="1"/>
          </p:cNvSpPr>
          <p:nvPr/>
        </p:nvSpPr>
        <p:spPr bwMode="auto">
          <a:xfrm>
            <a:off x="3810000" y="3505200"/>
            <a:ext cx="3860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sz="2400">
                <a:solidFill>
                  <a:srgbClr val="0000FF"/>
                </a:solidFill>
              </a:rPr>
              <a:t>伯胺比氨具有更好的亲核性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196615" name="Rectangle 7"/>
          <p:cNvSpPr>
            <a:spLocks noChangeArrowheads="1"/>
          </p:cNvSpPr>
          <p:nvPr/>
        </p:nvSpPr>
        <p:spPr bwMode="auto">
          <a:xfrm>
            <a:off x="1143000" y="4724400"/>
            <a:ext cx="41671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sz="2400">
                <a:solidFill>
                  <a:srgbClr val="0000FF"/>
                </a:solidFill>
              </a:rPr>
              <a:t>仲胺比伯胺具有更好的亲核性</a:t>
            </a:r>
            <a:endParaRPr lang="zh-CN" altLang="en-US" sz="24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9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9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9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0" grpId="0" autoUpdateAnimBg="0"/>
      <p:bldP spid="196611" grpId="0" build="p" autoUpdateAnimBg="0"/>
      <p:bldP spid="196614" grpId="0" autoUpdateAnimBg="0"/>
      <p:bldP spid="19661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57224" y="714356"/>
            <a:ext cx="67866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 smtClean="0"/>
              <a:t>问题：</a:t>
            </a:r>
            <a:r>
              <a:rPr lang="zh-CN" altLang="zh-CN" dirty="0" smtClean="0"/>
              <a:t>这个</a:t>
            </a:r>
            <a:r>
              <a:rPr lang="zh-CN" altLang="zh-CN" dirty="0" smtClean="0"/>
              <a:t>反应手性碳原子改变</a:t>
            </a:r>
            <a:r>
              <a:rPr lang="en-US" altLang="zh-CN" dirty="0" smtClean="0"/>
              <a:t>R</a:t>
            </a:r>
            <a:r>
              <a:rPr lang="zh-CN" altLang="zh-CN" dirty="0" smtClean="0"/>
              <a:t>，</a:t>
            </a:r>
            <a:r>
              <a:rPr lang="en-US" altLang="zh-CN" dirty="0" smtClean="0"/>
              <a:t>S</a:t>
            </a:r>
            <a:r>
              <a:rPr lang="zh-CN" altLang="zh-CN" dirty="0" smtClean="0"/>
              <a:t>构型了貌似，不知道为什么</a:t>
            </a:r>
            <a:endParaRPr lang="zh-CN" altLang="zh-CN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/>
        </p:blipFill>
        <p:spPr>
          <a:xfrm rot="16200000">
            <a:off x="2678894" y="-250056"/>
            <a:ext cx="2143140" cy="5214973"/>
          </a:xfrm>
          <a:prstGeom prst="rect">
            <a:avLst/>
          </a:prstGeom>
        </p:spPr>
      </p:pic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357158" y="4000504"/>
            <a:ext cx="748313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4.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请问有机合成题 原料可以选哪些呀？起点写什么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5.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为什么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E2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反应中，卤代烃的反应活性是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3°RX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＞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2°RX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＞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1°RX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，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但是又有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1°C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只发生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E2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反应？两者是否矛盾？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7-6</a:t>
            </a:r>
            <a:r>
              <a:rPr lang="zh-CN" altLang="zh-CN" dirty="0" smtClean="0"/>
              <a:t>（</a:t>
            </a:r>
            <a:r>
              <a:rPr lang="en-US" altLang="zh-CN" dirty="0" smtClean="0"/>
              <a:t>5</a:t>
            </a:r>
            <a:r>
              <a:rPr lang="zh-CN" altLang="zh-CN" dirty="0" smtClean="0"/>
              <a:t>），</a:t>
            </a:r>
            <a:endParaRPr lang="zh-CN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3470" y="2853531"/>
            <a:ext cx="695706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 7-17</a:t>
            </a:r>
            <a:r>
              <a:rPr lang="zh-CN" altLang="zh-CN" dirty="0" smtClean="0"/>
              <a:t>（</a:t>
            </a:r>
            <a:r>
              <a:rPr lang="en-US" altLang="zh-CN" dirty="0" smtClean="0"/>
              <a:t>4</a:t>
            </a:r>
            <a:r>
              <a:rPr lang="zh-CN" altLang="zh-CN" dirty="0" smtClean="0"/>
              <a:t>）（</a:t>
            </a:r>
            <a:r>
              <a:rPr lang="en-US" altLang="zh-CN" dirty="0" smtClean="0"/>
              <a:t>5</a:t>
            </a:r>
            <a:r>
              <a:rPr lang="zh-CN" altLang="zh-CN" dirty="0" smtClean="0"/>
              <a:t>），</a:t>
            </a:r>
            <a:endParaRPr lang="zh-CN" altLang="en-US" dirty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000100" y="1000108"/>
          <a:ext cx="6786610" cy="5677431"/>
        </p:xfrm>
        <a:graphic>
          <a:graphicData uri="http://schemas.openxmlformats.org/presentationml/2006/ole">
            <p:oleObj spid="_x0000_s2051" name="CS ChemDraw Drawing" r:id="rId3" imgW="5488101" imgH="4591608" progId="ChemDraw.Document.6.0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714480" y="2143116"/>
          <a:ext cx="5023537" cy="2663838"/>
        </p:xfrm>
        <a:graphic>
          <a:graphicData uri="http://schemas.openxmlformats.org/presentationml/2006/ole">
            <p:oleObj spid="_x0000_s3074" name="CS ChemDraw Drawing" r:id="rId3" imgW="3041762" imgH="1613680" progId="ChemDraw.Document.6.0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7-18</a:t>
            </a:r>
            <a:r>
              <a:rPr lang="zh-CN" altLang="zh-CN" dirty="0" smtClean="0"/>
              <a:t>（</a:t>
            </a:r>
            <a:r>
              <a:rPr lang="en-US" altLang="zh-CN" dirty="0" smtClean="0"/>
              <a:t>6</a:t>
            </a:r>
            <a:r>
              <a:rPr lang="zh-CN" altLang="zh-CN" dirty="0" smtClean="0"/>
              <a:t>）</a:t>
            </a:r>
            <a:endParaRPr lang="zh-CN" altLang="en-US" dirty="0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2571736" y="2357430"/>
          <a:ext cx="3776364" cy="1643074"/>
        </p:xfrm>
        <a:graphic>
          <a:graphicData uri="http://schemas.openxmlformats.org/presentationml/2006/ole">
            <p:oleObj spid="_x0000_s4099" name="CS ChemDraw Drawing" r:id="rId3" imgW="1773936" imgH="771207" progId="ChemDraw.Document.6.0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8-14 </a:t>
            </a:r>
            <a:r>
              <a:rPr lang="zh-CN" altLang="zh-CN" dirty="0" smtClean="0"/>
              <a:t>（</a:t>
            </a:r>
            <a:r>
              <a:rPr lang="en-US" altLang="zh-CN" dirty="0" smtClean="0"/>
              <a:t>5</a:t>
            </a:r>
            <a:r>
              <a:rPr lang="zh-CN" altLang="zh-CN" dirty="0" smtClean="0"/>
              <a:t>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14480" y="1643050"/>
            <a:ext cx="26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比较</a:t>
            </a:r>
            <a:r>
              <a:rPr lang="en-US" altLang="zh-CN" dirty="0" smtClean="0"/>
              <a:t>Sn2</a:t>
            </a:r>
            <a:r>
              <a:rPr lang="zh-CN" altLang="en-US" dirty="0" smtClean="0"/>
              <a:t>反应活性顺序：</a:t>
            </a:r>
            <a:endParaRPr lang="zh-CN" altLang="en-US" dirty="0"/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857224" y="2357430"/>
          <a:ext cx="7845448" cy="1571636"/>
        </p:xfrm>
        <a:graphic>
          <a:graphicData uri="http://schemas.openxmlformats.org/presentationml/2006/ole">
            <p:oleObj spid="_x0000_s5123" name="CS ChemDraw Drawing" r:id="rId3" imgW="4889276" imgH="979916" progId="ChemDraw.Document.6.0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8-15</a:t>
            </a:r>
            <a:r>
              <a:rPr lang="zh-CN" altLang="zh-CN" dirty="0" smtClean="0"/>
              <a:t>（</a:t>
            </a:r>
            <a:r>
              <a:rPr lang="en-US" altLang="zh-CN" dirty="0" smtClean="0"/>
              <a:t>3</a:t>
            </a:r>
            <a:r>
              <a:rPr lang="zh-CN" altLang="zh-CN" dirty="0" smtClean="0"/>
              <a:t>）（</a:t>
            </a:r>
            <a:r>
              <a:rPr lang="en-US" altLang="zh-CN" dirty="0" smtClean="0"/>
              <a:t>4</a:t>
            </a:r>
            <a:r>
              <a:rPr lang="zh-CN" altLang="zh-CN" dirty="0" smtClean="0"/>
              <a:t>），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888" y="1357298"/>
            <a:ext cx="88392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下列各组反应哪个更容易以</a:t>
            </a:r>
            <a:r>
              <a:rPr lang="en-US" altLang="zh-CN" dirty="0" smtClean="0"/>
              <a:t>Sn1</a:t>
            </a:r>
            <a:r>
              <a:rPr lang="zh-CN" altLang="en-US" dirty="0" smtClean="0"/>
              <a:t>机理进行：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知识</a:t>
            </a:r>
            <a:r>
              <a:rPr lang="zh-CN" altLang="en-US" dirty="0" smtClean="0">
                <a:solidFill>
                  <a:srgbClr val="FF0000"/>
                </a:solidFill>
              </a:rPr>
              <a:t>点：</a:t>
            </a:r>
            <a:r>
              <a:rPr lang="en-US" altLang="zh-CN" dirty="0" smtClean="0">
                <a:solidFill>
                  <a:srgbClr val="FF0000"/>
                </a:solidFill>
              </a:rPr>
              <a:t>Sn1</a:t>
            </a:r>
            <a:r>
              <a:rPr lang="zh-CN" altLang="en-US" dirty="0" smtClean="0">
                <a:solidFill>
                  <a:srgbClr val="FF0000"/>
                </a:solidFill>
              </a:rPr>
              <a:t>反应与正离子中间体稳定性有关，质子性溶剂中更利于稳定正离子中间体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          </a:t>
            </a:r>
            <a:r>
              <a:rPr lang="zh-CN" altLang="en-US" dirty="0" smtClean="0">
                <a:solidFill>
                  <a:srgbClr val="FF0000"/>
                </a:solidFill>
              </a:rPr>
              <a:t>弱亲核试剂有利于</a:t>
            </a:r>
            <a:r>
              <a:rPr lang="en-US" altLang="zh-CN" dirty="0" smtClean="0">
                <a:solidFill>
                  <a:srgbClr val="FF0000"/>
                </a:solidFill>
              </a:rPr>
              <a:t>Sn1</a:t>
            </a:r>
            <a:r>
              <a:rPr lang="zh-CN" altLang="en-US" dirty="0" smtClean="0">
                <a:solidFill>
                  <a:srgbClr val="FF0000"/>
                </a:solidFill>
              </a:rPr>
              <a:t>反应。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571744"/>
            <a:ext cx="791527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8-33</a:t>
            </a:r>
            <a:r>
              <a:rPr lang="zh-CN" altLang="zh-CN" dirty="0" smtClean="0"/>
              <a:t>（</a:t>
            </a:r>
            <a:r>
              <a:rPr lang="en-US" altLang="zh-CN" dirty="0" smtClean="0"/>
              <a:t>7</a:t>
            </a:r>
            <a:r>
              <a:rPr lang="zh-CN" altLang="zh-CN" dirty="0" smtClean="0"/>
              <a:t>）（</a:t>
            </a:r>
            <a:r>
              <a:rPr lang="en-US" altLang="zh-CN" dirty="0" smtClean="0"/>
              <a:t>9</a:t>
            </a:r>
            <a:r>
              <a:rPr lang="zh-CN" altLang="zh-CN" dirty="0" smtClean="0"/>
              <a:t>），</a:t>
            </a:r>
            <a:endParaRPr lang="zh-CN" altLang="en-US" dirty="0"/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000100" y="1285860"/>
          <a:ext cx="7407443" cy="5214974"/>
        </p:xfrm>
        <a:graphic>
          <a:graphicData uri="http://schemas.openxmlformats.org/presentationml/2006/ole">
            <p:oleObj spid="_x0000_s7171" name="CS ChemDraw Drawing" r:id="rId3" imgW="5609738" imgH="3950208" progId="ChemDraw.Document.6.0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8-46</a:t>
            </a:r>
            <a:r>
              <a:rPr lang="zh-CN" altLang="zh-CN" dirty="0" smtClean="0"/>
              <a:t>（</a:t>
            </a:r>
            <a:r>
              <a:rPr lang="en-US" altLang="zh-CN" dirty="0" smtClean="0"/>
              <a:t>11</a:t>
            </a:r>
            <a:r>
              <a:rPr lang="zh-CN" altLang="zh-CN" dirty="0" smtClean="0"/>
              <a:t>）</a:t>
            </a:r>
            <a:endParaRPr lang="zh-CN" altLang="en-US" dirty="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759035" y="1865313"/>
          <a:ext cx="6884799" cy="4387109"/>
        </p:xfrm>
        <a:graphic>
          <a:graphicData uri="http://schemas.openxmlformats.org/presentationml/2006/ole">
            <p:oleObj spid="_x0000_s8194" name="CS ChemDraw Drawing" r:id="rId3" imgW="4905862" imgH="3125975" progId="ChemDraw.Document.6.0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8596" y="171448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邻基参与效应：</a:t>
            </a:r>
            <a:endParaRPr lang="zh-CN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336</Words>
  <Application>Microsoft Office PowerPoint</Application>
  <PresentationFormat>全屏显示(4:3)</PresentationFormat>
  <Paragraphs>59</Paragraphs>
  <Slides>16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Office 主题</vt:lpstr>
      <vt:lpstr>CS ChemDraw Drawing</vt:lpstr>
      <vt:lpstr>Image</vt:lpstr>
      <vt:lpstr>汇总问题解答</vt:lpstr>
      <vt:lpstr>7-6（5），</vt:lpstr>
      <vt:lpstr> 7-17（4）（5），</vt:lpstr>
      <vt:lpstr>幻灯片 4</vt:lpstr>
      <vt:lpstr>7-18（6）</vt:lpstr>
      <vt:lpstr>8-14 （5）</vt:lpstr>
      <vt:lpstr>8-15（3）（4），</vt:lpstr>
      <vt:lpstr>8-33（7）（9），</vt:lpstr>
      <vt:lpstr>8-46（11）</vt:lpstr>
      <vt:lpstr>8-41（1）（2）</vt:lpstr>
      <vt:lpstr>幻灯片 11</vt:lpstr>
      <vt:lpstr>幻灯片 12</vt:lpstr>
      <vt:lpstr>幻灯片 13</vt:lpstr>
      <vt:lpstr>—— 胺的制备 ：N-烷基化反应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汇总问题解答</dc:title>
  <dc:creator>E570-LYH</dc:creator>
  <cp:lastModifiedBy>E570-LYH</cp:lastModifiedBy>
  <cp:revision>4</cp:revision>
  <dcterms:created xsi:type="dcterms:W3CDTF">2019-12-25T00:14:43Z</dcterms:created>
  <dcterms:modified xsi:type="dcterms:W3CDTF">2019-12-25T02:51:06Z</dcterms:modified>
</cp:coreProperties>
</file>