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9-12-25T06:21:35.651"/>
    </inkml:context>
    <inkml:brush xml:id="br0">
      <inkml:brushProperty name="width" value="0.05292" units="cm"/>
      <inkml:brushProperty name="height" value="0.05292" units="cm"/>
      <inkml:brushProperty name="color" value="#FF0000"/>
    </inkml:brush>
  </inkml:definitions>
  <inkml:trace contextRef="#ctx0" brushRef="#br0">645 14932,'0'0,"0"50,99 148,0-49,-49-74,0 24,24-25,-49 1,24-26,-49-24,50-25,24-99,26 0,24-100,24 26,26-100,-25 50,0 24,-25-24,25 24,-75 100,-74 0,25 99</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9-12-25T06:22:10.581"/>
    </inkml:context>
    <inkml:brush xml:id="br0">
      <inkml:brushProperty name="width" value="0.05292" units="cm"/>
      <inkml:brushProperty name="height" value="0.05292" units="cm"/>
      <inkml:brushProperty name="color" value="#FF0000"/>
    </inkml:brush>
  </inkml:definitions>
  <inkml:trace contextRef="#ctx0" brushRef="#br0">4192 4415,'25'0,"0"0,-1 0,-24 0,50 0,-50 0,25 0,-25 0,0 25,25 0,-25 0,0-25,0 24,24 1,-24 25,0-50,0 49,0-24,0 50,0-26,0 26,0-26,0-24,25 25,-25-50,0 25,0-1,0-24,-25 0,-24 0,49 0,-75 0,51 0,-26 0,0 0,1 0,24 0,-49 0,74 0,-25-24,0 24,0 0,0 0,1-25,-1 25,25 0,-25-25,25 25,0-25,0-49,0 49,0-50,0 26,25-26,-25 75,0-24,25 24,-25-25,49 0,-49 0,0 25</inkml:trace>
  <inkml:trace contextRef="#ctx0" brushRef="#br0" timeOffset="1280">4688 2977,'0'0,"25"0,-25 24,0 26,0-50,0 25,0 24,0-49,-25 50,0 0,25-50,-25 49,-24-24,24 0,0-25,25 0,-25 0,-49 0,49 25,-24-25,-26 49,26-49,49 0,-50 0,50 25,-25-25,25 0,-25 0,25-25,0 25,0-49,0 24,0 25,0-50,0 25,25 1,0 24,-25-25,25 0</inkml:trace>
  <inkml:trace contextRef="#ctx0" brushRef="#br0" timeOffset="69362">7045 13469</inkml:trace>
  <inkml:trace contextRef="#ctx0" brushRef="#br0" timeOffset="69591">7045 13494,'0'25,"0"49,0 75,0-50,0 0</inkml:trace>
  <inkml:trace contextRef="#ctx0" brushRef="#br0" timeOffset="69813">7045 14114,'0'49,"0"1,0 0,0-1,0 51,0-26,0 0,0-24</inkml:trace>
  <inkml:trace contextRef="#ctx0" brushRef="#br0" timeOffset="70053">7045 14660,'0'0,"0"74,0 25,0 75,0-100,0 1,0-51,0 26,0-50</inkml:trace>
  <inkml:trace contextRef="#ctx0" brushRef="#br0" timeOffset="70243">7045 15230,'0'25,"0"0,0-1,0 1,0 50,-25-26,25 26,-50 24</inkml:trace>
  <inkml:trace contextRef="#ctx0" brushRef="#br0" timeOffset="70477">6945 15801,'0'49,"0"-49,0 50,0 74,0-75,0 51,0-51,0-24</inkml:trace>
  <inkml:trace contextRef="#ctx0" brushRef="#br0" timeOffset="70688">6945 16297</inkml:trace>
  <inkml:trace contextRef="#ctx0" brushRef="#br0" timeOffset="70908">6945 16396,'0'50,"0"-50,0 24,0-24</inkml:trace>
  <inkml:trace contextRef="#ctx0" brushRef="#br0" timeOffset="78043">9227 14387,'25'25,"-25"49</inkml:trace>
  <inkml:trace contextRef="#ctx0" brushRef="#br0" timeOffset="78433">9178 14486,'0'0,"0"25,-25-25,25 49</inkml:trace>
  <inkml:trace contextRef="#ctx0" brushRef="#br0" timeOffset="78703">9054 14461,'-50'0,"25"25,0 0</inkml:trace>
  <inkml:trace contextRef="#ctx0" brushRef="#br0" timeOffset="78922">8880 14461,'0'0,"0"0,0 25,0 25,0-26,0 26</inkml:trace>
  <inkml:trace contextRef="#ctx0" brushRef="#br0" timeOffset="81713">10666 14734,'0'-25,"25"25,-25-25,25 25,24 0,1 0,-25 0,-1 0,26 0,-50 0,25 0,-25 0,25 0,-1 0,1 0,-25 0,25 0,0 0,24 0,1 0,-50 0,25 0,-25 0,50 0,-26 0,1 0,0 0,-25 0,-74 0,-1 0,1 0,49 0,-25-49,50 49,-25 0,25 0,-24 0,24 0</inkml:trace>
  <inkml:trace contextRef="#ctx0" brushRef="#br0" timeOffset="88293">19224 13667</inkml:trace>
  <inkml:trace contextRef="#ctx0" brushRef="#br0" timeOffset="88562">19149 14486,'0'25,"0"49,0-49,0 0,0 0,0-1</inkml:trace>
  <inkml:trace contextRef="#ctx0" brushRef="#br0" timeOffset="88815">19149 15280,'0'24,"0"51,0-50,0 49,0 1,0-51,0 51,0 24,0-25,0 26</inkml:trace>
  <inkml:trace contextRef="#ctx0" brushRef="#br0" timeOffset="89022">19124 16148</inkml:trace>
  <inkml:trace contextRef="#ctx0" brushRef="#br0" timeOffset="99695">21630 14188,'0'0,"49"75,-49-1,0 1,0-1,25-24,-25-26,0-24</inkml:trace>
  <inkml:trace contextRef="#ctx0" brushRef="#br0" timeOffset="100061">21903 14312,'0'0,"0"50,0 0,0-1,0 26,0-51,0 1</inkml:trace>
  <inkml:trace contextRef="#ctx0" brushRef="#br0" timeOffset="100377">21977 14486,'25'-25,"-25"25,25 0,-25 50,0 24,0-74,0 50,0-50,0 25</inkml:trace>
  <inkml:trace contextRef="#ctx0" brushRef="#br0" timeOffset="100614">22076 14585,'0'0,"0"50</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9-12-25T06:25:07.949"/>
    </inkml:context>
    <inkml:brush xml:id="br0">
      <inkml:brushProperty name="width" value="0.05292" units="cm"/>
      <inkml:brushProperty name="height" value="0.05292" units="cm"/>
      <inkml:brushProperty name="color" value="#FF0000"/>
    </inkml:brush>
  </inkml:definitions>
  <inkml:trace contextRef="#ctx0" brushRef="#br0">17735 4812,'25'0,"-25"0,25 0,0 0,0 0,49 0,0 25,1 0,-50-25,49 25,-24-25,-50 24,24-24,1 0,0 0,-25 25,0-25,0 50,0-25,0-1,0-24,0 50,0-25,0 0,0 24,0 1,0-1,-25-49,25 50,0-50,-25 25,1 0,-1-1,25-24,-50 50,50-50,-25 25,1 0,-1-25,0 24,0-24,0 0,1 0,-26 25,25-25,25 0,-49 0,49 0,-25 0,25 0,-50 0,25-25,-24 1,49 24,-25-25,25 0,-25-25,0 1,1 24,-1-25,25 26,0-1,-25 25,25-25,0 0,0 0,0-24,25 24,-25 0,25 25,-1-25,1 1,-25-1,25 25,0-25,0 25,-25 0</inkml:trace>
  <inkml:trace contextRef="#ctx0" brushRef="#br0" timeOffset="24545">18479 13990,'0'-25,"50"25,49 25,-74 24,0 75,25-74,-26 0,26-1,-50 1,25-25,0 24,-25-24,24 0,1 0,-25-25,75 0,49-75,24-74,100-198,-49 0,148-25,-74 25,-75 49,-49 25,-25 25,25 0,-50 74</inkml:trace>
  <inkml:trace contextRef="#ctx0" brushRef="#br0" timeOffset="51138">11633 11013,'50'0,"-25"-25,-25 1,49 24,1 0,49-25,-49 25,24 0,-24 0,24 0,50 0,-49 0,49 0,0 0,49 0,1 0,24 0,-49 0,25 0,-50 0,25 0,-100 0,26 0,-50 0,24 0,-49 0,25 0,25 0,-50 0,24 0,1 0,0 0,-25 0</inkml:trace>
  <inkml:trace contextRef="#ctx0" brushRef="#br0" timeOffset="69897">17388 13345,'0'-25,"25"25,0 0,-25 0,0 50,0-1,0-49,0 25,0 0,0 0,0-25,0 25,0-1,0 1,0 0,0-25,-50 25,50 0,-50-25,50 0,-24 24,-1-24,0 50,0-50,0 0,1 0,24 0,-25 0,-25 0,25 0,25 0,-24-25,-1 25,0-25,25 25,0-24,0-26,0 25,0 25,0-49,0 24,25-25,0 25,74-49,-25 24,1 1,-1-26,-49 75,0-25,-25 1</inkml:trace>
  <inkml:trace contextRef="#ctx0" brushRef="#br0" timeOffset="74901">9525 13593,'0'0,"25"0,0 0,-1 25,1-25,-25 25,25-1,0 1,-25-25,0 25,0 0,0 0,25-1,-25 1,0 0,0-25,0 25,0 0,0-1,0-24,0 25,0 0,0 0,0 0,0-1,-50 26,50-50,-50 25,26-25,-26 0,25 0,0 0,-24 0,24 0,0 0,25 0,0-25,0-49,0 49,25-25,25-24,24-25,-74 74,50-50,-50 51,24-1</inkml:trace>
  <inkml:trace contextRef="#ctx0" brushRef="#br0" timeOffset="78782">10914 13692,'0'0,"0"0,25 25,0 0,-25-25,0 49,0-24,24-25,-24 25,0 0,0 0,0-25,0 24,0 1,0 0,0-25,0 25,0 0,0-1,0-24,-24 25,-51 0,75-25,-49 0,24 0,25 0,-25 0,0 0,0 0,25 0,-24 0,-1 0,25 0,-25-25,0 0,25 1,0 24,-25-25,25 0,0 0,0 25,0-25,0 1,0-1,25 0,-25 0,25 25,0-49,0 49,-25-25,24 25,1 0,0 0</inkml:trace>
  <inkml:trace contextRef="#ctx0" brushRef="#br0" timeOffset="83649">6871 13742,'25'-25,"0"25,24 25,-24 49,25 1,-50-75,24 99,1-50,-25 1,0 24,0-49,0 25,0-25,0 24,0-49,0 25,25 0,-25-25,74 0,75-99,74-125,25-24,25-74,-124 74,25 0,-25 25,-50 99,-25 49,-74 50,25-24,0 24</inkml:trace>
  <inkml:trace contextRef="#ctx0" brushRef="#br0" timeOffset="85796">8384 15478,'0'0,"0"-25,0 25,-25 0,0-49,1 49,-26-25,50 0,-50-25,50 50,-49-24,24 24,0 0,25 49,0 51,0-51,0-24,0 25,25-50,-25 24,25-24,-25 0,25 0,24 0,-24 0,-25 0,25 0,0 0,-1 0,1 0,25-74,-1 24,1 26,24-51,-24-49,-25-25,0 25,24 0,-24 50,0-75,0 99,-1-24,-24 49,0-24,0 49,0-50,0 25,0 0,0 25,0-25,-24 25,-1 0,0 0,0 25,-49 75,-1 24,1 24,24-48,26 48,-1 1,0 50,25-100,0-25,0-49,0 0,0 0,0 0,0-1,0-24,0 25</inkml:trace>
  <inkml:trace contextRef="#ctx0" brushRef="#br0" timeOffset="87190">8930 15354,'0'-25,"0"25,-25 0,0 0,25 0,-50 0,26 100,-1 24,25-50,0 0,0 1,0-1,0-24,0-50,0 25,0-25,49 0,-24-25,50-25,-51 1,1-100,50 25,-50-50,24 0,-24 1,0 24,0-49,-1 24,26 50,-50 49,0 26,25-26,-25 26,25 24,-25-25,49-49,-49 50,0-1,0 25,25 25,-25 0,0 50,0-1,0 51,0-1,0 124,0-49,0 24,0-24,25 24,24-74,-24-49,-25-26,0 1,0-25,25 0,-25-1,25 1,0 0,-25-25,24 25,26 24,-50-24,25-25</inkml:trace>
  <inkml:trace contextRef="#ctx0" brushRef="#br0" timeOffset="96974">4862 12105,'0'-50,"0"50,-50-25,50 25,-50 0,50 0,-24 0,24 0,-50 0,0 0,50 50,0-25,-49 24,24 1,25-25,0 49,0-49,0 25,0-26,0 51,0-75,0 25,25-25,0 0,-1 0,1 0,0 0,0 0,0 0,49-50,-74 25,25-24,0-26,0 26,24-51,-49 26,25-50,25 25,-1-25,-49 124,0-50,50 0,-25 1,-25-1,0 25,24 1,1-51,-25 75,0-25,25-24,-25 49,0-25,0 0,0 0,0 50,-25 25,25-25,-25 49,-24 50,24 50,25-75,-25 25,25-25,0 0,0 1,0 48,0-73,0-26,0 1,0-25,0-25,0 49,0-24,0 0,0 0,0-25</inkml:trace>
  <inkml:trace contextRef="#ctx0" brushRef="#br0" timeOffset="98340">2505 12675,'0'0,"50"50,-50-1,25 1,24 74,-24-25,-25 0,25 1,-25-51,0-24,0 0,0-25,25 25</inkml:trace>
  <inkml:trace contextRef="#ctx0" brushRef="#br0" timeOffset="99044">2034 12080,'0'25,"0"99,0-25,0 0,0 0,0-24,0-50,0-1</inkml:trace>
  <inkml:trace contextRef="#ctx0" brushRef="#br0" timeOffset="99386">2108 12427,'25'-25,"0"1,-25 24,50 0,-1-25,1 25,-25 0,49 0,-49-25,0 25,24-25,-49 25</inkml:trace>
  <inkml:trace contextRef="#ctx0" brushRef="#br0" timeOffset="99759">2505 11981,'0'0,"0"99,0 75,0 24,0 50,0-25,0 25,0-74,0-100,0-74</inkml:trace>
  <inkml:trace contextRef="#ctx0" brushRef="#br0" timeOffset="114781">16495 13643,'0'-25,"0"0,0 0,0 0,25 1,-25-26,25 50,-25-50,0 50,0-24,25-26,-25 50,0-50,24 1,-24 24,25-25,-25 1,25 24,-25 0,25 0,-25 0,0 25,0-24</inkml:trace>
  <inkml:trace contextRef="#ctx0" brushRef="#br0" timeOffset="115507">16545 12502,'0'0,"0"74,0 0,0-49,0 25,0-25,0-25,0 49,0-24,0 0,0 0,0-25,0 24</inkml:trace>
  <inkml:trace contextRef="#ctx0" brushRef="#br0" timeOffset="116104">16545 12774,'0'-24,"25"-1,24 25,-49 0,50-25,-25 0,-1 0,-24 1,25 24,-25-25</inkml:trace>
  <inkml:trace contextRef="#ctx0" brushRef="#br0" timeOffset="116725">16892 12303,'-25'0,"0"99,-24 50,49 0,-25-75,25 1,0-50,0 49,0-49,0-25</inkml:trace>
  <inkml:trace contextRef="#ctx0" brushRef="#br0" timeOffset="124070">15801 15602,'49'0,"-49"0,25 0,49 0,-49-25,25 25,-25 0,-1-24,1-1,-25 25,25 0</inkml:trace>
  <inkml:trace contextRef="#ctx0" brushRef="#br0" timeOffset="124873">16024 15205,'0'50,"0"-1,0 26,0-1,0-24,0-25,0 0,0-1,0 1,0 0,0 0,-25 24,25-24,0 25,0-50,0 25,0-25,0 0,25 24,-25-24,25 0</inkml:trace>
  <inkml:trace contextRef="#ctx0" brushRef="#br0" timeOffset="137874">16049 15255,'0'25,"0"148,-25 1,-50 49,26-24,24-26,-49 26,74-100,-25-49,25-26,0 26,0-50,0 25,0 0,25-25,24 0,50 0,-49 0,24 0,1 0,-26 0,51-25,-1-25,-99 25,74 1,-49-1,-25 25,25-50</inkml:trace>
  <inkml:trace contextRef="#ctx0" brushRef="#br0" timeOffset="145603">22002 15751,'-25'-25,"0"25,0 0,1 0,-26 0,25 0,0 50,-49-1,49 51,-49-1,24 25,0 0,26-25,24-24,-25 24,25-25,0-49,0 0,0 24,25-49,24-49,1-1,49-99,-49 25,-25-25,24 25,-49 50,0 0,0 24,0 50,25-25,-25 25,0 75,-50 24,-24 50,-1-1,-24 76,-50 24,50-50,0 25,49-49,26-50,24-49,0-1,0-74,0 50,24-50,51 49,24-24,25 0,25 0,-50-25,-74 0,49 0,-24-50,0 0,-26 26,-24-26,0-24,0 24,0 25,0 0,0 0,0 1,0-1,-49 0,24-25,25 50,0-49,0 49,0-25,25 0,24-24,1 24,0 0,-1 0,26 0,-26 1,-49 24,50 0,-25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9-12-25T06:28:19.824"/>
    </inkml:context>
    <inkml:brush xml:id="br0">
      <inkml:brushProperty name="width" value="0.05292" units="cm"/>
      <inkml:brushProperty name="height" value="0.05292" units="cm"/>
      <inkml:brushProperty name="color" value="#FF0000"/>
    </inkml:brush>
  </inkml:definitions>
  <inkml:trace contextRef="#ctx0" brushRef="#br0">5804 9302,'0'0,"0"-25,0 0,0 0,25 1,-25-1,0 0,25 25,0-50,24 26,-49-1,25 25,-25-25,50 0,-50 0,25 25,-1-25,26 1,-50 24,25-25,-25 25,49-25,-24 25,25-50,24 26,-49 24,25 0,-1 0,1 0,24-25,1 25,-51 0,26 0,24 0,1 0,-1 0,1 0,24 0,0 0,-24 0,24 25,0-1,50 1,-100 0,1 25,74-26,-74 51,49-50,-74 0,24 24,51 50,-76-74,26 25,-50-1,50 26,-1 49,-24-25,25 50,-1 24,1-24,-25 0,24 25,-49-125,0 26,0-26,0 1,0-50,-25 74,-24 50,-26-24,-24 24,0 0,-25 0,50-50,24-24,0-1,1 1,-1-25,0 24,1-49,24 25,-25-25,1 0,-1 25,-24-25,24 0,-24 0,-1 0,-24 50,74-50,-24 0,-26 24,1-24,24 0,-49 0,0 0,0 25,-50 0,50-25,-50 0,50 0,-1 0,26 0,-75 25,75-25,-26 0,26 0,0 0,24 0,-49 0,99 0,-50 0,25 0,1 0,-1 0,-25 0,1 0,24 0,-50-25,-24-25,74 26,-49-26,24-24,1-1,-1 1,-24-1,-1-49,26 0,-1 75,-24-51,49 1,-25 25,25 24,1-24,24 24,0 25,0-74,0 25,0-25,0-25,0 24,0 1,24-25,51 0,-1 0,-24 50,49-26,-99 76,99-100,-74 99,49-25,-24 1,25-1,-26 25,-24 0,0 25,0 0,24 0,1-49,-1 49,100 0,273 0</inkml:trace>
  <inkml:trace contextRef="#ctx0" brushRef="#br0" timeOffset="31944">10840 14163,'24'0,"26"0,-25 0,24 0,1 0,0 0,-26 0,1 0,25-24,-50 24,50 0,-26 0,1-25,25 25,-1 0,-24-25,0 25,49-25,-74 25,25 0,25 0,-25-25,-1 1,-24 24,25 0,0-25,0 25,0 0,-1 0,1 0,25-50,-25 50,-25 0,24 0,1 0,0 0,-25 0,25 0,24 0,-24-25,0 25,-25 0,25 0,-25 0,49 0,26-24,-50 24,0 0</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9-12-25T06:33:04.246"/>
    </inkml:context>
    <inkml:brush xml:id="br0">
      <inkml:brushProperty name="width" value="0.05292" units="cm"/>
      <inkml:brushProperty name="height" value="0.05292" units="cm"/>
      <inkml:brushProperty name="color" value="#FF0000"/>
    </inkml:brush>
  </inkml:definitions>
  <inkml:trace contextRef="#ctx0" brushRef="#br0">13742 16297,'0'0,"0"49,0 26,0 24,-25 0,0-49,0 49,1-25,24 50,-25-74,0-25,0 49,25-74,0 25,-49 74,49-99,-50 75,25-26,-24 1,24 24,0-49,-25 50,50-75,-24 49,-1-24,0-25,0-25,-49-24,24-26,25 50,-24-49,-1 24,-49 1,74-1,-49-24,74 24,-25 25,25 0,0-24,0 49,0-50,0-24,0-1,0 1,0 0,0 24,0-24,0 49,25 0,-1 0,-24 0,0-24,75-26,-75 75,25-49,24-26,-24 75,0-25,0 25,-1 0,1 0,0 0,0 0,0 0,-1 0,1 0,-25 0,25 0,50 25,-75-25,49 0,-49 25,25-25,49 74,-74-74,25 50,-25 0,25-1,0 1,-25-25,0-25,0 25,25-1,-25-24,49 25,-24 0,25-25,-26 0</inkml:trace>
  <inkml:trace contextRef="#ctx0" brushRef="#br0" timeOffset="4866">1761 4266,'0'0,"25"0,0 0,-25 0,25 0,-1 0,1 0,-25 0,50-49,-25 49,-1 0,1 0,-25 0,25 0,0 0,-25 0,49 0,-24 0,50 0,-75 0,49 0,1 0,-50 0,49 0,-24 0,25 0,-25 0,24 0,-24 0,49 0,-74 0,25 0,50 0,-50 0,49 0,25 0,0 0,25 0,-49 25,24-1,0 1,-49-25,-25 25,-1-25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69792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120735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296253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265393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391010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408256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290272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322973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356789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257341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BB44EF-4A70-494B-96A6-B04F8E8ABA41}" type="datetimeFigureOut">
              <a:rPr lang="zh-CN" altLang="en-US" smtClean="0"/>
              <a:pPr/>
              <a:t>2019/12/25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328122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B44EF-4A70-494B-96A6-B04F8E8ABA41}" type="datetimeFigureOut">
              <a:rPr lang="zh-CN" altLang="en-US" smtClean="0"/>
              <a:pPr/>
              <a:t>2019/12/25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1EA17-C678-4F33-AF89-548F922EC7F8}" type="slidenum">
              <a:rPr lang="zh-CN" altLang="en-US" smtClean="0"/>
              <a:pPr/>
              <a:t>‹#›</a:t>
            </a:fld>
            <a:endParaRPr lang="zh-CN" altLang="en-US"/>
          </a:p>
        </p:txBody>
      </p:sp>
    </p:spTree>
    <p:extLst>
      <p:ext uri="{BB962C8B-B14F-4D97-AF65-F5344CB8AC3E}">
        <p14:creationId xmlns:p14="http://schemas.microsoft.com/office/powerpoint/2010/main" val="1706871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customXml" Target="../ink/ink4.xml"/><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5.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8.bin"/><Relationship Id="rId7"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0.bin"/><Relationship Id="rId7"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2.bin"/><Relationship Id="rId7" Type="http://schemas.openxmlformats.org/officeDocument/2006/relationships/customXml" Target="../ink/ink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3.bin"/><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476672"/>
            <a:ext cx="7772400" cy="1470025"/>
          </a:xfrm>
        </p:spPr>
        <p:txBody>
          <a:bodyPr>
            <a:normAutofit/>
          </a:bodyPr>
          <a:lstStyle/>
          <a:p>
            <a:r>
              <a:rPr lang="zh-CN" altLang="zh-CN" sz="4000" dirty="0"/>
              <a:t>第</a:t>
            </a:r>
            <a:r>
              <a:rPr lang="en-US" altLang="zh-CN" sz="4000" dirty="0"/>
              <a:t>5</a:t>
            </a:r>
            <a:r>
              <a:rPr lang="zh-CN" altLang="zh-CN" sz="4000" dirty="0"/>
              <a:t>和第</a:t>
            </a:r>
            <a:r>
              <a:rPr lang="en-US" altLang="zh-CN" sz="4000" dirty="0"/>
              <a:t>6</a:t>
            </a:r>
            <a:r>
              <a:rPr lang="zh-CN" altLang="zh-CN" sz="4000" dirty="0"/>
              <a:t>章小测验</a:t>
            </a:r>
            <a:r>
              <a:rPr lang="zh-CN" altLang="zh-CN" sz="4000" dirty="0" smtClean="0"/>
              <a:t>试题</a:t>
            </a:r>
            <a:r>
              <a:rPr lang="zh-CN" altLang="en-US" sz="4000" dirty="0" smtClean="0"/>
              <a:t>答案</a:t>
            </a:r>
            <a:endParaRPr lang="zh-CN" altLang="en-US" sz="4000" dirty="0"/>
          </a:p>
        </p:txBody>
      </p:sp>
      <p:sp>
        <p:nvSpPr>
          <p:cNvPr id="3" name="副标题 2"/>
          <p:cNvSpPr>
            <a:spLocks noGrp="1"/>
          </p:cNvSpPr>
          <p:nvPr>
            <p:ph type="subTitle" idx="1"/>
          </p:nvPr>
        </p:nvSpPr>
        <p:spPr>
          <a:xfrm>
            <a:off x="971600" y="3861048"/>
            <a:ext cx="7272808" cy="1752600"/>
          </a:xfrm>
        </p:spPr>
        <p:txBody>
          <a:bodyPr>
            <a:normAutofit fontScale="92500" lnSpcReduction="20000"/>
          </a:bodyPr>
          <a:lstStyle/>
          <a:p>
            <a:pPr marL="514350" lvl="0" indent="-514350" algn="l">
              <a:buAutoNum type="arabicPeriod"/>
            </a:pPr>
            <a:r>
              <a:rPr lang="zh-CN" altLang="zh-CN" sz="3000" b="1" dirty="0" smtClean="0">
                <a:solidFill>
                  <a:srgbClr val="FF0000"/>
                </a:solidFill>
                <a:latin typeface="Times New Roman" panose="02020603050405020304" pitchFamily="18" charset="0"/>
                <a:cs typeface="Times New Roman" panose="02020603050405020304" pitchFamily="18" charset="0"/>
              </a:rPr>
              <a:t>（</a:t>
            </a:r>
            <a:r>
              <a:rPr lang="en-US" altLang="zh-CN" sz="3000" b="1" dirty="0">
                <a:solidFill>
                  <a:srgbClr val="FF0000"/>
                </a:solidFill>
                <a:latin typeface="Times New Roman" panose="02020603050405020304" pitchFamily="18" charset="0"/>
                <a:cs typeface="Times New Roman" panose="02020603050405020304" pitchFamily="18" charset="0"/>
              </a:rPr>
              <a:t>R</a:t>
            </a:r>
            <a:r>
              <a:rPr lang="zh-CN" altLang="zh-CN" sz="3000" b="1" dirty="0">
                <a:solidFill>
                  <a:srgbClr val="FF0000"/>
                </a:solidFill>
                <a:latin typeface="Times New Roman" panose="02020603050405020304" pitchFamily="18" charset="0"/>
                <a:cs typeface="Times New Roman" panose="02020603050405020304" pitchFamily="18" charset="0"/>
              </a:rPr>
              <a:t>）</a:t>
            </a:r>
            <a:r>
              <a:rPr lang="en-US" altLang="zh-CN" sz="3000" b="1" dirty="0">
                <a:solidFill>
                  <a:srgbClr val="FF0000"/>
                </a:solidFill>
                <a:latin typeface="Times New Roman" panose="02020603050405020304" pitchFamily="18" charset="0"/>
                <a:cs typeface="Times New Roman" panose="02020603050405020304" pitchFamily="18" charset="0"/>
              </a:rPr>
              <a:t>-2,3-</a:t>
            </a:r>
            <a:r>
              <a:rPr lang="zh-CN" altLang="zh-CN" sz="3000" b="1" dirty="0">
                <a:solidFill>
                  <a:srgbClr val="FF0000"/>
                </a:solidFill>
                <a:latin typeface="Times New Roman" panose="02020603050405020304" pitchFamily="18" charset="0"/>
                <a:cs typeface="Times New Roman" panose="02020603050405020304" pitchFamily="18" charset="0"/>
              </a:rPr>
              <a:t>二甲基</a:t>
            </a:r>
            <a:r>
              <a:rPr lang="en-US" altLang="zh-CN" sz="3000" b="1" dirty="0">
                <a:solidFill>
                  <a:srgbClr val="FF0000"/>
                </a:solidFill>
                <a:latin typeface="Times New Roman" panose="02020603050405020304" pitchFamily="18" charset="0"/>
                <a:cs typeface="Times New Roman" panose="02020603050405020304" pitchFamily="18" charset="0"/>
              </a:rPr>
              <a:t>-2-</a:t>
            </a:r>
            <a:r>
              <a:rPr lang="zh-CN" altLang="zh-CN" sz="3000" b="1" dirty="0">
                <a:solidFill>
                  <a:srgbClr val="FF0000"/>
                </a:solidFill>
                <a:latin typeface="Times New Roman" panose="02020603050405020304" pitchFamily="18" charset="0"/>
                <a:cs typeface="Times New Roman" panose="02020603050405020304" pitchFamily="18" charset="0"/>
              </a:rPr>
              <a:t>溴</a:t>
            </a:r>
            <a:r>
              <a:rPr lang="zh-CN" altLang="zh-CN" sz="3000" b="1" dirty="0" smtClean="0">
                <a:solidFill>
                  <a:srgbClr val="FF0000"/>
                </a:solidFill>
                <a:latin typeface="Times New Roman" panose="02020603050405020304" pitchFamily="18" charset="0"/>
                <a:cs typeface="Times New Roman" panose="02020603050405020304" pitchFamily="18" charset="0"/>
              </a:rPr>
              <a:t>丁醛</a:t>
            </a:r>
            <a:endParaRPr lang="en-US" altLang="zh-CN" sz="3000" b="1" dirty="0" smtClean="0">
              <a:solidFill>
                <a:srgbClr val="FF0000"/>
              </a:solidFill>
              <a:latin typeface="Times New Roman" panose="02020603050405020304" pitchFamily="18" charset="0"/>
              <a:cs typeface="Times New Roman" panose="02020603050405020304" pitchFamily="18" charset="0"/>
            </a:endParaRPr>
          </a:p>
          <a:p>
            <a:pPr marL="514350" lvl="0" indent="-514350" algn="l">
              <a:buAutoNum type="arabicPeriod"/>
            </a:pPr>
            <a:r>
              <a:rPr lang="en-US" altLang="zh-CN" sz="3000" b="1" dirty="0" smtClean="0">
                <a:solidFill>
                  <a:srgbClr val="FF0000"/>
                </a:solidFill>
                <a:latin typeface="Times New Roman" panose="02020603050405020304" pitchFamily="18" charset="0"/>
                <a:cs typeface="Times New Roman" panose="02020603050405020304" pitchFamily="18" charset="0"/>
              </a:rPr>
              <a:t> </a:t>
            </a:r>
            <a:r>
              <a:rPr lang="zh-CN" altLang="zh-CN" sz="3000" b="1" dirty="0" smtClean="0">
                <a:solidFill>
                  <a:srgbClr val="FF0000"/>
                </a:solidFill>
                <a:latin typeface="Times New Roman" panose="02020603050405020304" pitchFamily="18" charset="0"/>
                <a:cs typeface="Times New Roman" panose="02020603050405020304" pitchFamily="18" charset="0"/>
              </a:rPr>
              <a:t>（</a:t>
            </a:r>
            <a:r>
              <a:rPr lang="en-US" altLang="zh-CN" sz="3000" b="1" dirty="0" smtClean="0">
                <a:solidFill>
                  <a:srgbClr val="FF0000"/>
                </a:solidFill>
                <a:latin typeface="Times New Roman" panose="02020603050405020304" pitchFamily="18" charset="0"/>
                <a:cs typeface="Times New Roman" panose="02020603050405020304" pitchFamily="18" charset="0"/>
              </a:rPr>
              <a:t>S</a:t>
            </a:r>
            <a:r>
              <a:rPr lang="zh-CN" altLang="zh-CN" sz="3000" b="1" dirty="0" smtClean="0">
                <a:solidFill>
                  <a:srgbClr val="FF0000"/>
                </a:solidFill>
                <a:latin typeface="Times New Roman" panose="02020603050405020304" pitchFamily="18" charset="0"/>
                <a:cs typeface="Times New Roman" panose="02020603050405020304" pitchFamily="18" charset="0"/>
              </a:rPr>
              <a:t>）</a:t>
            </a:r>
            <a:r>
              <a:rPr lang="en-US" altLang="zh-CN" sz="3000" b="1" dirty="0">
                <a:solidFill>
                  <a:srgbClr val="FF0000"/>
                </a:solidFill>
                <a:latin typeface="Times New Roman" panose="02020603050405020304" pitchFamily="18" charset="0"/>
                <a:cs typeface="Times New Roman" panose="02020603050405020304" pitchFamily="18" charset="0"/>
              </a:rPr>
              <a:t>-2-</a:t>
            </a:r>
            <a:r>
              <a:rPr lang="zh-CN" altLang="zh-CN" sz="3000" b="1" dirty="0">
                <a:solidFill>
                  <a:srgbClr val="FF0000"/>
                </a:solidFill>
                <a:latin typeface="Times New Roman" panose="02020603050405020304" pitchFamily="18" charset="0"/>
                <a:cs typeface="Times New Roman" panose="02020603050405020304" pitchFamily="18" charset="0"/>
              </a:rPr>
              <a:t>氨基丁酸  </a:t>
            </a:r>
          </a:p>
          <a:p>
            <a:pPr algn="l"/>
            <a:r>
              <a:rPr lang="en-US" altLang="zh-CN" sz="3000" b="1" dirty="0">
                <a:solidFill>
                  <a:srgbClr val="FF0000"/>
                </a:solidFill>
                <a:latin typeface="Times New Roman" panose="02020603050405020304" pitchFamily="18" charset="0"/>
                <a:cs typeface="Times New Roman" panose="02020603050405020304" pitchFamily="18" charset="0"/>
              </a:rPr>
              <a:t>3</a:t>
            </a:r>
            <a:r>
              <a:rPr lang="en-US" altLang="zh-CN" sz="3000" b="1" dirty="0" smtClean="0">
                <a:solidFill>
                  <a:srgbClr val="FF0000"/>
                </a:solidFill>
                <a:latin typeface="Times New Roman" panose="02020603050405020304" pitchFamily="18" charset="0"/>
                <a:cs typeface="Times New Roman" panose="02020603050405020304" pitchFamily="18" charset="0"/>
              </a:rPr>
              <a:t>.   </a:t>
            </a:r>
            <a:r>
              <a:rPr lang="zh-CN" altLang="zh-CN" sz="3000" b="1" dirty="0" smtClean="0">
                <a:solidFill>
                  <a:srgbClr val="FF0000"/>
                </a:solidFill>
                <a:latin typeface="Times New Roman" panose="02020603050405020304" pitchFamily="18" charset="0"/>
                <a:cs typeface="Times New Roman" panose="02020603050405020304" pitchFamily="18" charset="0"/>
              </a:rPr>
              <a:t>（</a:t>
            </a:r>
            <a:r>
              <a:rPr lang="en-US" altLang="zh-CN" sz="3000" b="1" dirty="0" smtClean="0">
                <a:solidFill>
                  <a:srgbClr val="FF0000"/>
                </a:solidFill>
                <a:latin typeface="Times New Roman" panose="02020603050405020304" pitchFamily="18" charset="0"/>
                <a:cs typeface="Times New Roman" panose="02020603050405020304" pitchFamily="18" charset="0"/>
              </a:rPr>
              <a:t>S</a:t>
            </a:r>
            <a:r>
              <a:rPr lang="zh-CN" altLang="zh-CN" sz="3000" b="1" dirty="0" smtClean="0">
                <a:solidFill>
                  <a:srgbClr val="FF0000"/>
                </a:solidFill>
                <a:latin typeface="Times New Roman" panose="02020603050405020304" pitchFamily="18" charset="0"/>
                <a:cs typeface="Times New Roman" panose="02020603050405020304" pitchFamily="18" charset="0"/>
              </a:rPr>
              <a:t>）</a:t>
            </a:r>
            <a:r>
              <a:rPr lang="en-US" altLang="zh-CN" sz="3000" b="1" dirty="0" smtClean="0">
                <a:solidFill>
                  <a:srgbClr val="FF0000"/>
                </a:solidFill>
                <a:latin typeface="Times New Roman" panose="02020603050405020304" pitchFamily="18" charset="0"/>
                <a:cs typeface="Times New Roman" panose="02020603050405020304" pitchFamily="18" charset="0"/>
              </a:rPr>
              <a:t>-4-</a:t>
            </a:r>
            <a:r>
              <a:rPr lang="zh-CN" altLang="zh-CN" sz="3000" b="1" dirty="0">
                <a:solidFill>
                  <a:srgbClr val="FF0000"/>
                </a:solidFill>
                <a:latin typeface="Times New Roman" panose="02020603050405020304" pitchFamily="18" charset="0"/>
                <a:cs typeface="Times New Roman" panose="02020603050405020304" pitchFamily="18" charset="0"/>
              </a:rPr>
              <a:t>羟基</a:t>
            </a:r>
            <a:r>
              <a:rPr lang="en-US" altLang="zh-CN" sz="3000" b="1" dirty="0">
                <a:solidFill>
                  <a:srgbClr val="FF0000"/>
                </a:solidFill>
                <a:latin typeface="Times New Roman" panose="02020603050405020304" pitchFamily="18" charset="0"/>
                <a:cs typeface="Times New Roman" panose="02020603050405020304" pitchFamily="18" charset="0"/>
              </a:rPr>
              <a:t>-2-</a:t>
            </a:r>
            <a:r>
              <a:rPr lang="zh-CN" altLang="zh-CN" sz="3000" b="1" dirty="0">
                <a:solidFill>
                  <a:srgbClr val="FF0000"/>
                </a:solidFill>
                <a:latin typeface="Times New Roman" panose="02020603050405020304" pitchFamily="18" charset="0"/>
                <a:cs typeface="Times New Roman" panose="02020603050405020304" pitchFamily="18" charset="0"/>
              </a:rPr>
              <a:t>环己烯</a:t>
            </a:r>
            <a:r>
              <a:rPr lang="zh-CN" altLang="zh-CN" sz="3000" b="1" dirty="0" smtClean="0">
                <a:solidFill>
                  <a:srgbClr val="FF0000"/>
                </a:solidFill>
                <a:latin typeface="Times New Roman" panose="02020603050405020304" pitchFamily="18" charset="0"/>
                <a:cs typeface="Times New Roman" panose="02020603050405020304" pitchFamily="18" charset="0"/>
              </a:rPr>
              <a:t>酮</a:t>
            </a:r>
            <a:endParaRPr lang="en-US" altLang="zh-CN" sz="3000" b="1" dirty="0" smtClean="0">
              <a:solidFill>
                <a:srgbClr val="FF0000"/>
              </a:solidFill>
              <a:latin typeface="Times New Roman" panose="02020603050405020304" pitchFamily="18" charset="0"/>
              <a:cs typeface="Times New Roman" panose="02020603050405020304" pitchFamily="18" charset="0"/>
            </a:endParaRPr>
          </a:p>
          <a:p>
            <a:pPr algn="l"/>
            <a:r>
              <a:rPr lang="en-US" altLang="zh-CN" sz="3000" b="1" dirty="0" smtClean="0">
                <a:solidFill>
                  <a:srgbClr val="FF0000"/>
                </a:solidFill>
                <a:latin typeface="Times New Roman" panose="02020603050405020304" pitchFamily="18" charset="0"/>
                <a:cs typeface="Times New Roman" panose="02020603050405020304" pitchFamily="18" charset="0"/>
              </a:rPr>
              <a:t>4</a:t>
            </a:r>
            <a:r>
              <a:rPr lang="en-US" altLang="zh-CN" sz="3000" b="1" dirty="0">
                <a:solidFill>
                  <a:srgbClr val="FF0000"/>
                </a:solidFill>
                <a:latin typeface="Times New Roman" panose="02020603050405020304" pitchFamily="18" charset="0"/>
                <a:cs typeface="Times New Roman" panose="02020603050405020304" pitchFamily="18" charset="0"/>
              </a:rPr>
              <a:t>. </a:t>
            </a:r>
            <a:r>
              <a:rPr lang="en-US" altLang="zh-CN" sz="3000" b="1" dirty="0" smtClean="0">
                <a:solidFill>
                  <a:srgbClr val="FF0000"/>
                </a:solidFill>
                <a:latin typeface="Times New Roman" panose="02020603050405020304" pitchFamily="18" charset="0"/>
                <a:cs typeface="Times New Roman" panose="02020603050405020304" pitchFamily="18" charset="0"/>
              </a:rPr>
              <a:t>  </a:t>
            </a:r>
            <a:r>
              <a:rPr lang="zh-CN" altLang="zh-CN" sz="3000" b="1" dirty="0" smtClean="0">
                <a:solidFill>
                  <a:srgbClr val="FF0000"/>
                </a:solidFill>
                <a:latin typeface="Times New Roman" panose="02020603050405020304" pitchFamily="18" charset="0"/>
                <a:cs typeface="Times New Roman" panose="02020603050405020304" pitchFamily="18" charset="0"/>
              </a:rPr>
              <a:t>（</a:t>
            </a:r>
            <a:r>
              <a:rPr lang="en-US" altLang="zh-CN" sz="3000" b="1" dirty="0" smtClean="0">
                <a:solidFill>
                  <a:srgbClr val="FF0000"/>
                </a:solidFill>
                <a:latin typeface="Times New Roman" panose="02020603050405020304" pitchFamily="18" charset="0"/>
                <a:cs typeface="Times New Roman" panose="02020603050405020304" pitchFamily="18" charset="0"/>
              </a:rPr>
              <a:t>2S, 3S</a:t>
            </a:r>
            <a:r>
              <a:rPr lang="zh-CN" altLang="zh-CN" sz="3000" b="1" dirty="0" smtClean="0">
                <a:solidFill>
                  <a:srgbClr val="FF0000"/>
                </a:solidFill>
                <a:latin typeface="Times New Roman" panose="02020603050405020304" pitchFamily="18" charset="0"/>
                <a:cs typeface="Times New Roman" panose="02020603050405020304" pitchFamily="18" charset="0"/>
              </a:rPr>
              <a:t>）</a:t>
            </a:r>
            <a:r>
              <a:rPr lang="en-US" altLang="zh-CN" sz="3000" b="1" dirty="0">
                <a:solidFill>
                  <a:srgbClr val="FF0000"/>
                </a:solidFill>
                <a:latin typeface="Times New Roman" panose="02020603050405020304" pitchFamily="18" charset="0"/>
                <a:cs typeface="Times New Roman" panose="02020603050405020304" pitchFamily="18" charset="0"/>
              </a:rPr>
              <a:t>-2-</a:t>
            </a:r>
            <a:r>
              <a:rPr lang="zh-CN" altLang="zh-CN" sz="3000" b="1" dirty="0">
                <a:solidFill>
                  <a:srgbClr val="FF0000"/>
                </a:solidFill>
                <a:latin typeface="Times New Roman" panose="02020603050405020304" pitchFamily="18" charset="0"/>
                <a:cs typeface="Times New Roman" panose="02020603050405020304" pitchFamily="18" charset="0"/>
              </a:rPr>
              <a:t>羟基</a:t>
            </a:r>
            <a:r>
              <a:rPr lang="en-US" altLang="zh-CN" sz="3000" b="1" dirty="0">
                <a:solidFill>
                  <a:srgbClr val="FF0000"/>
                </a:solidFill>
                <a:latin typeface="Times New Roman" panose="02020603050405020304" pitchFamily="18" charset="0"/>
                <a:cs typeface="Times New Roman" panose="02020603050405020304" pitchFamily="18" charset="0"/>
              </a:rPr>
              <a:t>-3-</a:t>
            </a:r>
            <a:r>
              <a:rPr lang="zh-CN" altLang="zh-CN" sz="3000" b="1" dirty="0">
                <a:solidFill>
                  <a:srgbClr val="FF0000"/>
                </a:solidFill>
                <a:latin typeface="Times New Roman" panose="02020603050405020304" pitchFamily="18" charset="0"/>
                <a:cs typeface="Times New Roman" panose="02020603050405020304" pitchFamily="18" charset="0"/>
              </a:rPr>
              <a:t>氯戊烷</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43897049"/>
              </p:ext>
            </p:extLst>
          </p:nvPr>
        </p:nvGraphicFramePr>
        <p:xfrm>
          <a:off x="395536" y="2348880"/>
          <a:ext cx="8510385" cy="1152128"/>
        </p:xfrm>
        <a:graphic>
          <a:graphicData uri="http://schemas.openxmlformats.org/presentationml/2006/ole">
            <mc:AlternateContent xmlns:mc="http://schemas.openxmlformats.org/markup-compatibility/2006">
              <mc:Choice xmlns:v="urn:schemas-microsoft-com:vml" Requires="v">
                <p:oleObj spid="_x0000_s1050" name="CS ChemDraw Drawing" r:id="rId3" imgW="5272621" imgH="711098" progId="ChemDraw.Document.6.0">
                  <p:embed/>
                </p:oleObj>
              </mc:Choice>
              <mc:Fallback>
                <p:oleObj name="CS ChemDraw Drawing" r:id="rId3" imgW="5272621" imgH="711098" progId="ChemDraw.Document.6.0">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348880"/>
                        <a:ext cx="8510385"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59413" y="1743209"/>
            <a:ext cx="4431021" cy="523220"/>
          </a:xfrm>
          <a:prstGeom prst="rect">
            <a:avLst/>
          </a:prstGeom>
          <a:noFill/>
        </p:spPr>
        <p:txBody>
          <a:bodyPr wrap="none" rtlCol="0">
            <a:spAutoFit/>
          </a:bodyPr>
          <a:lstStyle/>
          <a:p>
            <a:r>
              <a:rPr lang="zh-CN" altLang="en-US" sz="2800" b="1" dirty="0" smtClean="0"/>
              <a:t>一</a:t>
            </a:r>
            <a:r>
              <a:rPr lang="en-US" altLang="zh-CN" sz="2800" b="1" dirty="0" smtClean="0"/>
              <a:t>.</a:t>
            </a:r>
            <a:r>
              <a:rPr lang="zh-CN" altLang="en-US" sz="2800" b="1" dirty="0" smtClean="0"/>
              <a:t>命名下列化合物（</a:t>
            </a:r>
            <a:r>
              <a:rPr lang="en-US" altLang="zh-CN" sz="2800" b="1" dirty="0" smtClean="0"/>
              <a:t>8</a:t>
            </a:r>
            <a:r>
              <a:rPr lang="zh-CN" altLang="en-US" sz="2800" b="1" dirty="0" smtClean="0"/>
              <a:t>分）</a:t>
            </a:r>
            <a:endParaRPr lang="zh-CN" altLang="en-US" sz="2800" b="1" dirty="0"/>
          </a:p>
        </p:txBody>
      </p:sp>
    </p:spTree>
    <p:extLst>
      <p:ext uri="{BB962C8B-B14F-4D97-AF65-F5344CB8AC3E}">
        <p14:creationId xmlns:p14="http://schemas.microsoft.com/office/powerpoint/2010/main" val="3138958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0" algn="l"/>
            <a:r>
              <a:rPr lang="zh-CN" altLang="en-US" sz="3200" b="1" dirty="0" smtClean="0"/>
              <a:t>四</a:t>
            </a:r>
            <a:r>
              <a:rPr lang="en-US" altLang="zh-CN" sz="3200" b="1" dirty="0" smtClean="0"/>
              <a:t>. </a:t>
            </a:r>
            <a:r>
              <a:rPr lang="zh-CN" altLang="zh-CN" sz="3200" b="1" dirty="0" smtClean="0"/>
              <a:t>推测</a:t>
            </a:r>
            <a:r>
              <a:rPr lang="zh-CN" altLang="zh-CN" sz="3200" b="1" dirty="0"/>
              <a:t>下列化合物结构（</a:t>
            </a:r>
            <a:r>
              <a:rPr lang="en-US" altLang="zh-CN" sz="3200" b="1" dirty="0"/>
              <a:t>14</a:t>
            </a:r>
            <a:r>
              <a:rPr lang="zh-CN" altLang="zh-CN" sz="3200" b="1" dirty="0"/>
              <a:t>分</a:t>
            </a:r>
            <a:r>
              <a:rPr lang="zh-CN" altLang="zh-CN" sz="3200" b="1" dirty="0" smtClean="0"/>
              <a:t>）</a:t>
            </a:r>
            <a:endParaRPr lang="zh-CN" altLang="en-US" sz="3200" b="1" dirty="0"/>
          </a:p>
        </p:txBody>
      </p:sp>
      <p:sp>
        <p:nvSpPr>
          <p:cNvPr id="3" name="内容占位符 2"/>
          <p:cNvSpPr>
            <a:spLocks noGrp="1"/>
          </p:cNvSpPr>
          <p:nvPr>
            <p:ph idx="1"/>
          </p:nvPr>
        </p:nvSpPr>
        <p:spPr/>
        <p:txBody>
          <a:bodyPr/>
          <a:lstStyle/>
          <a:p>
            <a:pPr marL="0" lvl="0" indent="0">
              <a:buNone/>
            </a:pPr>
            <a:r>
              <a:rPr lang="en-US" altLang="zh-CN" sz="2800" b="1" dirty="0" smtClean="0"/>
              <a:t>1. </a:t>
            </a:r>
            <a:r>
              <a:rPr lang="zh-CN" altLang="zh-CN" sz="2800" b="1" dirty="0" smtClean="0"/>
              <a:t>根据</a:t>
            </a:r>
            <a:r>
              <a:rPr lang="zh-CN" altLang="zh-CN" sz="2800" b="1" dirty="0"/>
              <a:t>下列分子式和红外光谱，推测化合物的结构。</a:t>
            </a:r>
          </a:p>
          <a:p>
            <a:endParaRPr lang="zh-CN" altLang="en-US" dirty="0"/>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860" y="2060848"/>
            <a:ext cx="6264696" cy="2952328"/>
          </a:xfrm>
          <a:prstGeom prst="rect">
            <a:avLst/>
          </a:prstGeom>
          <a:noFill/>
          <a:ln>
            <a:noFill/>
          </a:ln>
        </p:spPr>
      </p:pic>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06664343"/>
              </p:ext>
            </p:extLst>
          </p:nvPr>
        </p:nvGraphicFramePr>
        <p:xfrm>
          <a:off x="4067164" y="5085184"/>
          <a:ext cx="792088" cy="1281976"/>
        </p:xfrm>
        <a:graphic>
          <a:graphicData uri="http://schemas.openxmlformats.org/presentationml/2006/ole">
            <mc:AlternateContent xmlns:mc="http://schemas.openxmlformats.org/markup-compatibility/2006">
              <mc:Choice xmlns:v="urn:schemas-microsoft-com:vml" Requires="v">
                <p:oleObj spid="_x0000_s8206" name="CS ChemDraw Drawing" r:id="rId4" imgW="394503" imgH="639520" progId="ChemDraw.Document.6.0">
                  <p:embed/>
                </p:oleObj>
              </mc:Choice>
              <mc:Fallback>
                <p:oleObj name="CS ChemDraw Drawing" r:id="rId4" imgW="394503" imgH="639520" progId="ChemDraw.Document.6.0">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64" y="5085184"/>
                        <a:ext cx="792088" cy="1281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6" name="墨迹 5"/>
              <p14:cNvContentPartPr/>
              <p14:nvPr/>
            </p14:nvContentPartPr>
            <p14:xfrm>
              <a:off x="1527120" y="3161160"/>
              <a:ext cx="2884680" cy="1937880"/>
            </p14:xfrm>
          </p:contentPart>
        </mc:Choice>
        <mc:Fallback>
          <p:pic>
            <p:nvPicPr>
              <p:cNvPr id="6" name="墨迹 5"/>
              <p:cNvPicPr/>
              <p:nvPr/>
            </p:nvPicPr>
            <p:blipFill>
              <a:blip r:embed="rId7"/>
              <a:stretch>
                <a:fillRect/>
              </a:stretch>
            </p:blipFill>
            <p:spPr>
              <a:xfrm>
                <a:off x="1517760" y="3151800"/>
                <a:ext cx="2903400" cy="1956600"/>
              </a:xfrm>
              <a:prstGeom prst="rect">
                <a:avLst/>
              </a:prstGeom>
            </p:spPr>
          </p:pic>
        </mc:Fallback>
      </mc:AlternateContent>
    </p:spTree>
    <p:extLst>
      <p:ext uri="{BB962C8B-B14F-4D97-AF65-F5344CB8AC3E}">
        <p14:creationId xmlns:p14="http://schemas.microsoft.com/office/powerpoint/2010/main" val="95638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noAutofit/>
          </a:bodyPr>
          <a:lstStyle/>
          <a:p>
            <a:pPr algn="l"/>
            <a:r>
              <a:rPr lang="en-US" altLang="zh-CN" sz="2400" b="1" dirty="0"/>
              <a:t>2. </a:t>
            </a:r>
            <a:r>
              <a:rPr lang="zh-CN" altLang="zh-CN" sz="2400" b="1" dirty="0"/>
              <a:t>这出下列核磁共振谱（</a:t>
            </a:r>
            <a:r>
              <a:rPr lang="en-US" altLang="zh-CN" sz="2400" b="1" dirty="0"/>
              <a:t>1</a:t>
            </a:r>
            <a:r>
              <a:rPr lang="zh-CN" altLang="zh-CN" sz="2400" b="1" dirty="0"/>
              <a:t>）</a:t>
            </a:r>
            <a:r>
              <a:rPr lang="en-US" altLang="zh-CN" sz="2400" b="1" dirty="0"/>
              <a:t>-</a:t>
            </a:r>
            <a:r>
              <a:rPr lang="zh-CN" altLang="zh-CN" sz="2400" b="1" dirty="0"/>
              <a:t>（</a:t>
            </a:r>
            <a:r>
              <a:rPr lang="en-US" altLang="zh-CN" sz="2400" b="1" dirty="0"/>
              <a:t>3</a:t>
            </a:r>
            <a:r>
              <a:rPr lang="zh-CN" altLang="zh-CN" sz="2400" b="1" dirty="0"/>
              <a:t>）属于下列哪个</a:t>
            </a:r>
            <a:r>
              <a:rPr lang="zh-CN" altLang="zh-CN" sz="2400" b="1" dirty="0" smtClean="0"/>
              <a:t>化合物</a:t>
            </a:r>
            <a:endParaRPr lang="zh-CN" altLang="en-US" sz="2400" b="1" dirty="0"/>
          </a:p>
        </p:txBody>
      </p:sp>
      <p:sp>
        <p:nvSpPr>
          <p:cNvPr id="3" name="内容占位符 2"/>
          <p:cNvSpPr>
            <a:spLocks noGrp="1"/>
          </p:cNvSpPr>
          <p:nvPr>
            <p:ph idx="1"/>
          </p:nvPr>
        </p:nvSpPr>
        <p:spPr>
          <a:xfrm>
            <a:off x="251520" y="1196752"/>
            <a:ext cx="8640960" cy="4929411"/>
          </a:xfrm>
        </p:spPr>
        <p:txBody>
          <a:bodyPr/>
          <a:lstStyle/>
          <a:p>
            <a:pPr marL="0" indent="0">
              <a:buNone/>
            </a:pPr>
            <a:r>
              <a:rPr lang="en-US" altLang="zh-CN" sz="2000" dirty="0" smtClean="0">
                <a:latin typeface="Times New Roman" panose="02020603050405020304" pitchFamily="18" charset="0"/>
                <a:cs typeface="Times New Roman" panose="02020603050405020304" pitchFamily="18" charset="0"/>
              </a:rPr>
              <a:t>A. CH</a:t>
            </a:r>
            <a:r>
              <a:rPr lang="en-US" altLang="zh-CN" sz="2000" baseline="-25000" dirty="0" smtClean="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COOCH</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CH</a:t>
            </a:r>
            <a:r>
              <a:rPr lang="en-US" altLang="zh-CN" sz="2000" baseline="-25000" dirty="0" smtClean="0">
                <a:latin typeface="Times New Roman" panose="02020603050405020304" pitchFamily="18" charset="0"/>
                <a:cs typeface="Times New Roman" panose="02020603050405020304" pitchFamily="18" charset="0"/>
              </a:rPr>
              <a:t>3</a:t>
            </a:r>
            <a:r>
              <a:rPr lang="zh-CN" altLang="zh-CN" sz="2000" baseline="-25000" dirty="0" smtClean="0">
                <a:latin typeface="Times New Roman" panose="02020603050405020304" pitchFamily="18" charset="0"/>
                <a:cs typeface="Times New Roman" panose="02020603050405020304" pitchFamily="18" charset="0"/>
              </a:rPr>
              <a:t>，</a:t>
            </a:r>
            <a:r>
              <a:rPr lang="en-US" altLang="zh-CN" sz="2000" baseline="-25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CH</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C</a:t>
            </a:r>
            <a:r>
              <a:rPr lang="en-US" altLang="zh-CN" sz="2000" baseline="-25000" dirty="0">
                <a:latin typeface="Times New Roman" panose="02020603050405020304" pitchFamily="18" charset="0"/>
                <a:cs typeface="Times New Roman" panose="02020603050405020304" pitchFamily="18" charset="0"/>
              </a:rPr>
              <a:t>6</a:t>
            </a:r>
            <a:r>
              <a:rPr lang="en-US" altLang="zh-CN" sz="2000" dirty="0">
                <a:latin typeface="Times New Roman" panose="02020603050405020304" pitchFamily="18" charset="0"/>
                <a:cs typeface="Times New Roman" panose="02020603050405020304" pitchFamily="18" charset="0"/>
              </a:rPr>
              <a:t>H</a:t>
            </a:r>
            <a:r>
              <a:rPr lang="en-US" altLang="zh-CN" sz="2000" baseline="-25000" dirty="0">
                <a:latin typeface="Times New Roman" panose="02020603050405020304" pitchFamily="18" charset="0"/>
                <a:cs typeface="Times New Roman" panose="02020603050405020304" pitchFamily="18" charset="0"/>
              </a:rPr>
              <a:t>4</a:t>
            </a:r>
            <a:r>
              <a:rPr lang="en-US" altLang="zh-CN" sz="2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 </a:t>
            </a:r>
            <a:r>
              <a:rPr lang="zh-CN" altLang="zh-CN" sz="2000" baseline="-25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C</a:t>
            </a:r>
            <a:r>
              <a:rPr lang="en-US" altLang="zh-CN" sz="2000" dirty="0">
                <a:latin typeface="Times New Roman" panose="02020603050405020304" pitchFamily="18" charset="0"/>
                <a:cs typeface="Times New Roman" panose="02020603050405020304" pitchFamily="18" charset="0"/>
              </a:rPr>
              <a:t>.  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COOCH(CH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a:t>
            </a:r>
            <a:r>
              <a:rPr lang="zh-CN" altLang="zh-CN" sz="2000" baseline="-25000" dirty="0" smtClean="0">
                <a:latin typeface="Times New Roman" panose="02020603050405020304" pitchFamily="18" charset="0"/>
                <a:cs typeface="Times New Roman" panose="02020603050405020304" pitchFamily="18" charset="0"/>
              </a:rPr>
              <a:t> </a:t>
            </a:r>
            <a:r>
              <a:rPr lang="zh-CN" altLang="en-US" sz="2000" baseline="-25000" dirty="0" smtClean="0">
                <a:latin typeface="Times New Roman" panose="02020603050405020304" pitchFamily="18" charset="0"/>
                <a:cs typeface="Times New Roman" panose="02020603050405020304" pitchFamily="18" charset="0"/>
              </a:rPr>
              <a:t>，</a:t>
            </a:r>
            <a:endParaRPr lang="en-US" altLang="zh-CN" sz="2000" baseline="-25000" dirty="0" smtClean="0">
              <a:latin typeface="Times New Roman" panose="02020603050405020304" pitchFamily="18" charset="0"/>
              <a:cs typeface="Times New Roman" panose="02020603050405020304" pitchFamily="18" charset="0"/>
            </a:endParaRPr>
          </a:p>
          <a:p>
            <a:pPr marL="0" indent="0">
              <a:buNone/>
            </a:pPr>
            <a:r>
              <a:rPr lang="zh-CN" altLang="en-US" sz="2000" baseline="-25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CH</a:t>
            </a:r>
            <a:r>
              <a:rPr lang="en-US" altLang="zh-CN" sz="2000" baseline="-25000" dirty="0" smtClean="0">
                <a:latin typeface="Times New Roman" panose="02020603050405020304" pitchFamily="18" charset="0"/>
                <a:cs typeface="Times New Roman" panose="02020603050405020304" pitchFamily="18" charset="0"/>
              </a:rPr>
              <a:t>3</a:t>
            </a:r>
            <a:r>
              <a:rPr lang="en-US" altLang="zh-CN" sz="2000" dirty="0" smtClean="0">
                <a:latin typeface="Times New Roman" panose="02020603050405020304" pitchFamily="18" charset="0"/>
                <a:cs typeface="Times New Roman" panose="02020603050405020304" pitchFamily="18" charset="0"/>
              </a:rPr>
              <a:t>CH</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CH</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NO</a:t>
            </a:r>
            <a:r>
              <a:rPr lang="en-US" altLang="zh-CN" sz="2000" baseline="-25000" dirty="0" smtClean="0">
                <a:latin typeface="Times New Roman" panose="02020603050405020304" pitchFamily="18" charset="0"/>
                <a:cs typeface="Times New Roman" panose="02020603050405020304" pitchFamily="18" charset="0"/>
              </a:rPr>
              <a:t>2</a:t>
            </a:r>
            <a:r>
              <a:rPr lang="zh-CN" altLang="en-US" sz="2000" baseline="-25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  (CH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CHNO</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E</a:t>
            </a:r>
            <a:r>
              <a:rPr lang="en-US" altLang="zh-CN" sz="2000" dirty="0">
                <a:latin typeface="Times New Roman" panose="02020603050405020304" pitchFamily="18" charset="0"/>
                <a:cs typeface="Times New Roman" panose="02020603050405020304" pitchFamily="18" charset="0"/>
              </a:rPr>
              <a:t>.  CH</a:t>
            </a:r>
            <a:r>
              <a:rPr lang="en-US" altLang="zh-CN" sz="2000" baseline="-25000" dirty="0">
                <a:latin typeface="Times New Roman" panose="02020603050405020304" pitchFamily="18" charset="0"/>
                <a:cs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rPr>
              <a:t>CH</a:t>
            </a:r>
            <a:r>
              <a:rPr lang="en-US" altLang="zh-CN" sz="20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I</a:t>
            </a:r>
            <a:endParaRPr lang="zh-CN" altLang="zh-CN" sz="2000" dirty="0">
              <a:latin typeface="Times New Roman" panose="02020603050405020304" pitchFamily="18" charset="0"/>
              <a:cs typeface="Times New Roman" panose="02020603050405020304" pitchFamily="18" charset="0"/>
            </a:endParaRPr>
          </a:p>
          <a:p>
            <a:endParaRPr lang="zh-CN" altLang="en-US" dirty="0"/>
          </a:p>
        </p:txBody>
      </p:sp>
      <p:pic>
        <p:nvPicPr>
          <p:cNvPr id="4" name="Picture 3" descr="NMR-10"/>
          <p:cNvPicPr/>
          <p:nvPr/>
        </p:nvPicPr>
        <p:blipFill>
          <a:blip r:embed="rId2" cstate="print">
            <a:clrChange>
              <a:clrFrom>
                <a:srgbClr val="FBFAFC"/>
              </a:clrFrom>
              <a:clrTo>
                <a:srgbClr val="FBFAFC">
                  <a:alpha val="0"/>
                </a:srgbClr>
              </a:clrTo>
            </a:clrChange>
            <a:lum bright="-18000" contrast="30000"/>
            <a:extLst>
              <a:ext uri="{28A0092B-C50C-407E-A947-70E740481C1C}">
                <a14:useLocalDpi xmlns:a14="http://schemas.microsoft.com/office/drawing/2010/main" val="0"/>
              </a:ext>
            </a:extLst>
          </a:blip>
          <a:srcRect/>
          <a:stretch>
            <a:fillRect/>
          </a:stretch>
        </p:blipFill>
        <p:spPr bwMode="auto">
          <a:xfrm>
            <a:off x="-18701" y="2182906"/>
            <a:ext cx="4662709" cy="2182198"/>
          </a:xfrm>
          <a:prstGeom prst="rect">
            <a:avLst/>
          </a:prstGeom>
          <a:noFill/>
          <a:ln>
            <a:noFill/>
          </a:ln>
          <a:extLst/>
        </p:spPr>
      </p:pic>
      <p:pic>
        <p:nvPicPr>
          <p:cNvPr id="5" name="Picture 3" descr="NMR-11"/>
          <p:cNvPicPr/>
          <p:nvPr/>
        </p:nvPicPr>
        <p:blipFill>
          <a:blip r:embed="rId3" cstate="print">
            <a:clrChange>
              <a:clrFrom>
                <a:srgbClr val="F4F3F7"/>
              </a:clrFrom>
              <a:clrTo>
                <a:srgbClr val="F4F3F7">
                  <a:alpha val="0"/>
                </a:srgbClr>
              </a:clrTo>
            </a:clrChange>
            <a:extLst>
              <a:ext uri="{28A0092B-C50C-407E-A947-70E740481C1C}">
                <a14:useLocalDpi xmlns:a14="http://schemas.microsoft.com/office/drawing/2010/main" val="0"/>
              </a:ext>
            </a:extLst>
          </a:blip>
          <a:srcRect/>
          <a:stretch>
            <a:fillRect/>
          </a:stretch>
        </p:blipFill>
        <p:spPr bwMode="auto">
          <a:xfrm>
            <a:off x="4578234" y="2143454"/>
            <a:ext cx="4386254" cy="2221649"/>
          </a:xfrm>
          <a:prstGeom prst="rect">
            <a:avLst/>
          </a:prstGeom>
          <a:noFill/>
          <a:ln>
            <a:noFill/>
          </a:ln>
          <a:extLst/>
        </p:spPr>
      </p:pic>
      <p:pic>
        <p:nvPicPr>
          <p:cNvPr id="6" name="Picture 3" descr="NMR-12"/>
          <p:cNvPicPr/>
          <p:nvPr/>
        </p:nvPicPr>
        <p:blipFill>
          <a:blip r:embed="rId4" cstate="print">
            <a:clrChange>
              <a:clrFrom>
                <a:srgbClr val="F5F3FA"/>
              </a:clrFrom>
              <a:clrTo>
                <a:srgbClr val="F5F3FA">
                  <a:alpha val="0"/>
                </a:srgbClr>
              </a:clrTo>
            </a:clrChange>
            <a:lum bright="-18000" contrast="30000"/>
            <a:extLst>
              <a:ext uri="{28A0092B-C50C-407E-A947-70E740481C1C}">
                <a14:useLocalDpi xmlns:a14="http://schemas.microsoft.com/office/drawing/2010/main" val="0"/>
              </a:ext>
            </a:extLst>
          </a:blip>
          <a:srcRect/>
          <a:stretch>
            <a:fillRect/>
          </a:stretch>
        </p:blipFill>
        <p:spPr bwMode="auto">
          <a:xfrm>
            <a:off x="1781564" y="4121705"/>
            <a:ext cx="4374612" cy="2553970"/>
          </a:xfrm>
          <a:prstGeom prst="rect">
            <a:avLst/>
          </a:prstGeom>
          <a:noFill/>
          <a:ln>
            <a:noFill/>
          </a:ln>
          <a:extLst/>
        </p:spPr>
      </p:pic>
      <p:sp>
        <p:nvSpPr>
          <p:cNvPr id="7" name="TextBox 6"/>
          <p:cNvSpPr txBox="1"/>
          <p:nvPr/>
        </p:nvSpPr>
        <p:spPr>
          <a:xfrm>
            <a:off x="1259632" y="2454357"/>
            <a:ext cx="449924" cy="369332"/>
          </a:xfrm>
          <a:prstGeom prst="rect">
            <a:avLst/>
          </a:prstGeom>
          <a:noFill/>
        </p:spPr>
        <p:txBody>
          <a:bodyPr wrap="square" rtlCol="0">
            <a:spAutoFit/>
          </a:bodyPr>
          <a:lstStyle/>
          <a:p>
            <a:r>
              <a:rPr lang="en-US" altLang="zh-CN" dirty="0" smtClean="0">
                <a:solidFill>
                  <a:srgbClr val="FF0000"/>
                </a:solidFill>
              </a:rPr>
              <a:t>E</a:t>
            </a:r>
            <a:endParaRPr lang="zh-CN" altLang="en-US" dirty="0">
              <a:solidFill>
                <a:srgbClr val="FF0000"/>
              </a:solidFill>
            </a:endParaRPr>
          </a:p>
        </p:txBody>
      </p:sp>
      <p:sp>
        <p:nvSpPr>
          <p:cNvPr id="8" name="TextBox 7"/>
          <p:cNvSpPr txBox="1"/>
          <p:nvPr/>
        </p:nvSpPr>
        <p:spPr>
          <a:xfrm>
            <a:off x="5743588" y="2621412"/>
            <a:ext cx="327334" cy="369332"/>
          </a:xfrm>
          <a:prstGeom prst="rect">
            <a:avLst/>
          </a:prstGeom>
          <a:noFill/>
        </p:spPr>
        <p:txBody>
          <a:bodyPr wrap="none" rtlCol="0">
            <a:spAutoFit/>
          </a:bodyPr>
          <a:lstStyle/>
          <a:p>
            <a:r>
              <a:rPr lang="en-US" altLang="zh-CN" dirty="0" smtClean="0">
                <a:solidFill>
                  <a:srgbClr val="FF0000"/>
                </a:solidFill>
              </a:rPr>
              <a:t>D</a:t>
            </a:r>
            <a:endParaRPr lang="zh-CN" altLang="en-US" dirty="0">
              <a:solidFill>
                <a:srgbClr val="FF0000"/>
              </a:solidFill>
            </a:endParaRPr>
          </a:p>
        </p:txBody>
      </p:sp>
      <p:sp>
        <p:nvSpPr>
          <p:cNvPr id="9" name="TextBox 8"/>
          <p:cNvSpPr txBox="1"/>
          <p:nvPr/>
        </p:nvSpPr>
        <p:spPr>
          <a:xfrm>
            <a:off x="2987824" y="4862435"/>
            <a:ext cx="317716" cy="369332"/>
          </a:xfrm>
          <a:prstGeom prst="rect">
            <a:avLst/>
          </a:prstGeom>
          <a:noFill/>
        </p:spPr>
        <p:txBody>
          <a:bodyPr wrap="none" rtlCol="0">
            <a:spAutoFit/>
          </a:bodyPr>
          <a:lstStyle/>
          <a:p>
            <a:r>
              <a:rPr lang="en-US" altLang="zh-CN" dirty="0" smtClean="0">
                <a:solidFill>
                  <a:srgbClr val="FF0000"/>
                </a:solidFill>
              </a:rPr>
              <a:t>A</a:t>
            </a:r>
            <a:endParaRPr lang="zh-CN" altLang="en-US" dirty="0">
              <a:solidFill>
                <a:srgbClr val="FF0000"/>
              </a:solidFill>
            </a:endParaRPr>
          </a:p>
        </p:txBody>
      </p:sp>
      <mc:AlternateContent xmlns:mc="http://schemas.openxmlformats.org/markup-compatibility/2006">
        <mc:Choice xmlns:p14="http://schemas.microsoft.com/office/powerpoint/2010/main" Requires="p14">
          <p:contentPart p14:bwMode="auto" r:id="rId5">
            <p14:nvContentPartPr>
              <p14:cNvPr id="10" name="墨迹 9"/>
              <p14:cNvContentPartPr/>
              <p14:nvPr/>
            </p14:nvContentPartPr>
            <p14:xfrm>
              <a:off x="633960" y="1518120"/>
              <a:ext cx="4313520" cy="4840200"/>
            </p14:xfrm>
          </p:contentPart>
        </mc:Choice>
        <mc:Fallback>
          <p:pic>
            <p:nvPicPr>
              <p:cNvPr id="10" name="墨迹 9"/>
              <p:cNvPicPr/>
              <p:nvPr/>
            </p:nvPicPr>
            <p:blipFill>
              <a:blip r:embed="rId6"/>
              <a:stretch>
                <a:fillRect/>
              </a:stretch>
            </p:blipFill>
            <p:spPr>
              <a:xfrm>
                <a:off x="624600" y="1508760"/>
                <a:ext cx="4332240" cy="4858920"/>
              </a:xfrm>
              <a:prstGeom prst="rect">
                <a:avLst/>
              </a:prstGeom>
            </p:spPr>
          </p:pic>
        </mc:Fallback>
      </mc:AlternateContent>
    </p:spTree>
    <p:extLst>
      <p:ext uri="{BB962C8B-B14F-4D97-AF65-F5344CB8AC3E}">
        <p14:creationId xmlns:p14="http://schemas.microsoft.com/office/powerpoint/2010/main" val="70320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zh-CN" sz="2800" b="1" dirty="0" smtClean="0"/>
              <a:t>二、判断题，请在每小题题号前用</a:t>
            </a:r>
            <a:r>
              <a:rPr lang="en-US" altLang="zh-CN" sz="2800" b="1" dirty="0" smtClean="0"/>
              <a:t>“√”</a:t>
            </a:r>
            <a:r>
              <a:rPr lang="zh-CN" altLang="zh-CN" sz="2800" b="1" dirty="0" smtClean="0"/>
              <a:t>或</a:t>
            </a:r>
            <a:r>
              <a:rPr lang="en-US" altLang="zh-CN" sz="2800" b="1" dirty="0" smtClean="0"/>
              <a:t>“×”</a:t>
            </a:r>
            <a:r>
              <a:rPr lang="zh-CN" altLang="zh-CN" sz="2800" b="1" dirty="0" smtClean="0"/>
              <a:t>表示其叙述正确或错误（每小题</a:t>
            </a:r>
            <a:r>
              <a:rPr lang="en-US" altLang="zh-CN" sz="2800" b="1" dirty="0" smtClean="0"/>
              <a:t>2</a:t>
            </a:r>
            <a:r>
              <a:rPr lang="zh-CN" altLang="zh-CN" sz="2800" b="1" dirty="0" smtClean="0"/>
              <a:t>分，共计</a:t>
            </a:r>
            <a:r>
              <a:rPr lang="en-US" altLang="zh-CN" sz="2800" b="1" dirty="0" smtClean="0"/>
              <a:t>12</a:t>
            </a:r>
            <a:r>
              <a:rPr lang="zh-CN" altLang="zh-CN" sz="2800" b="1" dirty="0" smtClean="0"/>
              <a:t>分）</a:t>
            </a:r>
            <a:br>
              <a:rPr lang="zh-CN" altLang="zh-CN" sz="2800" b="1" dirty="0" smtClean="0"/>
            </a:br>
            <a:endParaRPr lang="zh-CN" altLang="en-US" sz="2800" b="1" dirty="0"/>
          </a:p>
        </p:txBody>
      </p:sp>
      <p:sp>
        <p:nvSpPr>
          <p:cNvPr id="3" name="内容占位符 2"/>
          <p:cNvSpPr>
            <a:spLocks noGrp="1"/>
          </p:cNvSpPr>
          <p:nvPr>
            <p:ph idx="1"/>
          </p:nvPr>
        </p:nvSpPr>
        <p:spPr/>
        <p:txBody>
          <a:bodyPr>
            <a:normAutofit/>
          </a:bodyPr>
          <a:lstStyle/>
          <a:p>
            <a:pPr marL="0" indent="0">
              <a:buNone/>
            </a:pPr>
            <a:r>
              <a:rPr lang="en-US" altLang="zh-CN" sz="2800" dirty="0" smtClean="0"/>
              <a:t>1</a:t>
            </a:r>
            <a:r>
              <a:rPr lang="en-US" altLang="zh-CN" sz="2800" dirty="0"/>
              <a:t>. </a:t>
            </a:r>
            <a:r>
              <a:rPr lang="zh-CN" altLang="zh-CN" sz="2800" dirty="0"/>
              <a:t>紫外光谱中影响摩尔吸光系数的因素只有吸收类型。（ </a:t>
            </a:r>
            <a:r>
              <a:rPr lang="en-US" altLang="zh-CN" sz="2800" dirty="0">
                <a:solidFill>
                  <a:srgbClr val="FF0000"/>
                </a:solidFill>
              </a:rPr>
              <a:t>X</a:t>
            </a:r>
            <a:r>
              <a:rPr lang="en-US" altLang="zh-CN" sz="2800" dirty="0"/>
              <a:t> </a:t>
            </a:r>
            <a:r>
              <a:rPr lang="zh-CN" altLang="zh-CN" sz="2800" dirty="0"/>
              <a:t>）</a:t>
            </a:r>
          </a:p>
          <a:p>
            <a:pPr marL="0" indent="0">
              <a:buNone/>
            </a:pPr>
            <a:r>
              <a:rPr lang="en-US" altLang="zh-CN" sz="2800" dirty="0"/>
              <a:t>2. </a:t>
            </a:r>
            <a:r>
              <a:rPr lang="zh-CN" altLang="zh-CN" sz="2800" dirty="0"/>
              <a:t>在某化合物的红外光谱中，如果没有找到</a:t>
            </a:r>
            <a:r>
              <a:rPr lang="en-US" altLang="zh-CN" sz="2800" dirty="0"/>
              <a:t>C=C</a:t>
            </a:r>
            <a:r>
              <a:rPr lang="zh-CN" altLang="zh-CN" sz="2800" dirty="0"/>
              <a:t>双键的伸缩振动峰就可以判断该化合物不含有</a:t>
            </a:r>
            <a:r>
              <a:rPr lang="en-US" altLang="zh-CN" sz="2800" dirty="0"/>
              <a:t>C=C</a:t>
            </a:r>
            <a:r>
              <a:rPr lang="zh-CN" altLang="zh-CN" sz="2800" dirty="0"/>
              <a:t>双键。（ </a:t>
            </a:r>
            <a:r>
              <a:rPr lang="en-US" altLang="zh-CN" sz="2800" dirty="0">
                <a:solidFill>
                  <a:srgbClr val="FF0000"/>
                </a:solidFill>
              </a:rPr>
              <a:t>X</a:t>
            </a:r>
            <a:r>
              <a:rPr lang="en-US" altLang="zh-CN" sz="2800" dirty="0"/>
              <a:t> </a:t>
            </a:r>
            <a:r>
              <a:rPr lang="zh-CN" altLang="zh-CN" sz="2800" dirty="0"/>
              <a:t>）</a:t>
            </a:r>
          </a:p>
          <a:p>
            <a:pPr marL="0" indent="0">
              <a:buNone/>
            </a:pPr>
            <a:r>
              <a:rPr lang="en-US" altLang="zh-CN" sz="2800" dirty="0"/>
              <a:t>3. </a:t>
            </a:r>
            <a:r>
              <a:rPr lang="zh-CN" altLang="zh-CN" sz="2800" dirty="0"/>
              <a:t>核磁共振氢谱中某氢的化学位移较大，说明其所受到的屏蔽作用较强。（ </a:t>
            </a:r>
            <a:r>
              <a:rPr lang="en-US" altLang="zh-CN" sz="2800" dirty="0">
                <a:solidFill>
                  <a:srgbClr val="FF0000"/>
                </a:solidFill>
              </a:rPr>
              <a:t>X</a:t>
            </a:r>
            <a:r>
              <a:rPr lang="en-US" altLang="zh-CN" sz="2800" dirty="0"/>
              <a:t> </a:t>
            </a:r>
            <a:r>
              <a:rPr lang="zh-CN" altLang="zh-CN" sz="2800" dirty="0"/>
              <a:t>）</a:t>
            </a:r>
          </a:p>
          <a:p>
            <a:pPr marL="0" indent="0">
              <a:buNone/>
            </a:pPr>
            <a:r>
              <a:rPr lang="en-US" altLang="zh-CN" sz="2800" dirty="0"/>
              <a:t>4. </a:t>
            </a:r>
            <a:r>
              <a:rPr lang="zh-CN" altLang="zh-CN" sz="2800" dirty="0"/>
              <a:t>有机分子的手性与手性碳原子相关，如果没有手性碳，则分子就没有手性。 （ </a:t>
            </a:r>
            <a:r>
              <a:rPr lang="en-US" altLang="zh-CN" sz="2800" dirty="0">
                <a:solidFill>
                  <a:srgbClr val="FF0000"/>
                </a:solidFill>
              </a:rPr>
              <a:t>X</a:t>
            </a:r>
            <a:r>
              <a:rPr lang="en-US" altLang="zh-CN" sz="2800" dirty="0"/>
              <a:t> </a:t>
            </a:r>
            <a:r>
              <a:rPr lang="zh-CN" altLang="zh-CN" sz="2800" dirty="0"/>
              <a:t>）</a:t>
            </a:r>
            <a:endParaRPr lang="zh-CN" altLang="en-US" sz="2800" dirty="0"/>
          </a:p>
        </p:txBody>
      </p:sp>
    </p:spTree>
    <p:extLst>
      <p:ext uri="{BB962C8B-B14F-4D97-AF65-F5344CB8AC3E}">
        <p14:creationId xmlns:p14="http://schemas.microsoft.com/office/powerpoint/2010/main" val="575481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lstStyle/>
          <a:p>
            <a:pPr marL="0" indent="0">
              <a:lnSpc>
                <a:spcPct val="130000"/>
              </a:lnSpc>
              <a:buNone/>
            </a:pPr>
            <a:r>
              <a:rPr lang="en-US" altLang="zh-CN" dirty="0"/>
              <a:t>5. </a:t>
            </a:r>
            <a:r>
              <a:rPr lang="zh-CN" altLang="zh-CN" dirty="0"/>
              <a:t>有手性碳的分子不一定是手性分子，而没有手性碳的分子倒可能是手性分子。（ </a:t>
            </a:r>
            <a:r>
              <a:rPr lang="en-US" altLang="zh-CN" dirty="0">
                <a:solidFill>
                  <a:srgbClr val="FF0000"/>
                </a:solidFill>
              </a:rPr>
              <a:t>√</a:t>
            </a:r>
            <a:r>
              <a:rPr lang="en-US" altLang="zh-CN" dirty="0"/>
              <a:t> </a:t>
            </a:r>
            <a:r>
              <a:rPr lang="zh-CN" altLang="zh-CN" dirty="0"/>
              <a:t>）</a:t>
            </a:r>
          </a:p>
          <a:p>
            <a:pPr marL="0" indent="0">
              <a:lnSpc>
                <a:spcPct val="130000"/>
              </a:lnSpc>
              <a:buNone/>
            </a:pPr>
            <a:r>
              <a:rPr lang="en-US" altLang="zh-CN" dirty="0"/>
              <a:t>6. </a:t>
            </a:r>
            <a:r>
              <a:rPr lang="zh-CN" altLang="zh-CN" dirty="0"/>
              <a:t>对映异构体的物理性质除了旋光度方向相反外，其他性质都一样，故难以分离。但非对映异构体的物理性质则往往有明显的差异，因此，常常采用手性试剂与对映异构体结合成非对映异构体达到拆分的目的。（</a:t>
            </a:r>
            <a:r>
              <a:rPr lang="en-US" altLang="zh-CN" dirty="0">
                <a:solidFill>
                  <a:srgbClr val="FF0000"/>
                </a:solidFill>
              </a:rPr>
              <a:t>√</a:t>
            </a:r>
            <a:r>
              <a:rPr lang="en-US" altLang="zh-CN" dirty="0"/>
              <a:t> </a:t>
            </a:r>
            <a:r>
              <a:rPr lang="zh-CN" altLang="zh-CN" dirty="0"/>
              <a:t>）</a:t>
            </a:r>
            <a:endParaRPr lang="zh-CN" altLang="en-US" dirty="0"/>
          </a:p>
        </p:txBody>
      </p:sp>
    </p:spTree>
    <p:extLst>
      <p:ext uri="{BB962C8B-B14F-4D97-AF65-F5344CB8AC3E}">
        <p14:creationId xmlns:p14="http://schemas.microsoft.com/office/powerpoint/2010/main" val="2315222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txBody>
          <a:bodyPr>
            <a:normAutofit/>
          </a:bodyPr>
          <a:lstStyle/>
          <a:p>
            <a:pPr algn="l"/>
            <a:r>
              <a:rPr lang="zh-CN" altLang="zh-CN" sz="3100" b="1" dirty="0"/>
              <a:t>三、单项选择题，请务必将选择结果填入下列表中（每小题</a:t>
            </a:r>
            <a:r>
              <a:rPr lang="en-US" altLang="zh-CN" sz="3100" b="1" dirty="0"/>
              <a:t>2</a:t>
            </a:r>
            <a:r>
              <a:rPr lang="zh-CN" altLang="zh-CN" sz="3100" b="1" dirty="0"/>
              <a:t>分，共计</a:t>
            </a:r>
            <a:r>
              <a:rPr lang="en-US" altLang="zh-CN" sz="3100" b="1" dirty="0"/>
              <a:t>26</a:t>
            </a:r>
            <a:r>
              <a:rPr lang="zh-CN" altLang="zh-CN" sz="3100" b="1" dirty="0"/>
              <a:t>分</a:t>
            </a:r>
            <a:r>
              <a:rPr lang="zh-CN" altLang="zh-CN" sz="3100" b="1" dirty="0" smtClean="0"/>
              <a:t>）</a:t>
            </a:r>
            <a:endParaRPr lang="zh-CN" altLang="en-US" dirty="0"/>
          </a:p>
        </p:txBody>
      </p:sp>
      <p:sp>
        <p:nvSpPr>
          <p:cNvPr id="3" name="内容占位符 2"/>
          <p:cNvSpPr>
            <a:spLocks noGrp="1"/>
          </p:cNvSpPr>
          <p:nvPr>
            <p:ph idx="1"/>
          </p:nvPr>
        </p:nvSpPr>
        <p:spPr>
          <a:xfrm>
            <a:off x="457200" y="1600200"/>
            <a:ext cx="8507288" cy="4525963"/>
          </a:xfrm>
        </p:spPr>
        <p:txBody>
          <a:bodyPr>
            <a:normAutofit/>
          </a:bodyPr>
          <a:lstStyle/>
          <a:p>
            <a:pPr marL="0" indent="0">
              <a:buNone/>
            </a:pPr>
            <a:r>
              <a:rPr lang="en-US" altLang="zh-CN" sz="2800" b="1" dirty="0">
                <a:latin typeface="Times New Roman" panose="02020603050405020304" pitchFamily="18" charset="0"/>
                <a:cs typeface="Times New Roman" panose="02020603050405020304" pitchFamily="18" charset="0"/>
              </a:rPr>
              <a:t>1. </a:t>
            </a:r>
            <a:r>
              <a:rPr lang="zh-CN" altLang="zh-CN" sz="2800" b="1" dirty="0">
                <a:latin typeface="Times New Roman" panose="02020603050405020304" pitchFamily="18" charset="0"/>
                <a:cs typeface="Times New Roman" panose="02020603050405020304" pitchFamily="18" charset="0"/>
              </a:rPr>
              <a:t>以下化合物在紫外光谱的</a:t>
            </a:r>
            <a:r>
              <a:rPr lang="en-US" altLang="zh-CN" sz="2800" b="1" dirty="0" err="1">
                <a:latin typeface="Times New Roman" panose="02020603050405020304" pitchFamily="18" charset="0"/>
                <a:cs typeface="Times New Roman" panose="02020603050405020304" pitchFamily="18" charset="0"/>
              </a:rPr>
              <a:t>λmax</a:t>
            </a:r>
            <a:r>
              <a:rPr lang="zh-CN" altLang="zh-CN" sz="2800" b="1" dirty="0">
                <a:latin typeface="Times New Roman" panose="02020603050405020304" pitchFamily="18" charset="0"/>
                <a:cs typeface="Times New Roman" panose="02020603050405020304" pitchFamily="18" charset="0"/>
              </a:rPr>
              <a:t>最大的是： </a:t>
            </a:r>
            <a:r>
              <a:rPr lang="en-US" altLang="zh-CN" sz="2800" b="1" u="sng" dirty="0" smtClean="0">
                <a:solidFill>
                  <a:srgbClr val="FF0000"/>
                </a:solidFill>
                <a:latin typeface="Times New Roman" panose="02020603050405020304" pitchFamily="18" charset="0"/>
                <a:cs typeface="Times New Roman" panose="02020603050405020304" pitchFamily="18" charset="0"/>
              </a:rPr>
              <a:t>C</a:t>
            </a:r>
            <a:r>
              <a:rPr lang="en-US" altLang="zh-CN" sz="2800" b="1" u="sng" dirty="0" smtClean="0">
                <a:latin typeface="Times New Roman" panose="02020603050405020304" pitchFamily="18" charset="0"/>
                <a:cs typeface="Times New Roman" panose="02020603050405020304" pitchFamily="18" charset="0"/>
              </a:rPr>
              <a:t>   </a:t>
            </a:r>
          </a:p>
          <a:p>
            <a:endParaRPr lang="en-US" altLang="zh-CN" sz="2800" b="1" u="sng" dirty="0">
              <a:latin typeface="Times New Roman" panose="02020603050405020304" pitchFamily="18" charset="0"/>
              <a:cs typeface="Times New Roman" panose="02020603050405020304" pitchFamily="18" charset="0"/>
            </a:endParaRPr>
          </a:p>
          <a:p>
            <a:endParaRPr lang="en-US" altLang="zh-CN" sz="2800" b="1" u="sng" dirty="0" smtClean="0">
              <a:latin typeface="Times New Roman" panose="02020603050405020304" pitchFamily="18" charset="0"/>
              <a:cs typeface="Times New Roman" panose="02020603050405020304" pitchFamily="18" charset="0"/>
            </a:endParaRPr>
          </a:p>
          <a:p>
            <a:endParaRPr lang="en-US" altLang="zh-CN" sz="2800" b="1" dirty="0" smtClean="0">
              <a:latin typeface="Times New Roman" panose="02020603050405020304" pitchFamily="18" charset="0"/>
              <a:cs typeface="Times New Roman" panose="02020603050405020304" pitchFamily="18" charset="0"/>
            </a:endParaRPr>
          </a:p>
          <a:p>
            <a:pPr marL="0" indent="0">
              <a:buNone/>
            </a:pPr>
            <a:r>
              <a:rPr lang="en-US" altLang="zh-CN" sz="2800" b="1" dirty="0" smtClean="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以下官能团在红外光谱中的吸收频率最高的</a:t>
            </a:r>
            <a:r>
              <a:rPr lang="zh-CN" altLang="zh-CN" sz="2800" b="1" dirty="0" smtClean="0">
                <a:latin typeface="Times New Roman" panose="02020603050405020304" pitchFamily="18" charset="0"/>
                <a:cs typeface="Times New Roman" panose="02020603050405020304" pitchFamily="18" charset="0"/>
              </a:rPr>
              <a:t>是</a:t>
            </a:r>
            <a:r>
              <a:rPr lang="en-US" altLang="zh-CN" sz="2800" b="1" dirty="0" smtClean="0">
                <a:latin typeface="Times New Roman" panose="02020603050405020304" pitchFamily="18" charset="0"/>
                <a:cs typeface="Times New Roman" panose="02020603050405020304" pitchFamily="18" charset="0"/>
              </a:rPr>
              <a:t>:</a:t>
            </a:r>
            <a:r>
              <a:rPr lang="en-US" altLang="zh-CN" sz="2800" b="1" u="sng" dirty="0" smtClean="0">
                <a:latin typeface="Times New Roman" panose="02020603050405020304" pitchFamily="18" charset="0"/>
                <a:cs typeface="Times New Roman" panose="02020603050405020304" pitchFamily="18" charset="0"/>
              </a:rPr>
              <a:t> </a:t>
            </a:r>
            <a:r>
              <a:rPr lang="en-US" altLang="zh-CN" sz="2800" b="1" u="sng" dirty="0">
                <a:solidFill>
                  <a:srgbClr val="FF0000"/>
                </a:solidFill>
                <a:latin typeface="Times New Roman" panose="02020603050405020304" pitchFamily="18" charset="0"/>
                <a:cs typeface="Times New Roman" panose="02020603050405020304" pitchFamily="18" charset="0"/>
              </a:rPr>
              <a:t>A</a:t>
            </a:r>
            <a:r>
              <a:rPr lang="en-US" altLang="zh-CN" sz="2800" b="1" u="sng"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a:t>
            </a:r>
            <a:endParaRPr lang="zh-CN" altLang="zh-CN" sz="2800" b="1" dirty="0">
              <a:latin typeface="Times New Roman" panose="02020603050405020304" pitchFamily="18" charset="0"/>
              <a:cs typeface="Times New Roman" panose="02020603050405020304" pitchFamily="18" charset="0"/>
            </a:endParaRPr>
          </a:p>
          <a:p>
            <a:pPr marL="0" indent="0">
              <a:buNone/>
            </a:pPr>
            <a:r>
              <a:rPr lang="pt-BR" altLang="zh-CN" sz="2800" b="1" dirty="0" smtClean="0">
                <a:latin typeface="Times New Roman" panose="02020603050405020304" pitchFamily="18" charset="0"/>
                <a:cs typeface="Times New Roman" panose="02020603050405020304" pitchFamily="18" charset="0"/>
              </a:rPr>
              <a:t>   </a:t>
            </a:r>
            <a:r>
              <a:rPr lang="pt-BR" altLang="zh-CN" sz="2800" dirty="0" smtClean="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pt-BR" altLang="zh-CN" sz="2800" dirty="0">
                <a:latin typeface="Times New Roman" panose="02020603050405020304" pitchFamily="18" charset="0"/>
                <a:cs typeface="Times New Roman" panose="02020603050405020304" pitchFamily="18" charset="0"/>
              </a:rPr>
              <a:t>C=N    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C-C</a:t>
            </a:r>
            <a:r>
              <a:rPr lang="pt-BR" altLang="zh-CN" sz="2800" dirty="0">
                <a:latin typeface="Times New Roman" panose="02020603050405020304" pitchFamily="18" charset="0"/>
                <a:cs typeface="Times New Roman" panose="02020603050405020304" pitchFamily="18" charset="0"/>
              </a:rPr>
              <a:t>    C</a:t>
            </a:r>
            <a:r>
              <a:rPr lang="zh-CN" altLang="zh-CN" sz="2800" dirty="0">
                <a:latin typeface="Times New Roman" panose="02020603050405020304" pitchFamily="18" charset="0"/>
                <a:cs typeface="Times New Roman" panose="02020603050405020304" pitchFamily="18" charset="0"/>
              </a:rPr>
              <a:t>、</a:t>
            </a:r>
            <a:r>
              <a:rPr lang="pt-BR" altLang="zh-CN" sz="2800" dirty="0">
                <a:latin typeface="Times New Roman" panose="02020603050405020304" pitchFamily="18" charset="0"/>
                <a:cs typeface="Times New Roman" panose="02020603050405020304" pitchFamily="18" charset="0"/>
              </a:rPr>
              <a:t>C-N    D</a:t>
            </a:r>
            <a:r>
              <a:rPr lang="zh-CN" altLang="zh-CN" sz="2800" dirty="0">
                <a:latin typeface="Times New Roman" panose="02020603050405020304" pitchFamily="18" charset="0"/>
                <a:cs typeface="Times New Roman" panose="02020603050405020304" pitchFamily="18" charset="0"/>
              </a:rPr>
              <a:t>、</a:t>
            </a:r>
            <a:r>
              <a:rPr lang="pt-BR" altLang="zh-CN" sz="2800" dirty="0" smtClean="0">
                <a:latin typeface="Times New Roman" panose="02020603050405020304" pitchFamily="18" charset="0"/>
                <a:cs typeface="Times New Roman" panose="02020603050405020304" pitchFamily="18" charset="0"/>
              </a:rPr>
              <a:t>C=C</a:t>
            </a:r>
          </a:p>
          <a:p>
            <a:pPr marL="0" indent="0">
              <a:buNone/>
            </a:pPr>
            <a:endParaRPr lang="pt-BR" altLang="zh-CN" sz="2800" b="1" dirty="0" smtClean="0">
              <a:latin typeface="Times New Roman" panose="02020603050405020304" pitchFamily="18" charset="0"/>
              <a:cs typeface="Times New Roman" panose="02020603050405020304" pitchFamily="18" charset="0"/>
            </a:endParaRPr>
          </a:p>
          <a:p>
            <a:pPr marL="0" indent="0">
              <a:buNone/>
            </a:pPr>
            <a:r>
              <a:rPr lang="en-US" altLang="zh-CN" sz="2800" b="1" dirty="0">
                <a:latin typeface="Times New Roman" panose="02020603050405020304" pitchFamily="18" charset="0"/>
                <a:cs typeface="Times New Roman" panose="02020603050405020304" pitchFamily="18" charset="0"/>
              </a:rPr>
              <a:t>3. </a:t>
            </a:r>
            <a:r>
              <a:rPr lang="zh-CN" altLang="zh-CN" sz="2800" b="1" dirty="0">
                <a:latin typeface="Times New Roman" panose="02020603050405020304" pitchFamily="18" charset="0"/>
                <a:cs typeface="Times New Roman" panose="02020603050405020304" pitchFamily="18" charset="0"/>
              </a:rPr>
              <a:t>以下化合物中哪个</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的伸缩振动频率最高 </a:t>
            </a:r>
            <a:r>
              <a:rPr lang="en-US" altLang="zh-CN" sz="2800" b="1" u="sng" dirty="0">
                <a:latin typeface="Times New Roman" panose="02020603050405020304" pitchFamily="18" charset="0"/>
                <a:cs typeface="Times New Roman" panose="02020603050405020304" pitchFamily="18" charset="0"/>
              </a:rPr>
              <a:t>  </a:t>
            </a:r>
            <a:r>
              <a:rPr lang="en-US" altLang="zh-CN" sz="2800" b="1" u="sng" dirty="0">
                <a:solidFill>
                  <a:srgbClr val="FF0000"/>
                </a:solidFill>
                <a:latin typeface="Times New Roman" panose="02020603050405020304" pitchFamily="18" charset="0"/>
                <a:cs typeface="Times New Roman" panose="02020603050405020304" pitchFamily="18" charset="0"/>
              </a:rPr>
              <a:t>D</a:t>
            </a:r>
            <a:r>
              <a:rPr lang="en-US" altLang="zh-CN" sz="2800" b="1" u="sng" dirty="0">
                <a:latin typeface="Times New Roman" panose="02020603050405020304" pitchFamily="18" charset="0"/>
                <a:cs typeface="Times New Roman" panose="02020603050405020304" pitchFamily="18" charset="0"/>
              </a:rPr>
              <a:t> </a:t>
            </a:r>
            <a:endParaRPr lang="zh-CN" altLang="zh-CN" sz="2800" b="1" dirty="0">
              <a:latin typeface="Times New Roman" panose="02020603050405020304" pitchFamily="18" charset="0"/>
              <a:cs typeface="Times New Roman" panose="02020603050405020304" pitchFamily="18" charset="0"/>
            </a:endParaRPr>
          </a:p>
          <a:p>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33634854"/>
              </p:ext>
            </p:extLst>
          </p:nvPr>
        </p:nvGraphicFramePr>
        <p:xfrm>
          <a:off x="395536" y="2420888"/>
          <a:ext cx="8113715" cy="864096"/>
        </p:xfrm>
        <a:graphic>
          <a:graphicData uri="http://schemas.openxmlformats.org/presentationml/2006/ole">
            <mc:AlternateContent xmlns:mc="http://schemas.openxmlformats.org/markup-compatibility/2006">
              <mc:Choice xmlns:v="urn:schemas-microsoft-com:vml" Requires="v">
                <p:oleObj spid="_x0000_s2089" name="CS ChemDraw Drawing" r:id="rId3" imgW="5617080" imgH="595762" progId="ChemDraw.Document.6.0">
                  <p:embed/>
                </p:oleObj>
              </mc:Choice>
              <mc:Fallback>
                <p:oleObj name="CS ChemDraw Drawing" r:id="rId3" imgW="5617080" imgH="595762" progId="ChemDraw.Document.6.0">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420888"/>
                        <a:ext cx="8113715"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9128184"/>
              </p:ext>
            </p:extLst>
          </p:nvPr>
        </p:nvGraphicFramePr>
        <p:xfrm>
          <a:off x="343821" y="5661248"/>
          <a:ext cx="8456358" cy="839530"/>
        </p:xfrm>
        <a:graphic>
          <a:graphicData uri="http://schemas.openxmlformats.org/presentationml/2006/ole">
            <mc:AlternateContent xmlns:mc="http://schemas.openxmlformats.org/markup-compatibility/2006">
              <mc:Choice xmlns:v="urn:schemas-microsoft-com:vml" Requires="v">
                <p:oleObj spid="_x0000_s2090" name="CS ChemDraw Drawing" r:id="rId5" imgW="5486041" imgH="543844" progId="ChemDraw.Document.6.0">
                  <p:embed/>
                </p:oleObj>
              </mc:Choice>
              <mc:Fallback>
                <p:oleObj name="CS ChemDraw Drawing" r:id="rId5" imgW="5486041" imgH="543844" progId="ChemDraw.Document.6.0">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21" y="5661248"/>
                        <a:ext cx="8456358" cy="839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1230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516" y="332656"/>
            <a:ext cx="8712968" cy="5793507"/>
          </a:xfrm>
        </p:spPr>
        <p:txBody>
          <a:bodyPr/>
          <a:lstStyle/>
          <a:p>
            <a:pPr marL="0" indent="0">
              <a:buNone/>
            </a:pPr>
            <a:r>
              <a:rPr lang="en-US" altLang="zh-CN" sz="2800" b="1" dirty="0"/>
              <a:t>4. </a:t>
            </a:r>
            <a:r>
              <a:rPr lang="zh-CN" altLang="zh-CN" sz="2800" b="1" dirty="0"/>
              <a:t>以下化合物中有下划线的氢哪个化学位移值最大 </a:t>
            </a:r>
            <a:r>
              <a:rPr lang="en-US" altLang="zh-CN" sz="2800" b="1" u="sng" dirty="0"/>
              <a:t>  </a:t>
            </a:r>
            <a:r>
              <a:rPr lang="en-US" altLang="zh-CN" sz="2800" b="1" u="sng" dirty="0">
                <a:solidFill>
                  <a:srgbClr val="FF0000"/>
                </a:solidFill>
              </a:rPr>
              <a:t>B </a:t>
            </a:r>
            <a:endParaRPr lang="en-US" altLang="zh-CN" sz="2800" b="1" u="sng" dirty="0" smtClean="0">
              <a:solidFill>
                <a:srgbClr val="FF0000"/>
              </a:solidFill>
            </a:endParaRPr>
          </a:p>
          <a:p>
            <a:pPr marL="0" indent="0">
              <a:buNone/>
            </a:pPr>
            <a:endParaRPr lang="en-US" altLang="zh-CN" sz="2800" b="1" u="sng" dirty="0"/>
          </a:p>
          <a:p>
            <a:pPr marL="0" indent="0">
              <a:buNone/>
            </a:pPr>
            <a:endParaRPr lang="en-US" altLang="zh-CN" sz="2800" b="1" u="sng" dirty="0" smtClean="0"/>
          </a:p>
          <a:p>
            <a:pPr marL="0" indent="0">
              <a:buNone/>
            </a:pPr>
            <a:r>
              <a:rPr lang="en-US" altLang="zh-CN" sz="2800" b="1" dirty="0"/>
              <a:t>5. </a:t>
            </a:r>
            <a:r>
              <a:rPr lang="zh-CN" altLang="zh-CN" sz="2800" b="1" dirty="0"/>
              <a:t>以下各化合物中</a:t>
            </a:r>
            <a:r>
              <a:rPr lang="en-US" altLang="zh-CN" sz="2800" b="1" dirty="0"/>
              <a:t>Ha</a:t>
            </a:r>
            <a:r>
              <a:rPr lang="zh-CN" altLang="zh-CN" sz="2800" b="1" dirty="0"/>
              <a:t>和</a:t>
            </a:r>
            <a:r>
              <a:rPr lang="en-US" altLang="zh-CN" sz="2800" b="1" dirty="0" err="1"/>
              <a:t>Hb</a:t>
            </a:r>
            <a:r>
              <a:rPr lang="zh-CN" altLang="zh-CN" sz="2800" b="1" dirty="0"/>
              <a:t>为等价质子的是 </a:t>
            </a:r>
            <a:r>
              <a:rPr lang="en-US" altLang="zh-CN" sz="2800" b="1" u="sng" dirty="0"/>
              <a:t>  </a:t>
            </a:r>
            <a:r>
              <a:rPr lang="en-US" altLang="zh-CN" sz="2800" b="1" u="sng" dirty="0">
                <a:solidFill>
                  <a:srgbClr val="FF0000"/>
                </a:solidFill>
              </a:rPr>
              <a:t>C </a:t>
            </a:r>
            <a:endParaRPr lang="en-US" altLang="zh-CN" sz="2800" b="1" u="sng" dirty="0" smtClean="0">
              <a:solidFill>
                <a:srgbClr val="FF0000"/>
              </a:solidFill>
            </a:endParaRPr>
          </a:p>
          <a:p>
            <a:pPr marL="0" indent="0">
              <a:buNone/>
            </a:pPr>
            <a:endParaRPr lang="en-US" altLang="zh-CN" sz="2800" b="1" u="sng" dirty="0" smtClean="0"/>
          </a:p>
          <a:p>
            <a:pPr marL="0" indent="0">
              <a:buNone/>
            </a:pPr>
            <a:endParaRPr lang="en-US" altLang="zh-CN" sz="2800" b="1" u="sng" dirty="0"/>
          </a:p>
          <a:p>
            <a:pPr marL="0" indent="0">
              <a:buNone/>
            </a:pPr>
            <a:endParaRPr lang="en-US" altLang="zh-CN" sz="2800" b="1" u="sng" dirty="0" smtClean="0"/>
          </a:p>
          <a:p>
            <a:pPr marL="0" indent="0">
              <a:buNone/>
            </a:pPr>
            <a:r>
              <a:rPr lang="en-US" altLang="zh-CN" sz="2800" b="1" dirty="0"/>
              <a:t>6. </a:t>
            </a:r>
            <a:r>
              <a:rPr lang="zh-CN" altLang="zh-CN" sz="2800" b="1" dirty="0"/>
              <a:t>在核磁共振氢谱中，以下化合物中有下划线标记</a:t>
            </a:r>
            <a:r>
              <a:rPr lang="en-US" altLang="zh-CN" sz="2800" b="1" dirty="0"/>
              <a:t>H</a:t>
            </a:r>
            <a:r>
              <a:rPr lang="zh-CN" altLang="zh-CN" sz="2800" b="1" dirty="0"/>
              <a:t>将发生偶合裂分呈现四重峰 </a:t>
            </a:r>
            <a:r>
              <a:rPr lang="zh-CN" altLang="zh-CN" sz="2800" b="1" u="sng" dirty="0"/>
              <a:t> </a:t>
            </a:r>
            <a:r>
              <a:rPr lang="en-US" altLang="zh-CN" sz="2800" b="1" u="sng" dirty="0">
                <a:solidFill>
                  <a:srgbClr val="FF0000"/>
                </a:solidFill>
              </a:rPr>
              <a:t>D</a:t>
            </a:r>
            <a:r>
              <a:rPr lang="en-US" altLang="zh-CN" sz="2800" b="1" u="sng" dirty="0"/>
              <a:t> </a:t>
            </a:r>
            <a:r>
              <a:rPr lang="en-US" altLang="zh-CN" sz="2800" b="1" u="sng" dirty="0" smtClean="0"/>
              <a:t> </a:t>
            </a:r>
            <a:r>
              <a:rPr lang="en-US" altLang="zh-CN" sz="2800" b="1" dirty="0" smtClean="0"/>
              <a:t> </a:t>
            </a:r>
            <a:endParaRPr lang="zh-CN" altLang="zh-CN" sz="2800" b="1" dirty="0"/>
          </a:p>
          <a:p>
            <a:pPr marL="0" indent="0">
              <a:buNone/>
            </a:pP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62662288"/>
              </p:ext>
            </p:extLst>
          </p:nvPr>
        </p:nvGraphicFramePr>
        <p:xfrm>
          <a:off x="503040" y="1124744"/>
          <a:ext cx="8640960" cy="703152"/>
        </p:xfrm>
        <a:graphic>
          <a:graphicData uri="http://schemas.openxmlformats.org/presentationml/2006/ole">
            <mc:AlternateContent xmlns:mc="http://schemas.openxmlformats.org/markup-compatibility/2006">
              <mc:Choice xmlns:v="urn:schemas-microsoft-com:vml" Requires="v">
                <p:oleObj spid="_x0000_s3118" name="CS ChemDraw Drawing" r:id="rId3" imgW="5967493" imgH="481259" progId="ChemDraw.Document.6.0">
                  <p:embed/>
                </p:oleObj>
              </mc:Choice>
              <mc:Fallback>
                <p:oleObj name="CS ChemDraw Drawing" r:id="rId3" imgW="5967493" imgH="481259" progId="ChemDraw.Document.6.0">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40" y="1124744"/>
                        <a:ext cx="8640960" cy="703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080901587"/>
              </p:ext>
            </p:extLst>
          </p:nvPr>
        </p:nvGraphicFramePr>
        <p:xfrm>
          <a:off x="467544" y="2564904"/>
          <a:ext cx="7857600" cy="936104"/>
        </p:xfrm>
        <a:graphic>
          <a:graphicData uri="http://schemas.openxmlformats.org/presentationml/2006/ole">
            <mc:AlternateContent xmlns:mc="http://schemas.openxmlformats.org/markup-compatibility/2006">
              <mc:Choice xmlns:v="urn:schemas-microsoft-com:vml" Requires="v">
                <p:oleObj spid="_x0000_s3119" name="CS ChemDraw Drawing" r:id="rId5" imgW="5853238" imgH="694552" progId="ChemDraw.Document.6.0">
                  <p:embed/>
                </p:oleObj>
              </mc:Choice>
              <mc:Fallback>
                <p:oleObj name="CS ChemDraw Drawing" r:id="rId5" imgW="5853238" imgH="694552" progId="ChemDraw.Document.6.0">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2564904"/>
                        <a:ext cx="7857600"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334963105"/>
              </p:ext>
            </p:extLst>
          </p:nvPr>
        </p:nvGraphicFramePr>
        <p:xfrm>
          <a:off x="395536" y="4941168"/>
          <a:ext cx="8289337" cy="1152128"/>
        </p:xfrm>
        <a:graphic>
          <a:graphicData uri="http://schemas.openxmlformats.org/presentationml/2006/ole">
            <mc:AlternateContent xmlns:mc="http://schemas.openxmlformats.org/markup-compatibility/2006">
              <mc:Choice xmlns:v="urn:schemas-microsoft-com:vml" Requires="v">
                <p:oleObj spid="_x0000_s3120" name="CS ChemDraw Drawing" r:id="rId7" imgW="5775631" imgH="796343" progId="ChemDraw.Document.6.0">
                  <p:embed/>
                </p:oleObj>
              </mc:Choice>
              <mc:Fallback>
                <p:oleObj name="CS ChemDraw Drawing" r:id="rId7" imgW="5775631" imgH="796343" progId="ChemDraw.Document.6.0">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4941168"/>
                        <a:ext cx="8289337"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306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435280" cy="5649491"/>
          </a:xfrm>
        </p:spPr>
        <p:txBody>
          <a:bodyPr>
            <a:normAutofit/>
          </a:bodyPr>
          <a:lstStyle/>
          <a:p>
            <a:pPr marL="0" indent="0">
              <a:buNone/>
            </a:pPr>
            <a:r>
              <a:rPr lang="en-US" altLang="zh-CN" sz="2800" b="1" dirty="0"/>
              <a:t>7. </a:t>
            </a:r>
            <a:r>
              <a:rPr lang="zh-CN" altLang="zh-CN" sz="2800" b="1" dirty="0"/>
              <a:t>以下哪个化合物对应于下列核磁共振氢谱 </a:t>
            </a:r>
            <a:r>
              <a:rPr lang="en-US" altLang="zh-CN" sz="2800" b="1" u="sng" dirty="0"/>
              <a:t>  </a:t>
            </a:r>
            <a:r>
              <a:rPr lang="en-US" altLang="zh-CN" sz="2800" b="1" u="sng" dirty="0">
                <a:solidFill>
                  <a:srgbClr val="FF0000"/>
                </a:solidFill>
              </a:rPr>
              <a:t>A</a:t>
            </a:r>
            <a:r>
              <a:rPr lang="en-US" altLang="zh-CN" sz="2800" b="1" u="sng" dirty="0"/>
              <a:t> </a:t>
            </a:r>
            <a:endParaRPr lang="en-US" altLang="zh-CN" sz="2800" b="1" u="sng" dirty="0" smtClean="0"/>
          </a:p>
          <a:p>
            <a:pPr marL="0" indent="0">
              <a:buNone/>
            </a:pPr>
            <a:endParaRPr lang="en-US" altLang="zh-CN" sz="2800" b="1" u="sng" dirty="0"/>
          </a:p>
          <a:p>
            <a:pPr marL="0" indent="0">
              <a:buNone/>
            </a:pPr>
            <a:endParaRPr lang="en-US" altLang="zh-CN" sz="2800" b="1" u="sng" dirty="0" smtClean="0"/>
          </a:p>
          <a:p>
            <a:pPr marL="0" indent="0">
              <a:buNone/>
            </a:pPr>
            <a:endParaRPr lang="en-US" altLang="zh-CN" sz="2800" b="1" u="sng" dirty="0"/>
          </a:p>
          <a:p>
            <a:pPr marL="0" indent="0">
              <a:buNone/>
            </a:pPr>
            <a:endParaRPr lang="en-US" altLang="zh-CN" sz="2800" b="1" u="sng" dirty="0" smtClean="0"/>
          </a:p>
          <a:p>
            <a:pPr marL="0" indent="0">
              <a:buNone/>
            </a:pPr>
            <a:endParaRPr lang="en-US" altLang="zh-CN" sz="2800" b="1" u="sng" dirty="0"/>
          </a:p>
          <a:p>
            <a:pPr marL="0" indent="0">
              <a:buNone/>
            </a:pPr>
            <a:endParaRPr lang="en-US" altLang="zh-CN" sz="2800" b="1" u="sng" dirty="0" smtClean="0"/>
          </a:p>
          <a:p>
            <a:pPr marL="0" indent="0">
              <a:buNone/>
            </a:pPr>
            <a:endParaRPr lang="en-US" altLang="zh-CN" sz="2800" b="1" u="sng" dirty="0"/>
          </a:p>
          <a:p>
            <a:pPr marL="0" indent="0">
              <a:buNone/>
            </a:pPr>
            <a:r>
              <a:rPr lang="en-US" altLang="zh-CN" sz="2800" b="1" dirty="0"/>
              <a:t>8.</a:t>
            </a:r>
            <a:r>
              <a:rPr lang="zh-CN" altLang="zh-CN" sz="2800" b="1" dirty="0"/>
              <a:t>下列化合物哪个紫外吸收</a:t>
            </a:r>
            <a:r>
              <a:rPr lang="en-US" altLang="zh-CN" sz="2800" b="1" dirty="0" err="1"/>
              <a:t>λmax</a:t>
            </a:r>
            <a:r>
              <a:rPr lang="zh-CN" altLang="zh-CN" sz="2800" b="1" dirty="0"/>
              <a:t>最大 </a:t>
            </a:r>
            <a:r>
              <a:rPr lang="en-US" altLang="zh-CN" sz="2800" b="1" dirty="0"/>
              <a:t>  </a:t>
            </a:r>
            <a:r>
              <a:rPr lang="en-US" altLang="zh-CN" sz="2800" b="1" u="sng" dirty="0">
                <a:solidFill>
                  <a:srgbClr val="FF0000"/>
                </a:solidFill>
              </a:rPr>
              <a:t>B</a:t>
            </a:r>
            <a:r>
              <a:rPr lang="en-US" altLang="zh-CN" sz="2800" b="1" dirty="0"/>
              <a:t> </a:t>
            </a:r>
            <a:endParaRPr lang="zh-CN" altLang="en-US" sz="2800"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91523238"/>
              </p:ext>
            </p:extLst>
          </p:nvPr>
        </p:nvGraphicFramePr>
        <p:xfrm>
          <a:off x="539552" y="980728"/>
          <a:ext cx="7632848" cy="3428659"/>
        </p:xfrm>
        <a:graphic>
          <a:graphicData uri="http://schemas.openxmlformats.org/presentationml/2006/ole">
            <mc:AlternateContent xmlns:mc="http://schemas.openxmlformats.org/markup-compatibility/2006">
              <mc:Choice xmlns:v="urn:schemas-microsoft-com:vml" Requires="v">
                <p:oleObj spid="_x0000_s4111" name="CS ChemDraw Drawing" r:id="rId3" imgW="5698023" imgH="2561319" progId="ChemDraw.Document.6.0">
                  <p:embed/>
                </p:oleObj>
              </mc:Choice>
              <mc:Fallback>
                <p:oleObj name="CS ChemDraw Drawing" r:id="rId3" imgW="5698023" imgH="2561319" progId="ChemDraw.Document.6.0">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980728"/>
                        <a:ext cx="7632848" cy="3428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2350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pPr marL="0" indent="0">
              <a:buNone/>
            </a:pPr>
            <a:r>
              <a:rPr lang="en-US" altLang="zh-CN" sz="2800" b="1" dirty="0"/>
              <a:t>9. </a:t>
            </a:r>
            <a:r>
              <a:rPr lang="zh-CN" altLang="zh-CN" sz="2800" b="1" dirty="0"/>
              <a:t>以下哪个化合物是内消旋体 </a:t>
            </a:r>
            <a:r>
              <a:rPr lang="en-US" altLang="zh-CN" sz="2800" b="1" u="sng" dirty="0"/>
              <a:t> </a:t>
            </a:r>
            <a:r>
              <a:rPr lang="en-US" altLang="zh-CN" sz="2800" b="1" u="sng" dirty="0">
                <a:solidFill>
                  <a:srgbClr val="FF0000"/>
                </a:solidFill>
              </a:rPr>
              <a:t> ? </a:t>
            </a:r>
            <a:endParaRPr lang="zh-CN" altLang="en-US" sz="2800" b="1"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996693500"/>
              </p:ext>
            </p:extLst>
          </p:nvPr>
        </p:nvGraphicFramePr>
        <p:xfrm>
          <a:off x="317500" y="4776788"/>
          <a:ext cx="8305800" cy="1103312"/>
        </p:xfrm>
        <a:graphic>
          <a:graphicData uri="http://schemas.openxmlformats.org/presentationml/2006/ole">
            <mc:AlternateContent xmlns:mc="http://schemas.openxmlformats.org/markup-compatibility/2006">
              <mc:Choice xmlns:v="urn:schemas-microsoft-com:vml" Requires="v">
                <p:oleObj spid="_x0000_s5151" name="CS ChemDraw Drawing" r:id="rId3" imgW="5364240" imgH="721888" progId="ChemDraw.Document.6.0">
                  <p:embed/>
                </p:oleObj>
              </mc:Choice>
              <mc:Fallback>
                <p:oleObj name="CS ChemDraw Drawing" r:id="rId3" imgW="5364240" imgH="721888" progId="ChemDraw.Document.6.0">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 y="4776788"/>
                        <a:ext cx="8305800" cy="1103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51910851"/>
              </p:ext>
            </p:extLst>
          </p:nvPr>
        </p:nvGraphicFramePr>
        <p:xfrm>
          <a:off x="251520" y="1124744"/>
          <a:ext cx="8190393" cy="1800200"/>
        </p:xfrm>
        <a:graphic>
          <a:graphicData uri="http://schemas.openxmlformats.org/presentationml/2006/ole">
            <mc:AlternateContent xmlns:mc="http://schemas.openxmlformats.org/markup-compatibility/2006">
              <mc:Choice xmlns:v="urn:schemas-microsoft-com:vml" Requires="v">
                <p:oleObj spid="_x0000_s5152" name="CS ChemDraw Drawing" r:id="rId5" imgW="6319600" imgH="1389464" progId="ChemDraw.Document.6.0">
                  <p:embed/>
                </p:oleObj>
              </mc:Choice>
              <mc:Fallback>
                <p:oleObj name="CS ChemDraw Drawing" r:id="rId5" imgW="6319600" imgH="1389464" progId="ChemDraw.Document.6.0">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1124744"/>
                        <a:ext cx="8190393"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墨迹 1"/>
              <p14:cNvContentPartPr/>
              <p14:nvPr/>
            </p14:nvContentPartPr>
            <p14:xfrm>
              <a:off x="232200" y="4982760"/>
              <a:ext cx="643320" cy="678960"/>
            </p14:xfrm>
          </p:contentPart>
        </mc:Choice>
        <mc:Fallback>
          <p:pic>
            <p:nvPicPr>
              <p:cNvPr id="2" name="墨迹 1"/>
              <p:cNvPicPr/>
              <p:nvPr/>
            </p:nvPicPr>
            <p:blipFill>
              <a:blip r:embed="rId8"/>
              <a:stretch>
                <a:fillRect/>
              </a:stretch>
            </p:blipFill>
            <p:spPr>
              <a:xfrm>
                <a:off x="222840" y="4973400"/>
                <a:ext cx="662040" cy="697680"/>
              </a:xfrm>
              <a:prstGeom prst="rect">
                <a:avLst/>
              </a:prstGeom>
            </p:spPr>
          </p:pic>
        </mc:Fallback>
      </mc:AlternateContent>
    </p:spTree>
    <p:extLst>
      <p:ext uri="{BB962C8B-B14F-4D97-AF65-F5344CB8AC3E}">
        <p14:creationId xmlns:p14="http://schemas.microsoft.com/office/powerpoint/2010/main" val="2123531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pPr marL="0" indent="0">
              <a:buNone/>
            </a:pPr>
            <a:r>
              <a:rPr lang="en-US" altLang="zh-CN" sz="2800" b="1" dirty="0"/>
              <a:t>10. </a:t>
            </a:r>
            <a:r>
              <a:rPr lang="zh-CN" altLang="zh-CN" sz="2800" b="1" dirty="0"/>
              <a:t>以下哪个分子是手性分子</a:t>
            </a:r>
            <a:r>
              <a:rPr lang="zh-CN" altLang="zh-CN" sz="2800" b="1" u="sng" dirty="0"/>
              <a:t> </a:t>
            </a:r>
            <a:r>
              <a:rPr lang="en-US" altLang="zh-CN" sz="2800" b="1" u="sng" dirty="0"/>
              <a:t> </a:t>
            </a:r>
            <a:r>
              <a:rPr lang="en-US" altLang="zh-CN" sz="2800" b="1" u="sng" dirty="0" smtClean="0">
                <a:solidFill>
                  <a:srgbClr val="FF0000"/>
                </a:solidFill>
              </a:rPr>
              <a:t>D</a:t>
            </a:r>
          </a:p>
          <a:p>
            <a:pPr marL="0" indent="0">
              <a:buNone/>
            </a:pPr>
            <a:endParaRPr lang="en-US" altLang="zh-CN" sz="2800" b="1" u="sng" dirty="0"/>
          </a:p>
          <a:p>
            <a:pPr marL="0" indent="0">
              <a:buNone/>
            </a:pPr>
            <a:endParaRPr lang="en-US" altLang="zh-CN" sz="2800" b="1" u="sng" dirty="0" smtClean="0"/>
          </a:p>
          <a:p>
            <a:pPr marL="0" indent="0">
              <a:buNone/>
            </a:pPr>
            <a:endParaRPr lang="en-US" altLang="zh-CN" sz="2800" b="1" u="sng" dirty="0"/>
          </a:p>
          <a:p>
            <a:pPr marL="0" indent="0">
              <a:buNone/>
            </a:pPr>
            <a:r>
              <a:rPr lang="en-US" altLang="zh-CN" sz="2800" b="1" dirty="0" smtClean="0"/>
              <a:t>11</a:t>
            </a:r>
            <a:r>
              <a:rPr lang="en-US" altLang="zh-CN" sz="2800" b="1" dirty="0"/>
              <a:t>. </a:t>
            </a:r>
            <a:r>
              <a:rPr lang="zh-CN" altLang="zh-CN" sz="2800" b="1" dirty="0"/>
              <a:t>以下哪对结构式表示的是对映异构体 </a:t>
            </a:r>
            <a:r>
              <a:rPr lang="en-US" altLang="zh-CN" sz="2800" b="1" u="sng" dirty="0"/>
              <a:t>  </a:t>
            </a:r>
            <a:r>
              <a:rPr lang="en-US" altLang="zh-CN" sz="2800" b="1" u="sng" dirty="0">
                <a:solidFill>
                  <a:srgbClr val="FF0000"/>
                </a:solidFill>
              </a:rPr>
              <a:t>A </a:t>
            </a:r>
            <a:endParaRPr lang="zh-CN" altLang="en-US" sz="2800" b="1"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57083500"/>
              </p:ext>
            </p:extLst>
          </p:nvPr>
        </p:nvGraphicFramePr>
        <p:xfrm>
          <a:off x="323528" y="908720"/>
          <a:ext cx="8295922" cy="1080120"/>
        </p:xfrm>
        <a:graphic>
          <a:graphicData uri="http://schemas.openxmlformats.org/presentationml/2006/ole">
            <mc:AlternateContent xmlns:mc="http://schemas.openxmlformats.org/markup-compatibility/2006">
              <mc:Choice xmlns:v="urn:schemas-microsoft-com:vml" Requires="v">
                <p:oleObj spid="_x0000_s6173" name="CS ChemDraw Drawing" r:id="rId3" imgW="6164100" imgH="796596" progId="ChemDraw.Document.6.0">
                  <p:embed/>
                </p:oleObj>
              </mc:Choice>
              <mc:Fallback>
                <p:oleObj name="CS ChemDraw Drawing" r:id="rId3" imgW="6164100" imgH="796596" progId="ChemDraw.Document.6.0">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908720"/>
                        <a:ext cx="8295922"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32404004"/>
              </p:ext>
            </p:extLst>
          </p:nvPr>
        </p:nvGraphicFramePr>
        <p:xfrm>
          <a:off x="323528" y="3356992"/>
          <a:ext cx="8666374" cy="2232248"/>
        </p:xfrm>
        <a:graphic>
          <a:graphicData uri="http://schemas.openxmlformats.org/presentationml/2006/ole">
            <mc:AlternateContent xmlns:mc="http://schemas.openxmlformats.org/markup-compatibility/2006">
              <mc:Choice xmlns:v="urn:schemas-microsoft-com:vml" Requires="v">
                <p:oleObj spid="_x0000_s6174" name="CS ChemDraw Drawing" r:id="rId5" imgW="5297130" imgH="1369713" progId="ChemDraw.Document.6.0">
                  <p:embed/>
                </p:oleObj>
              </mc:Choice>
              <mc:Fallback>
                <p:oleObj name="CS ChemDraw Drawing" r:id="rId5" imgW="5297130" imgH="1369713" progId="ChemDraw.Document.6.0">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3356992"/>
                        <a:ext cx="8666374"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墨迹 1"/>
              <p14:cNvContentPartPr/>
              <p14:nvPr/>
            </p14:nvContentPartPr>
            <p14:xfrm>
              <a:off x="1375200" y="1071720"/>
              <a:ext cx="6572520" cy="4857840"/>
            </p14:xfrm>
          </p:contentPart>
        </mc:Choice>
        <mc:Fallback>
          <p:pic>
            <p:nvPicPr>
              <p:cNvPr id="2" name="墨迹 1"/>
              <p:cNvPicPr/>
              <p:nvPr/>
            </p:nvPicPr>
            <p:blipFill>
              <a:blip r:embed="rId8"/>
              <a:stretch>
                <a:fillRect/>
              </a:stretch>
            </p:blipFill>
            <p:spPr>
              <a:xfrm>
                <a:off x="1365840" y="1062360"/>
                <a:ext cx="6591240" cy="4876560"/>
              </a:xfrm>
              <a:prstGeom prst="rect">
                <a:avLst/>
              </a:prstGeom>
            </p:spPr>
          </p:pic>
        </mc:Fallback>
      </mc:AlternateContent>
    </p:spTree>
    <p:extLst>
      <p:ext uri="{BB962C8B-B14F-4D97-AF65-F5344CB8AC3E}">
        <p14:creationId xmlns:p14="http://schemas.microsoft.com/office/powerpoint/2010/main" val="2883184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435280" cy="5577483"/>
          </a:xfrm>
        </p:spPr>
        <p:txBody>
          <a:bodyPr/>
          <a:lstStyle/>
          <a:p>
            <a:pPr marL="0" indent="0">
              <a:buNone/>
            </a:pPr>
            <a:r>
              <a:rPr lang="en-US" altLang="zh-CN" sz="2800" b="1" dirty="0"/>
              <a:t>12. </a:t>
            </a:r>
            <a:r>
              <a:rPr lang="zh-CN" altLang="zh-CN" sz="2800" b="1" dirty="0"/>
              <a:t>以下化合物哪个即有潜手性面，也有潜手性中心</a:t>
            </a:r>
            <a:r>
              <a:rPr lang="en-US" altLang="zh-CN" sz="2800" b="1" u="sng" dirty="0"/>
              <a:t>   </a:t>
            </a:r>
            <a:r>
              <a:rPr lang="en-US" altLang="zh-CN" sz="2800" b="1" u="sng" dirty="0">
                <a:solidFill>
                  <a:srgbClr val="FF0000"/>
                </a:solidFill>
              </a:rPr>
              <a:t>B</a:t>
            </a:r>
            <a:r>
              <a:rPr lang="en-US" altLang="zh-CN" sz="2800" b="1" u="sng" dirty="0"/>
              <a:t>  </a:t>
            </a:r>
            <a:endParaRPr lang="en-US" altLang="zh-CN" sz="2800" b="1" u="sng" dirty="0" smtClean="0"/>
          </a:p>
          <a:p>
            <a:pPr marL="0" indent="0">
              <a:buNone/>
            </a:pPr>
            <a:endParaRPr lang="en-US" altLang="zh-CN" sz="2800" b="1" u="sng" dirty="0" smtClean="0"/>
          </a:p>
          <a:p>
            <a:pPr marL="0" indent="0">
              <a:buNone/>
            </a:pPr>
            <a:endParaRPr lang="en-US" altLang="zh-CN" sz="2800" b="1" u="sng" dirty="0"/>
          </a:p>
          <a:p>
            <a:pPr marL="0" indent="0">
              <a:buNone/>
            </a:pPr>
            <a:endParaRPr lang="en-US" altLang="zh-CN" sz="2800" b="1" u="sng" dirty="0" smtClean="0"/>
          </a:p>
          <a:p>
            <a:pPr marL="0" indent="0">
              <a:buNone/>
            </a:pPr>
            <a:r>
              <a:rPr lang="en-US" altLang="zh-CN" sz="2800" b="1" dirty="0"/>
              <a:t>13. </a:t>
            </a:r>
            <a:r>
              <a:rPr lang="zh-CN" altLang="zh-CN" sz="2800" b="1" dirty="0"/>
              <a:t>在核磁共振氢谱中，以下化合物中有下划线标记</a:t>
            </a:r>
            <a:r>
              <a:rPr lang="en-US" altLang="zh-CN" sz="2800" b="1" dirty="0"/>
              <a:t>H</a:t>
            </a:r>
            <a:r>
              <a:rPr lang="zh-CN" altLang="zh-CN" sz="2800" b="1" dirty="0"/>
              <a:t>将发生偶合裂分呈现四重峰</a:t>
            </a:r>
            <a:r>
              <a:rPr lang="en-US" altLang="zh-CN" sz="2800" b="1" u="sng" dirty="0"/>
              <a:t>  </a:t>
            </a:r>
            <a:r>
              <a:rPr lang="en-US" altLang="zh-CN" sz="2800" b="1" u="sng" dirty="0">
                <a:solidFill>
                  <a:srgbClr val="FF0000"/>
                </a:solidFill>
              </a:rPr>
              <a:t>?</a:t>
            </a:r>
            <a:r>
              <a:rPr lang="en-US" altLang="zh-CN" sz="2800" b="1" u="sng" dirty="0"/>
              <a:t> </a:t>
            </a:r>
            <a:r>
              <a:rPr lang="en-US" altLang="zh-CN" sz="2800" b="1" u="sng" dirty="0" smtClean="0"/>
              <a:t> </a:t>
            </a:r>
            <a:r>
              <a:rPr lang="en-US" altLang="zh-CN" sz="2800" b="1" dirty="0" smtClean="0"/>
              <a:t> </a:t>
            </a:r>
            <a:endParaRPr lang="zh-CN" altLang="zh-CN" sz="2800" b="1"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38986088"/>
              </p:ext>
            </p:extLst>
          </p:nvPr>
        </p:nvGraphicFramePr>
        <p:xfrm>
          <a:off x="323528" y="1412776"/>
          <a:ext cx="8407916" cy="936104"/>
        </p:xfrm>
        <a:graphic>
          <a:graphicData uri="http://schemas.openxmlformats.org/presentationml/2006/ole">
            <mc:AlternateContent xmlns:mc="http://schemas.openxmlformats.org/markup-compatibility/2006">
              <mc:Choice xmlns:v="urn:schemas-microsoft-com:vml" Requires="v">
                <p:oleObj spid="_x0000_s7195" name="CS ChemDraw Drawing" r:id="rId3" imgW="4707180" imgH="522437" progId="ChemDraw.Document.6.0">
                  <p:embed/>
                </p:oleObj>
              </mc:Choice>
              <mc:Fallback>
                <p:oleObj name="CS ChemDraw Drawing" r:id="rId3" imgW="4707180" imgH="522437" progId="ChemDraw.Document.6.0">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412776"/>
                        <a:ext cx="8407916"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856202173"/>
              </p:ext>
            </p:extLst>
          </p:nvPr>
        </p:nvGraphicFramePr>
        <p:xfrm>
          <a:off x="323528" y="4365104"/>
          <a:ext cx="8064896" cy="1152128"/>
        </p:xfrm>
        <a:graphic>
          <a:graphicData uri="http://schemas.openxmlformats.org/presentationml/2006/ole">
            <mc:AlternateContent xmlns:mc="http://schemas.openxmlformats.org/markup-compatibility/2006">
              <mc:Choice xmlns:v="urn:schemas-microsoft-com:vml" Requires="v">
                <p:oleObj spid="_x0000_s7196" name="CS ChemDraw Drawing" r:id="rId5" imgW="5630580" imgH="796865" progId="ChemDraw.Document.6.0">
                  <p:embed/>
                </p:oleObj>
              </mc:Choice>
              <mc:Fallback>
                <p:oleObj name="CS ChemDraw Drawing" r:id="rId5" imgW="5630580" imgH="796865" progId="ChemDraw.Document.6.0">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365104"/>
                        <a:ext cx="8064896"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墨迹 1"/>
              <p14:cNvContentPartPr/>
              <p14:nvPr/>
            </p14:nvContentPartPr>
            <p14:xfrm>
              <a:off x="732240" y="1732320"/>
              <a:ext cx="7287120" cy="4688640"/>
            </p14:xfrm>
          </p:contentPart>
        </mc:Choice>
        <mc:Fallback>
          <p:pic>
            <p:nvPicPr>
              <p:cNvPr id="2" name="墨迹 1"/>
              <p:cNvPicPr/>
              <p:nvPr/>
            </p:nvPicPr>
            <p:blipFill>
              <a:blip r:embed="rId8"/>
              <a:stretch>
                <a:fillRect/>
              </a:stretch>
            </p:blipFill>
            <p:spPr>
              <a:xfrm>
                <a:off x="722880" y="1722960"/>
                <a:ext cx="7305840" cy="4707360"/>
              </a:xfrm>
              <a:prstGeom prst="rect">
                <a:avLst/>
              </a:prstGeom>
            </p:spPr>
          </p:pic>
        </mc:Fallback>
      </mc:AlternateContent>
    </p:spTree>
    <p:extLst>
      <p:ext uri="{BB962C8B-B14F-4D97-AF65-F5344CB8AC3E}">
        <p14:creationId xmlns:p14="http://schemas.microsoft.com/office/powerpoint/2010/main" val="3682854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560</Words>
  <Application>Microsoft Office PowerPoint</Application>
  <PresentationFormat>全屏显示(4:3)</PresentationFormat>
  <Paragraphs>62</Paragraphs>
  <Slides>11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13" baseType="lpstr">
      <vt:lpstr>Office 主题​​</vt:lpstr>
      <vt:lpstr>CS ChemDraw Drawing</vt:lpstr>
      <vt:lpstr>第5和第6章小测验试题答案</vt:lpstr>
      <vt:lpstr>二、判断题，请在每小题题号前用“√”或“×”表示其叙述正确或错误（每小题2分，共计12分） </vt:lpstr>
      <vt:lpstr>PowerPoint 演示文稿</vt:lpstr>
      <vt:lpstr>三、单项选择题，请务必将选择结果填入下列表中（每小题2分，共计26分）</vt:lpstr>
      <vt:lpstr>PowerPoint 演示文稿</vt:lpstr>
      <vt:lpstr>PowerPoint 演示文稿</vt:lpstr>
      <vt:lpstr>PowerPoint 演示文稿</vt:lpstr>
      <vt:lpstr>PowerPoint 演示文稿</vt:lpstr>
      <vt:lpstr>PowerPoint 演示文稿</vt:lpstr>
      <vt:lpstr>四. 推测下列化合物结构（14分）</vt:lpstr>
      <vt:lpstr>2. 这出下列核磁共振谱（1）-（3）属于下列哪个化合物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第5和第6章小测验试题答案</dc:title>
  <dc:creator>lenovo</dc:creator>
  <cp:lastModifiedBy>scnu</cp:lastModifiedBy>
  <cp:revision>21</cp:revision>
  <dcterms:created xsi:type="dcterms:W3CDTF">2015-06-06T07:50:37Z</dcterms:created>
  <dcterms:modified xsi:type="dcterms:W3CDTF">2019-12-25T06:33:35Z</dcterms:modified>
</cp:coreProperties>
</file>