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70" r:id="rId18"/>
    <p:sldId id="269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03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898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4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903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18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674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891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13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912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097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589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B2BC-C1EA-4326-A10A-C4E1D9B069E3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0D336-360E-45B8-A59B-B24FB9BCCF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6529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zh-CN" dirty="0"/>
              <a:t>和</a:t>
            </a:r>
            <a:r>
              <a:rPr lang="en-US" altLang="zh-CN" dirty="0"/>
              <a:t>9</a:t>
            </a:r>
            <a:r>
              <a:rPr lang="zh-CN" altLang="zh-CN" dirty="0"/>
              <a:t>章 小</a:t>
            </a:r>
            <a:r>
              <a:rPr lang="zh-CN" altLang="zh-CN" dirty="0" smtClean="0"/>
              <a:t>测验</a:t>
            </a:r>
            <a:r>
              <a:rPr lang="zh-CN" altLang="en-US" dirty="0" smtClean="0"/>
              <a:t>答案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05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39942049"/>
              </p:ext>
            </p:extLst>
          </p:nvPr>
        </p:nvGraphicFramePr>
        <p:xfrm>
          <a:off x="611560" y="332655"/>
          <a:ext cx="6192688" cy="1235129"/>
        </p:xfrm>
        <a:graphic>
          <a:graphicData uri="http://schemas.openxmlformats.org/presentationml/2006/ole">
            <p:oleObj spid="_x0000_s7211" name="CS ChemDraw Drawing" r:id="rId3" imgW="3489451" imgH="688438" progId="ChemDraw.Document.6.0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79806368"/>
              </p:ext>
            </p:extLst>
          </p:nvPr>
        </p:nvGraphicFramePr>
        <p:xfrm>
          <a:off x="587375" y="1549400"/>
          <a:ext cx="6369050" cy="1066800"/>
        </p:xfrm>
        <a:graphic>
          <a:graphicData uri="http://schemas.openxmlformats.org/presentationml/2006/ole">
            <p:oleObj spid="_x0000_s7212" name="CS ChemDraw Drawing" r:id="rId4" imgW="3347530" imgH="552836" progId="ChemDraw.Document.6.0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21321099"/>
              </p:ext>
            </p:extLst>
          </p:nvPr>
        </p:nvGraphicFramePr>
        <p:xfrm>
          <a:off x="611188" y="2986088"/>
          <a:ext cx="7781925" cy="2651125"/>
        </p:xfrm>
        <a:graphic>
          <a:graphicData uri="http://schemas.openxmlformats.org/presentationml/2006/ole">
            <p:oleObj spid="_x0000_s7213" name="CS ChemDraw Drawing" r:id="rId5" imgW="4332352" imgH="1493054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7376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02889220"/>
              </p:ext>
            </p:extLst>
          </p:nvPr>
        </p:nvGraphicFramePr>
        <p:xfrm>
          <a:off x="117475" y="250825"/>
          <a:ext cx="9023350" cy="2012950"/>
        </p:xfrm>
        <a:graphic>
          <a:graphicData uri="http://schemas.openxmlformats.org/presentationml/2006/ole">
            <p:oleObj spid="_x0000_s8245" name="CS ChemDraw Drawing" r:id="rId3" imgW="6184146" imgH="1375796" progId="ChemDraw.Document.6.0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08643904"/>
              </p:ext>
            </p:extLst>
          </p:nvPr>
        </p:nvGraphicFramePr>
        <p:xfrm>
          <a:off x="222250" y="2271713"/>
          <a:ext cx="8102600" cy="1655762"/>
        </p:xfrm>
        <a:graphic>
          <a:graphicData uri="http://schemas.openxmlformats.org/presentationml/2006/ole">
            <p:oleObj spid="_x0000_s8246" name="CS ChemDraw Drawing" r:id="rId4" imgW="4650685" imgH="956403" progId="ChemDraw.Document.6.0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0219639"/>
              </p:ext>
            </p:extLst>
          </p:nvPr>
        </p:nvGraphicFramePr>
        <p:xfrm>
          <a:off x="395288" y="5365750"/>
          <a:ext cx="5534025" cy="1435100"/>
        </p:xfrm>
        <a:graphic>
          <a:graphicData uri="http://schemas.openxmlformats.org/presentationml/2006/ole">
            <p:oleObj spid="_x0000_s8247" name="CS ChemDraw Drawing" r:id="rId5" imgW="2808591" imgH="723327" progId="ChemDraw.Document.6.0">
              <p:embed/>
            </p:oleObj>
          </a:graphicData>
        </a:graphic>
      </p:graphicFrame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357158" y="4000504"/>
          <a:ext cx="7786742" cy="1385902"/>
        </p:xfrm>
        <a:graphic>
          <a:graphicData uri="http://schemas.openxmlformats.org/presentationml/2006/ole">
            <p:oleObj spid="_x0000_s8248" name="CS ChemDraw Drawing" r:id="rId6" imgW="4138693" imgH="737355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2233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186786"/>
            <a:ext cx="6186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17.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判断以下各组化合物是否相同或属于怎样的异构关系。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428596" y="642918"/>
          <a:ext cx="7045345" cy="2857520"/>
        </p:xfrm>
        <a:graphic>
          <a:graphicData uri="http://schemas.openxmlformats.org/presentationml/2006/ole">
            <p:oleObj spid="_x0000_s30721" name="CS ChemDraw Drawing" r:id="rId3" imgW="4888655" imgH="1985614" progId="ChemDraw.Document.6.0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zh-CN" sz="4000" b="1" dirty="0"/>
              <a:t>三</a:t>
            </a:r>
            <a:r>
              <a:rPr lang="en-US" altLang="zh-CN" sz="4000" b="1" dirty="0"/>
              <a:t>. </a:t>
            </a:r>
            <a:r>
              <a:rPr lang="zh-CN" altLang="zh-CN" sz="4000" b="1" dirty="0"/>
              <a:t>机理题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827583" y="1052736"/>
          <a:ext cx="7808023" cy="4320480"/>
        </p:xfrm>
        <a:graphic>
          <a:graphicData uri="http://schemas.openxmlformats.org/presentationml/2006/ole">
            <p:oleObj spid="_x0000_s9229" name="CS ChemDraw Drawing" r:id="rId3" imgW="4126519" imgH="2288664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9521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8742822"/>
              </p:ext>
            </p:extLst>
          </p:nvPr>
        </p:nvGraphicFramePr>
        <p:xfrm>
          <a:off x="176213" y="177800"/>
          <a:ext cx="8855075" cy="6540500"/>
        </p:xfrm>
        <a:graphic>
          <a:graphicData uri="http://schemas.openxmlformats.org/presentationml/2006/ole">
            <p:oleObj spid="_x0000_s10251" name="CS ChemDraw Drawing" r:id="rId3" imgW="4894645" imgH="3615916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1224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9437220"/>
              </p:ext>
            </p:extLst>
          </p:nvPr>
        </p:nvGraphicFramePr>
        <p:xfrm>
          <a:off x="174625" y="469900"/>
          <a:ext cx="8680450" cy="5245100"/>
        </p:xfrm>
        <a:graphic>
          <a:graphicData uri="http://schemas.openxmlformats.org/presentationml/2006/ole">
            <p:oleObj spid="_x0000_s11273" name="CS ChemDraw Drawing" r:id="rId3" imgW="4728292" imgH="2886115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2561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88588467"/>
              </p:ext>
            </p:extLst>
          </p:nvPr>
        </p:nvGraphicFramePr>
        <p:xfrm>
          <a:off x="534988" y="109538"/>
          <a:ext cx="5673725" cy="3362325"/>
        </p:xfrm>
        <a:graphic>
          <a:graphicData uri="http://schemas.openxmlformats.org/presentationml/2006/ole">
            <p:oleObj spid="_x0000_s12305" name="CS ChemDraw Drawing" r:id="rId3" imgW="2931829" imgH="1756703" progId="ChemDraw.Document.6.0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3565473"/>
              </p:ext>
            </p:extLst>
          </p:nvPr>
        </p:nvGraphicFramePr>
        <p:xfrm>
          <a:off x="698500" y="3189288"/>
          <a:ext cx="7312025" cy="5089525"/>
        </p:xfrm>
        <a:graphic>
          <a:graphicData uri="http://schemas.openxmlformats.org/presentationml/2006/ole">
            <p:oleObj spid="_x0000_s12306" name="CS ChemDraw Drawing" r:id="rId4" imgW="3897967" imgH="2722818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937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214290"/>
            <a:ext cx="8929750" cy="5911873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自由基卤代反应发生在手性碳中心的邻位时，原有的手性碳构型会诱导新手性碳中心的构型，使得其中某个产物成为主要产物。例如：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    请简要回答以下问题：（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）指出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B </a:t>
            </a:r>
            <a:r>
              <a:rPr lang="zh-CN" altLang="en-US" sz="2400" dirty="0" smtClean="0"/>
              <a:t>的异构关系；（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）试画出得到两个产物的活性中间体结构，说明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成为主要产物的理由。（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分）</a:t>
            </a:r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要点：（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）非对映异构； （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A</a:t>
            </a:r>
            <a:r>
              <a:rPr lang="zh-CN" altLang="en-US" sz="2400" dirty="0" smtClean="0">
                <a:solidFill>
                  <a:srgbClr val="FF0000"/>
                </a:solidFill>
              </a:rPr>
              <a:t>的活性中间体更加稳定，相应的反应活化能更低，所以是主要产物。</a:t>
            </a:r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1285852" y="1357298"/>
          <a:ext cx="6125495" cy="1643074"/>
        </p:xfrm>
        <a:graphic>
          <a:graphicData uri="http://schemas.openxmlformats.org/presentationml/2006/ole">
            <p:oleObj spid="_x0000_s27650" name="CS ChemDraw Drawing" r:id="rId3" imgW="4046018" imgH="1089228" progId="ChemDraw.Document.6.0">
              <p:embed/>
            </p:oleObj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643438" y="3857628"/>
          <a:ext cx="3091317" cy="1285884"/>
        </p:xfrm>
        <a:graphic>
          <a:graphicData uri="http://schemas.openxmlformats.org/presentationml/2006/ole">
            <p:oleObj spid="_x0000_s27651" name="CS ChemDraw Drawing" r:id="rId4" imgW="2523366" imgH="1055721" progId="ChemDraw.Document.6.0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4464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4000" dirty="0" smtClean="0"/>
              <a:t>四</a:t>
            </a:r>
            <a:r>
              <a:rPr lang="en-US" altLang="zh-CN" sz="4000" dirty="0" smtClean="0"/>
              <a:t>. </a:t>
            </a:r>
            <a:r>
              <a:rPr lang="zh-CN" altLang="zh-CN" sz="4000" dirty="0" smtClean="0"/>
              <a:t>合成题</a:t>
            </a:r>
            <a:r>
              <a:rPr lang="zh-CN" altLang="en-US" sz="4000" dirty="0" smtClean="0"/>
              <a:t>：</a:t>
            </a:r>
            <a:r>
              <a:rPr lang="zh-CN" altLang="zh-CN" sz="4000" dirty="0" smtClean="0"/>
              <a:t>由乙醇和叔丁醇合成乙基叔丁基醚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785786" y="1643049"/>
          <a:ext cx="6715172" cy="4691047"/>
        </p:xfrm>
        <a:graphic>
          <a:graphicData uri="http://schemas.openxmlformats.org/presentationml/2006/ole">
            <p:oleObj spid="_x0000_s26632" name="CS ChemDraw Drawing" r:id="rId3" imgW="3897967" imgH="2722818" progId="ChemDraw.Document.6.0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问答题</a:t>
            </a:r>
            <a:endParaRPr lang="zh-CN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241838"/>
            <a:ext cx="77251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试比较下列三个化合物酸性的大小，并简要说明原因。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5720" y="1928802"/>
          <a:ext cx="3571900" cy="1850151"/>
        </p:xfrm>
        <a:graphic>
          <a:graphicData uri="http://schemas.openxmlformats.org/presentationml/2006/ole">
            <p:oleObj spid="_x0000_s32769" name="CS ChemDraw Drawing" r:id="rId3" imgW="1942551" imgH="1003799" progId="ChemDraw.Document.6.0">
              <p:embed/>
            </p:oleObj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3473923"/>
            <a:ext cx="94067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A&gt;B&gt;C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A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形成环戊二烯负离子，芳香性，稳定，因此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H+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特别容易解离，酸性最强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形成负离子与两个烯烃共轭，酸性次之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形成环庚三烯负离子，反芳香性不稳定，因此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H+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不易离去，酸性最弱。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如果有学生提出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反芳香性不稳定会导致三个烯烃不共平面，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的酸性与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类似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(A&gt;B~C)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，也可得满分。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dirty="0"/>
              <a:t>一</a:t>
            </a:r>
            <a:r>
              <a:rPr lang="en-US" altLang="zh-CN" sz="3600" dirty="0"/>
              <a:t>. </a:t>
            </a:r>
            <a:r>
              <a:rPr lang="zh-CN" altLang="zh-CN" sz="3600" dirty="0"/>
              <a:t>比较</a:t>
            </a:r>
            <a:r>
              <a:rPr lang="zh-CN" altLang="zh-CN" sz="3600" dirty="0" smtClean="0"/>
              <a:t>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zh-CN" sz="2800" b="1" dirty="0" smtClean="0"/>
              <a:t>分别</a:t>
            </a:r>
            <a:r>
              <a:rPr lang="zh-CN" altLang="zh-CN" sz="2800" b="1" dirty="0"/>
              <a:t>比较下列试剂在</a:t>
            </a:r>
            <a:r>
              <a:rPr lang="en-US" altLang="zh-CN" sz="2800" b="1" dirty="0"/>
              <a:t>CH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OH </a:t>
            </a:r>
            <a:r>
              <a:rPr lang="zh-CN" altLang="zh-CN" sz="2800" b="1" dirty="0" smtClean="0"/>
              <a:t>溶液</a:t>
            </a:r>
            <a:r>
              <a:rPr lang="zh-CN" altLang="zh-CN" sz="2800" b="1" dirty="0"/>
              <a:t>中与</a:t>
            </a:r>
            <a:r>
              <a:rPr lang="en-US" altLang="zh-CN" sz="2800" b="1" dirty="0"/>
              <a:t>1-</a:t>
            </a:r>
            <a:r>
              <a:rPr lang="zh-CN" altLang="zh-CN" sz="2800" b="1" dirty="0"/>
              <a:t>溴丁烷反应活性强弱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pPr marL="0" lv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CH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CH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O</a:t>
            </a:r>
            <a:r>
              <a:rPr lang="en-US" altLang="zh-CN" sz="2800" baseline="30000" dirty="0" smtClean="0"/>
              <a:t>-</a:t>
            </a:r>
            <a:r>
              <a:rPr lang="en-US" altLang="zh-CN" sz="2800" dirty="0"/>
              <a:t>&gt;</a:t>
            </a:r>
            <a:r>
              <a:rPr lang="en-US" altLang="zh-CN" sz="2800" dirty="0" smtClean="0"/>
              <a:t>CH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CH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OH</a:t>
            </a:r>
            <a:endParaRPr lang="zh-CN" altLang="zh-CN" sz="2800" dirty="0"/>
          </a:p>
          <a:p>
            <a:pPr marL="0" lv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H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S&gt;H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O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0" lv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OH</a:t>
            </a:r>
            <a:r>
              <a:rPr lang="en-US" altLang="zh-CN" sz="2800" baseline="30000" dirty="0" smtClean="0"/>
              <a:t>-</a:t>
            </a:r>
            <a:r>
              <a:rPr lang="en-US" altLang="zh-CN" sz="2800" dirty="0"/>
              <a:t> &gt; </a:t>
            </a:r>
            <a:r>
              <a:rPr lang="en-US" altLang="zh-CN" sz="2800" dirty="0" smtClean="0"/>
              <a:t>CH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COO</a:t>
            </a:r>
            <a:r>
              <a:rPr lang="en-US" altLang="zh-CN" sz="2800" baseline="30000" dirty="0" smtClean="0"/>
              <a:t>-</a:t>
            </a:r>
            <a:r>
              <a:rPr lang="en-US" altLang="zh-CN" sz="2800" dirty="0" smtClean="0"/>
              <a:t> </a:t>
            </a:r>
            <a:endParaRPr lang="zh-CN" altLang="zh-CN" sz="2800" dirty="0"/>
          </a:p>
          <a:p>
            <a:pPr marL="0" lv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CH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(CH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)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O</a:t>
            </a:r>
            <a:r>
              <a:rPr lang="en-US" altLang="zh-CN" sz="2800" baseline="30000" dirty="0" smtClean="0"/>
              <a:t>-</a:t>
            </a:r>
            <a:r>
              <a:rPr lang="en-US" altLang="zh-CN" sz="2800" dirty="0"/>
              <a:t>&gt;CH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CH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CH(CH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O</a:t>
            </a:r>
            <a:r>
              <a:rPr lang="en-US" altLang="zh-CN" sz="2800" baseline="30000" dirty="0"/>
              <a:t>-</a:t>
            </a:r>
            <a:r>
              <a:rPr lang="en-US" altLang="zh-CN" sz="2800" dirty="0"/>
              <a:t>&gt;(</a:t>
            </a:r>
            <a:r>
              <a:rPr lang="en-US" altLang="zh-CN" sz="2800" dirty="0" smtClean="0"/>
              <a:t>CH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)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CO</a:t>
            </a:r>
            <a:r>
              <a:rPr lang="en-US" altLang="zh-CN" sz="2800" baseline="30000" dirty="0" smtClean="0"/>
              <a:t>-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0" lv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endParaRPr lang="en-US" altLang="zh-CN" sz="2800" baseline="30000" dirty="0" smtClean="0"/>
          </a:p>
          <a:p>
            <a:pPr marL="0" lvl="0" indent="0">
              <a:buNone/>
            </a:pPr>
            <a:endParaRPr lang="en-US" altLang="zh-CN" sz="2800" baseline="30000" dirty="0" smtClean="0"/>
          </a:p>
          <a:p>
            <a:pPr marL="0" lvl="0" indent="0">
              <a:buNone/>
            </a:pPr>
            <a:r>
              <a:rPr lang="zh-CN" altLang="en-US" sz="2800" dirty="0" smtClean="0"/>
              <a:t>                                   </a:t>
            </a:r>
            <a:endParaRPr lang="zh-CN" altLang="zh-CN" sz="2800" dirty="0"/>
          </a:p>
          <a:p>
            <a:pPr marL="0" indent="0">
              <a:buNone/>
            </a:pPr>
            <a:endParaRPr lang="zh-CN" altLang="zh-CN" sz="2800" b="1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08107242"/>
              </p:ext>
            </p:extLst>
          </p:nvPr>
        </p:nvGraphicFramePr>
        <p:xfrm>
          <a:off x="1331640" y="5085184"/>
          <a:ext cx="2016224" cy="997348"/>
        </p:xfrm>
        <a:graphic>
          <a:graphicData uri="http://schemas.openxmlformats.org/presentationml/2006/ole">
            <p:oleObj spid="_x0000_s1045" name="CS ChemDraw Drawing" r:id="rId3" imgW="1337647" imgH="662540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1708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b="1" dirty="0" smtClean="0"/>
              <a:t>3. </a:t>
            </a:r>
            <a:r>
              <a:rPr lang="zh-CN" altLang="zh-CN" sz="2400" b="1" dirty="0" smtClean="0"/>
              <a:t>下列</a:t>
            </a:r>
            <a:r>
              <a:rPr lang="zh-CN" altLang="zh-CN" sz="2400" b="1" dirty="0"/>
              <a:t>化合物分别在</a:t>
            </a:r>
            <a:r>
              <a:rPr lang="en-US" altLang="zh-CN" sz="2400" b="1" dirty="0"/>
              <a:t>CH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OH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CH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ONa</a:t>
            </a:r>
            <a:r>
              <a:rPr lang="zh-CN" altLang="zh-CN" sz="2400" b="1" dirty="0"/>
              <a:t>中发生消去反应，速度快慢顺序</a:t>
            </a:r>
            <a:r>
              <a:rPr lang="zh-CN" altLang="zh-CN" sz="2400" b="1" dirty="0" smtClean="0"/>
              <a:t>是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3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OH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(E1): (2)&gt; (4)&gt; (3)&gt; (5)&gt; (1)</a:t>
            </a:r>
            <a:endParaRPr lang="zh-CN" altLang="zh-CN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3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ONa (E2): (2)&gt; (4)&gt; (3)&gt; (5)&gt; (1)</a:t>
            </a:r>
            <a:endParaRPr lang="zh-CN" altLang="zh-CN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000" b="1" dirty="0" smtClean="0">
                <a:latin typeface="Times New Roman" pitchFamily="18" charset="0"/>
                <a:cs typeface="Times New Roman" pitchFamily="18" charset="0"/>
              </a:rPr>
              <a:t>4. CH</a:t>
            </a:r>
            <a:r>
              <a:rPr lang="en-US" altLang="zh-CN" sz="3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000" b="1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3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b="1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3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b="1" dirty="0" smtClean="0">
                <a:latin typeface="Times New Roman" pitchFamily="18" charset="0"/>
                <a:cs typeface="Times New Roman" pitchFamily="18" charset="0"/>
              </a:rPr>
              <a:t>CHBrCH</a:t>
            </a:r>
            <a:r>
              <a:rPr lang="en-US" altLang="zh-CN" sz="3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3000" b="1" dirty="0">
                <a:latin typeface="Times New Roman" pitchFamily="18" charset="0"/>
                <a:cs typeface="Times New Roman" pitchFamily="18" charset="0"/>
              </a:rPr>
              <a:t>与下列试剂发生消去反应的速度快慢顺序</a:t>
            </a:r>
            <a:r>
              <a:rPr lang="zh-CN" altLang="zh-CN" sz="30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endParaRPr lang="en-US" altLang="zh-CN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3000" dirty="0"/>
              <a:t>(3)&gt; (2)&gt; (1)&gt; (4)&gt; (5)</a:t>
            </a:r>
            <a:endParaRPr lang="zh-CN" altLang="zh-CN" sz="3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24483346"/>
              </p:ext>
            </p:extLst>
          </p:nvPr>
        </p:nvGraphicFramePr>
        <p:xfrm>
          <a:off x="611560" y="1340768"/>
          <a:ext cx="7769839" cy="576064"/>
        </p:xfrm>
        <a:graphic>
          <a:graphicData uri="http://schemas.openxmlformats.org/presentationml/2006/ole">
            <p:oleObj spid="_x0000_s2086" name="CS ChemDraw Drawing" r:id="rId3" imgW="5488915" imgH="406444" progId="ChemDraw.Document.6.0">
              <p:embed/>
            </p:oleObj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10392708"/>
              </p:ext>
            </p:extLst>
          </p:nvPr>
        </p:nvGraphicFramePr>
        <p:xfrm>
          <a:off x="323528" y="4581128"/>
          <a:ext cx="8712968" cy="632520"/>
        </p:xfrm>
        <a:graphic>
          <a:graphicData uri="http://schemas.openxmlformats.org/presentationml/2006/ole">
            <p:oleObj spid="_x0000_s2087" name="CS ChemDraw Drawing" r:id="rId4" imgW="5466280" imgH="394215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426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1" dirty="0"/>
              <a:t>5. </a:t>
            </a:r>
            <a:r>
              <a:rPr lang="zh-CN" altLang="zh-CN" sz="2800" b="1" dirty="0"/>
              <a:t>比较下列化合物发生</a:t>
            </a:r>
            <a:r>
              <a:rPr lang="en-US" altLang="zh-CN" sz="2800" b="1" dirty="0"/>
              <a:t>SN1 </a:t>
            </a:r>
            <a:r>
              <a:rPr lang="zh-CN" altLang="zh-CN" sz="2800" b="1" dirty="0"/>
              <a:t>反应的速度的快慢：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(</a:t>
            </a:r>
            <a:r>
              <a:rPr lang="en-US" altLang="zh-CN" dirty="0"/>
              <a:t>3)&gt; (2)&gt; (1)&gt; (4)&gt; (5</a:t>
            </a:r>
            <a:r>
              <a:rPr lang="en-US" altLang="zh-CN" dirty="0" smtClean="0"/>
              <a:t>)</a:t>
            </a:r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6. </a:t>
            </a:r>
            <a:r>
              <a:rPr lang="zh-CN" altLang="zh-CN" b="1" dirty="0"/>
              <a:t>比较下列化合物发生</a:t>
            </a:r>
            <a:r>
              <a:rPr lang="en-US" altLang="zh-CN" b="1" dirty="0"/>
              <a:t>SN2 </a:t>
            </a:r>
            <a:r>
              <a:rPr lang="zh-CN" altLang="zh-CN" b="1" dirty="0"/>
              <a:t>反应的速度的快慢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2)&gt; </a:t>
            </a:r>
            <a:r>
              <a:rPr lang="en-US" altLang="zh-CN" dirty="0" smtClean="0"/>
              <a:t>(5)&gt; </a:t>
            </a:r>
            <a:r>
              <a:rPr lang="en-US" altLang="zh-CN" dirty="0"/>
              <a:t>(3)&gt; </a:t>
            </a:r>
            <a:r>
              <a:rPr lang="en-US" altLang="zh-CN" dirty="0" smtClean="0"/>
              <a:t>(4)&gt; </a:t>
            </a:r>
            <a:r>
              <a:rPr lang="en-US" altLang="zh-CN" dirty="0"/>
              <a:t>(1)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9082493"/>
              </p:ext>
            </p:extLst>
          </p:nvPr>
        </p:nvGraphicFramePr>
        <p:xfrm>
          <a:off x="395536" y="908720"/>
          <a:ext cx="7683035" cy="1008112"/>
        </p:xfrm>
        <a:graphic>
          <a:graphicData uri="http://schemas.openxmlformats.org/presentationml/2006/ole">
            <p:oleObj spid="_x0000_s3105" name="CS ChemDraw Drawing" r:id="rId3" imgW="4786498" imgH="630528" progId="ChemDraw.Document.6.0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6879463"/>
              </p:ext>
            </p:extLst>
          </p:nvPr>
        </p:nvGraphicFramePr>
        <p:xfrm>
          <a:off x="539552" y="3717032"/>
          <a:ext cx="7632848" cy="1257383"/>
        </p:xfrm>
        <a:graphic>
          <a:graphicData uri="http://schemas.openxmlformats.org/presentationml/2006/ole">
            <p:oleObj spid="_x0000_s3106" name="CS ChemDraw Drawing" r:id="rId4" imgW="4146597" imgH="671892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0332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71472" y="571480"/>
          <a:ext cx="4975225" cy="625475"/>
        </p:xfrm>
        <a:graphic>
          <a:graphicData uri="http://schemas.openxmlformats.org/presentationml/2006/ole">
            <p:oleObj spid="_x0000_s28675" name="CS ChemDraw Drawing" r:id="rId3" imgW="5454064" imgH="679086" progId="ChemDraw.Document.6.0">
              <p:embed/>
            </p:oleObj>
          </a:graphicData>
        </a:graphic>
      </p:graphicFrame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0" y="1539875"/>
          <a:ext cx="4854575" cy="631825"/>
        </p:xfrm>
        <a:graphic>
          <a:graphicData uri="http://schemas.openxmlformats.org/presentationml/2006/ole">
            <p:oleObj spid="_x0000_s28674" name="CS ChemDraw Drawing" r:id="rId4" imgW="5203996" imgH="676208" progId="ChemDraw.Document.6.0">
              <p:embed/>
            </p:oleObj>
          </a:graphicData>
        </a:graphic>
      </p:graphicFrame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500034" y="2643182"/>
          <a:ext cx="4625975" cy="701675"/>
        </p:xfrm>
        <a:graphic>
          <a:graphicData uri="http://schemas.openxmlformats.org/presentationml/2006/ole">
            <p:oleObj spid="_x0000_s28673" name="CS ChemDraw Drawing" r:id="rId5" imgW="4969080" imgH="752541" progId="ChemDraw.Document.6.0">
              <p:embed/>
            </p:oleObj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8236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7.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在核磁共振氢谱中，以下有下划线标记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将发生偶合裂分呈现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dd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峰的是：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 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214422"/>
            <a:ext cx="75584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8.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以下与划线氢相连的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C-H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或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O-H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键在红外光谱中的吸收频率最高的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 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 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2107913"/>
            <a:ext cx="3785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79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以下哪个化合物是内消旋体：</a:t>
            </a:r>
            <a:r>
              <a:rPr kumimoji="0" lang="zh-CN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3375068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关于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 2-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二溴乙烷偶极矩为零而乙二醇却有一定的偶极矩的原因，错误的是：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A. 1,2-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二溴乙烷的优势构象是对位交叉式，两个溴处于对位；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乙二醇的优势构象是对位交叉式，两个羟基处于对位；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 1,2-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二溴乙烷的优势构象是邻位交叉式，两个溴处于邻位；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乙二醇的优势构象是邻位交叉式，两个羟基处于邻位。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以下哪个分子是非极性分子：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 (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)-1, 2-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二氯乙烯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 (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)-1, 2-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二氯乙烯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-1, 2-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二氯环己烷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二氯亚砜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关于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C-H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的酸性，以下说法正确的是：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碳正离子越稳定，对应的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C-H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酸性越强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碳负离子越稳定，对应的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C-H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酸性越强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碳自由基越稳定，对应的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C-H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酸性越强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碳卡宾越稳定，对应的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C-H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酸性越强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43934"/>
            <a:ext cx="5141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根据下图所示的势能图，说法错误的是：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0" y="571480"/>
          <a:ext cx="8477276" cy="2257420"/>
        </p:xfrm>
        <a:graphic>
          <a:graphicData uri="http://schemas.openxmlformats.org/presentationml/2006/ole">
            <p:oleObj spid="_x0000_s29697" name="CS ChemDraw Drawing" r:id="rId3" imgW="5851649" imgH="1553849" progId="ChemDraw.Document.6.0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zh-CN" sz="4000" b="1" dirty="0"/>
              <a:t>二</a:t>
            </a:r>
            <a:r>
              <a:rPr lang="en-US" altLang="zh-CN" sz="4000" b="1" dirty="0"/>
              <a:t>. </a:t>
            </a:r>
            <a:r>
              <a:rPr lang="zh-CN" altLang="zh-CN" sz="4000" b="1" dirty="0"/>
              <a:t>完成下列反应：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9414906"/>
              </p:ext>
            </p:extLst>
          </p:nvPr>
        </p:nvGraphicFramePr>
        <p:xfrm>
          <a:off x="646113" y="1139825"/>
          <a:ext cx="6688137" cy="1336675"/>
        </p:xfrm>
        <a:graphic>
          <a:graphicData uri="http://schemas.openxmlformats.org/presentationml/2006/ole">
            <p:oleObj spid="_x0000_s4127" name="CS ChemDraw Drawing" r:id="rId3" imgW="3053629" imgH="603192" progId="ChemDraw.Document.6.0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7324469"/>
              </p:ext>
            </p:extLst>
          </p:nvPr>
        </p:nvGraphicFramePr>
        <p:xfrm>
          <a:off x="673100" y="2698750"/>
          <a:ext cx="6972300" cy="3519488"/>
        </p:xfrm>
        <a:graphic>
          <a:graphicData uri="http://schemas.openxmlformats.org/presentationml/2006/ole">
            <p:oleObj spid="_x0000_s4128" name="CS ChemDraw Drawing" r:id="rId4" imgW="3171118" imgH="1578659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9053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85719134"/>
              </p:ext>
            </p:extLst>
          </p:nvPr>
        </p:nvGraphicFramePr>
        <p:xfrm>
          <a:off x="536575" y="333375"/>
          <a:ext cx="6608763" cy="1390650"/>
        </p:xfrm>
        <a:graphic>
          <a:graphicData uri="http://schemas.openxmlformats.org/presentationml/2006/ole">
            <p:oleObj spid="_x0000_s5181" name="CS ChemDraw Drawing" r:id="rId3" imgW="3140578" imgH="663979" progId="ChemDraw.Document.6.0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60412745"/>
              </p:ext>
            </p:extLst>
          </p:nvPr>
        </p:nvGraphicFramePr>
        <p:xfrm>
          <a:off x="533400" y="1908175"/>
          <a:ext cx="7378700" cy="1289050"/>
        </p:xfrm>
        <a:graphic>
          <a:graphicData uri="http://schemas.openxmlformats.org/presentationml/2006/ole">
            <p:oleObj spid="_x0000_s5182" name="CS ChemDraw Drawing" r:id="rId4" imgW="4114620" imgH="711458" progId="ChemDraw.Document.6.0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6311274"/>
              </p:ext>
            </p:extLst>
          </p:nvPr>
        </p:nvGraphicFramePr>
        <p:xfrm>
          <a:off x="395536" y="3501008"/>
          <a:ext cx="7564438" cy="1092200"/>
        </p:xfrm>
        <a:graphic>
          <a:graphicData uri="http://schemas.openxmlformats.org/presentationml/2006/ole">
            <p:oleObj spid="_x0000_s5183" name="CS ChemDraw Drawing" r:id="rId5" imgW="4129711" imgH="598516" progId="ChemDraw.Document.6.0">
              <p:embed/>
            </p:oleObj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8523285"/>
              </p:ext>
            </p:extLst>
          </p:nvPr>
        </p:nvGraphicFramePr>
        <p:xfrm>
          <a:off x="454025" y="4862513"/>
          <a:ext cx="7488238" cy="1655762"/>
        </p:xfrm>
        <a:graphic>
          <a:graphicData uri="http://schemas.openxmlformats.org/presentationml/2006/ole">
            <p:oleObj spid="_x0000_s5184" name="CS ChemDraw Drawing" r:id="rId6" imgW="4643140" imgH="1013234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2337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57447983"/>
              </p:ext>
            </p:extLst>
          </p:nvPr>
        </p:nvGraphicFramePr>
        <p:xfrm>
          <a:off x="458788" y="330200"/>
          <a:ext cx="7553325" cy="1308100"/>
        </p:xfrm>
        <a:graphic>
          <a:graphicData uri="http://schemas.openxmlformats.org/presentationml/2006/ole">
            <p:oleObj spid="_x0000_s6190" name="CS ChemDraw Drawing" r:id="rId3" imgW="3740956" imgH="638082" progId="ChemDraw.Document.6.0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60271283"/>
              </p:ext>
            </p:extLst>
          </p:nvPr>
        </p:nvGraphicFramePr>
        <p:xfrm>
          <a:off x="536575" y="1903413"/>
          <a:ext cx="8197850" cy="2354262"/>
        </p:xfrm>
        <a:graphic>
          <a:graphicData uri="http://schemas.openxmlformats.org/presentationml/2006/ole">
            <p:oleObj spid="_x0000_s6191" name="CS ChemDraw Drawing" r:id="rId4" imgW="4720747" imgH="1356014" progId="ChemDraw.Document.6.0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6716138"/>
              </p:ext>
            </p:extLst>
          </p:nvPr>
        </p:nvGraphicFramePr>
        <p:xfrm>
          <a:off x="544513" y="4867275"/>
          <a:ext cx="6238875" cy="920750"/>
        </p:xfrm>
        <a:graphic>
          <a:graphicData uri="http://schemas.openxmlformats.org/presentationml/2006/ole">
            <p:oleObj spid="_x0000_s6192" name="CS ChemDraw Drawing" r:id="rId5" imgW="3251959" imgH="487014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3068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736</Words>
  <Application>Microsoft Office PowerPoint</Application>
  <PresentationFormat>全屏显示(4:3)</PresentationFormat>
  <Paragraphs>71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主题​​</vt:lpstr>
      <vt:lpstr>CS ChemDraw Drawing</vt:lpstr>
      <vt:lpstr>第7、8和9章 小测验答案</vt:lpstr>
      <vt:lpstr>一. 比较题</vt:lpstr>
      <vt:lpstr>3. 下列化合物分别在CH3OH和CH3ONa中发生消去反应，速度快慢顺序是 </vt:lpstr>
      <vt:lpstr>5. 比较下列化合物发生SN1 反应的速度的快慢： </vt:lpstr>
      <vt:lpstr>幻灯片 5</vt:lpstr>
      <vt:lpstr>幻灯片 6</vt:lpstr>
      <vt:lpstr>二. 完成下列反应： </vt:lpstr>
      <vt:lpstr>幻灯片 8</vt:lpstr>
      <vt:lpstr>幻灯片 9</vt:lpstr>
      <vt:lpstr>幻灯片 10</vt:lpstr>
      <vt:lpstr>幻灯片 11</vt:lpstr>
      <vt:lpstr>幻灯片 12</vt:lpstr>
      <vt:lpstr>三. 机理题 </vt:lpstr>
      <vt:lpstr>幻灯片 14</vt:lpstr>
      <vt:lpstr>幻灯片 15</vt:lpstr>
      <vt:lpstr>幻灯片 16</vt:lpstr>
      <vt:lpstr>幻灯片 17</vt:lpstr>
      <vt:lpstr>四. 合成题：由乙醇和叔丁醇合成乙基叔丁基醚 </vt:lpstr>
      <vt:lpstr>五.问答题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E570-LYH</cp:lastModifiedBy>
  <cp:revision>49</cp:revision>
  <dcterms:created xsi:type="dcterms:W3CDTF">2015-10-28T02:28:56Z</dcterms:created>
  <dcterms:modified xsi:type="dcterms:W3CDTF">2019-12-25T03:47:59Z</dcterms:modified>
</cp:coreProperties>
</file>