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79" r:id="rId6"/>
    <p:sldId id="280" r:id="rId7"/>
    <p:sldId id="281" r:id="rId8"/>
    <p:sldId id="282" r:id="rId9"/>
    <p:sldId id="283" r:id="rId10"/>
    <p:sldId id="284" r:id="rId11"/>
    <p:sldId id="285" r:id="rId12"/>
    <p:sldId id="256" r:id="rId13"/>
    <p:sldId id="257" r:id="rId14"/>
    <p:sldId id="258" r:id="rId15"/>
    <p:sldId id="259" r:id="rId16"/>
    <p:sldId id="271" r:id="rId17"/>
    <p:sldId id="272" r:id="rId18"/>
    <p:sldId id="260" r:id="rId19"/>
    <p:sldId id="261" r:id="rId20"/>
    <p:sldId id="262" r:id="rId21"/>
    <p:sldId id="263" r:id="rId22"/>
    <p:sldId id="264" r:id="rId23"/>
    <p:sldId id="273" r:id="rId24"/>
    <p:sldId id="265" r:id="rId25"/>
    <p:sldId id="266" r:id="rId26"/>
    <p:sldId id="267" r:id="rId27"/>
    <p:sldId id="268" r:id="rId28"/>
    <p:sldId id="270" r:id="rId29"/>
    <p:sldId id="269" r:id="rId30"/>
    <p:sldId id="274"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245038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343898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5745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135903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2071804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318674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87891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127136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188912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358097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90B2BC-C1EA-4326-A10A-C4E1D9B069E3}" type="datetimeFigureOut">
              <a:rPr lang="zh-CN" altLang="en-US" smtClean="0"/>
              <a:pPr/>
              <a:t>2019/12/31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385589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0B2BC-C1EA-4326-A10A-C4E1D9B069E3}" type="datetimeFigureOut">
              <a:rPr lang="zh-CN" altLang="en-US" smtClean="0"/>
              <a:pPr/>
              <a:t>2019/12/31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0D336-360E-45B8-A59B-B24FB9BCCF9A}" type="slidenum">
              <a:rPr lang="zh-CN" altLang="en-US" smtClean="0"/>
              <a:pPr/>
              <a:t>‹#›</a:t>
            </a:fld>
            <a:endParaRPr lang="zh-CN" altLang="en-US"/>
          </a:p>
        </p:txBody>
      </p:sp>
    </p:spTree>
    <p:extLst>
      <p:ext uri="{BB962C8B-B14F-4D97-AF65-F5344CB8AC3E}">
        <p14:creationId xmlns:p14="http://schemas.microsoft.com/office/powerpoint/2010/main" val="4165295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emf"/><Relationship Id="rId5" Type="http://schemas.openxmlformats.org/officeDocument/2006/relationships/oleObject" Target="../embeddings/oleObject16.bin"/><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2.emf"/><Relationship Id="rId5" Type="http://schemas.openxmlformats.org/officeDocument/2006/relationships/oleObject" Target="../embeddings/oleObject18.bin"/><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emf"/><Relationship Id="rId5" Type="http://schemas.openxmlformats.org/officeDocument/2006/relationships/oleObject" Target="../embeddings/oleObject20.bin"/><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emf"/><Relationship Id="rId5" Type="http://schemas.openxmlformats.org/officeDocument/2006/relationships/oleObject" Target="../embeddings/oleObject24.bin"/><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0.emf"/><Relationship Id="rId5" Type="http://schemas.openxmlformats.org/officeDocument/2006/relationships/oleObject" Target="../embeddings/oleObject26.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4.emf"/><Relationship Id="rId5" Type="http://schemas.openxmlformats.org/officeDocument/2006/relationships/oleObject" Target="../embeddings/oleObject30.bin"/><Relationship Id="rId4" Type="http://schemas.openxmlformats.org/officeDocument/2006/relationships/image" Target="../media/image33.emf"/></Relationships>
</file>

<file path=ppt/slides/_rels/slide21.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7.emf"/><Relationship Id="rId5" Type="http://schemas.openxmlformats.org/officeDocument/2006/relationships/oleObject" Target="../embeddings/oleObject33.bin"/><Relationship Id="rId4" Type="http://schemas.openxmlformats.org/officeDocument/2006/relationships/image" Target="../media/image36.emf"/></Relationships>
</file>

<file path=ppt/slides/_rels/slide2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emf"/><Relationship Id="rId5" Type="http://schemas.openxmlformats.org/officeDocument/2006/relationships/oleObject" Target="../embeddings/oleObject36.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6.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8.emf"/><Relationship Id="rId5" Type="http://schemas.openxmlformats.org/officeDocument/2006/relationships/oleObject" Target="../embeddings/oleObject44.bin"/><Relationship Id="rId4" Type="http://schemas.openxmlformats.org/officeDocument/2006/relationships/image" Target="../media/image47.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0.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emf"/><Relationship Id="rId5" Type="http://schemas.openxmlformats.org/officeDocument/2006/relationships/oleObject" Target="../embeddings/oleObject11.bin"/><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13.bin"/><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476672"/>
            <a:ext cx="7772400" cy="1470025"/>
          </a:xfrm>
        </p:spPr>
        <p:txBody>
          <a:bodyPr>
            <a:normAutofit/>
          </a:bodyPr>
          <a:lstStyle/>
          <a:p>
            <a:r>
              <a:rPr lang="zh-CN" altLang="zh-CN" sz="4000" dirty="0"/>
              <a:t>第</a:t>
            </a:r>
            <a:r>
              <a:rPr lang="en-US" altLang="zh-CN" sz="4000" dirty="0"/>
              <a:t>5</a:t>
            </a:r>
            <a:r>
              <a:rPr lang="zh-CN" altLang="zh-CN" sz="4000" dirty="0"/>
              <a:t>和第</a:t>
            </a:r>
            <a:r>
              <a:rPr lang="en-US" altLang="zh-CN" sz="4000" dirty="0"/>
              <a:t>6</a:t>
            </a:r>
            <a:r>
              <a:rPr lang="zh-CN" altLang="zh-CN" sz="4000" dirty="0"/>
              <a:t>章小测验</a:t>
            </a:r>
            <a:r>
              <a:rPr lang="zh-CN" altLang="zh-CN" sz="4000" dirty="0" smtClean="0"/>
              <a:t>试题</a:t>
            </a:r>
            <a:endParaRPr lang="zh-CN" altLang="en-US" sz="4000" dirty="0"/>
          </a:p>
        </p:txBody>
      </p:sp>
      <p:sp>
        <p:nvSpPr>
          <p:cNvPr id="3" name="副标题 2"/>
          <p:cNvSpPr>
            <a:spLocks noGrp="1"/>
          </p:cNvSpPr>
          <p:nvPr>
            <p:ph type="subTitle" idx="1"/>
          </p:nvPr>
        </p:nvSpPr>
        <p:spPr>
          <a:xfrm>
            <a:off x="971600" y="3861048"/>
            <a:ext cx="7272808" cy="1752600"/>
          </a:xfrm>
        </p:spPr>
        <p:txBody>
          <a:bodyPr>
            <a:normAutofit/>
          </a:bodyPr>
          <a:lstStyle/>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8070256"/>
              </p:ext>
            </p:extLst>
          </p:nvPr>
        </p:nvGraphicFramePr>
        <p:xfrm>
          <a:off x="395536" y="2348880"/>
          <a:ext cx="8510385" cy="1152128"/>
        </p:xfrm>
        <a:graphic>
          <a:graphicData uri="http://schemas.openxmlformats.org/presentationml/2006/ole">
            <mc:AlternateContent xmlns:mc="http://schemas.openxmlformats.org/markup-compatibility/2006">
              <mc:Choice xmlns:v="urn:schemas-microsoft-com:vml" Requires="v">
                <p:oleObj spid="_x0000_s33799" name="CS ChemDraw Drawing" r:id="rId3" imgW="5272621" imgH="711098" progId="ChemDraw.Document.6.0">
                  <p:embed/>
                </p:oleObj>
              </mc:Choice>
              <mc:Fallback>
                <p:oleObj name="CS ChemDraw Drawing" r:id="rId3" imgW="5272621" imgH="711098"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348880"/>
                        <a:ext cx="8510385"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59413" y="1743209"/>
            <a:ext cx="4431021" cy="523220"/>
          </a:xfrm>
          <a:prstGeom prst="rect">
            <a:avLst/>
          </a:prstGeom>
          <a:noFill/>
        </p:spPr>
        <p:txBody>
          <a:bodyPr wrap="none" rtlCol="0">
            <a:spAutoFit/>
          </a:bodyPr>
          <a:lstStyle/>
          <a:p>
            <a:r>
              <a:rPr lang="zh-CN" altLang="en-US" sz="2800" b="1" dirty="0" smtClean="0"/>
              <a:t>一</a:t>
            </a:r>
            <a:r>
              <a:rPr lang="en-US" altLang="zh-CN" sz="2800" b="1" dirty="0" smtClean="0"/>
              <a:t>.</a:t>
            </a:r>
            <a:r>
              <a:rPr lang="zh-CN" altLang="en-US" sz="2800" b="1" dirty="0" smtClean="0"/>
              <a:t>命名下列化合物（</a:t>
            </a:r>
            <a:r>
              <a:rPr lang="en-US" altLang="zh-CN" sz="2800" b="1" dirty="0" smtClean="0"/>
              <a:t>8</a:t>
            </a:r>
            <a:r>
              <a:rPr lang="zh-CN" altLang="en-US" sz="2800" b="1" dirty="0" smtClean="0"/>
              <a:t>分）</a:t>
            </a:r>
            <a:endParaRPr lang="zh-CN" altLang="en-US" sz="2800" b="1" dirty="0"/>
          </a:p>
        </p:txBody>
      </p:sp>
    </p:spTree>
    <p:extLst>
      <p:ext uri="{BB962C8B-B14F-4D97-AF65-F5344CB8AC3E}">
        <p14:creationId xmlns:p14="http://schemas.microsoft.com/office/powerpoint/2010/main" val="1616957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lgn="l"/>
            <a:r>
              <a:rPr lang="zh-CN" altLang="en-US" sz="3200" b="1" dirty="0" smtClean="0"/>
              <a:t>四</a:t>
            </a:r>
            <a:r>
              <a:rPr lang="en-US" altLang="zh-CN" sz="3200" b="1" dirty="0" smtClean="0"/>
              <a:t>. </a:t>
            </a:r>
            <a:r>
              <a:rPr lang="zh-CN" altLang="zh-CN" sz="3200" b="1" dirty="0" smtClean="0"/>
              <a:t>推测</a:t>
            </a:r>
            <a:r>
              <a:rPr lang="zh-CN" altLang="zh-CN" sz="3200" b="1" dirty="0"/>
              <a:t>下列化合物结构（</a:t>
            </a:r>
            <a:r>
              <a:rPr lang="en-US" altLang="zh-CN" sz="3200" b="1" dirty="0"/>
              <a:t>14</a:t>
            </a:r>
            <a:r>
              <a:rPr lang="zh-CN" altLang="zh-CN" sz="3200" b="1" dirty="0"/>
              <a:t>分</a:t>
            </a:r>
            <a:r>
              <a:rPr lang="zh-CN" altLang="zh-CN" sz="3200" b="1" dirty="0" smtClean="0"/>
              <a:t>）</a:t>
            </a:r>
            <a:endParaRPr lang="zh-CN" altLang="en-US" sz="3200" b="1" dirty="0"/>
          </a:p>
        </p:txBody>
      </p:sp>
      <p:sp>
        <p:nvSpPr>
          <p:cNvPr id="3" name="内容占位符 2"/>
          <p:cNvSpPr>
            <a:spLocks noGrp="1"/>
          </p:cNvSpPr>
          <p:nvPr>
            <p:ph idx="1"/>
          </p:nvPr>
        </p:nvSpPr>
        <p:spPr>
          <a:xfrm>
            <a:off x="611560" y="1700808"/>
            <a:ext cx="8229600" cy="4525963"/>
          </a:xfrm>
        </p:spPr>
        <p:txBody>
          <a:bodyPr/>
          <a:lstStyle/>
          <a:p>
            <a:pPr marL="0" lvl="0" indent="0">
              <a:buNone/>
            </a:pPr>
            <a:r>
              <a:rPr lang="en-US" altLang="zh-CN" sz="2800" b="1" dirty="0" smtClean="0"/>
              <a:t>1. </a:t>
            </a:r>
            <a:r>
              <a:rPr lang="zh-CN" altLang="zh-CN" sz="2800" b="1" dirty="0" smtClean="0"/>
              <a:t>根据</a:t>
            </a:r>
            <a:r>
              <a:rPr lang="zh-CN" altLang="zh-CN" sz="2800" b="1" dirty="0"/>
              <a:t>下列分子式和红外光谱，推测化合物的结构。</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0860" y="2060848"/>
            <a:ext cx="6264696" cy="2952328"/>
          </a:xfrm>
          <a:prstGeom prst="rect">
            <a:avLst/>
          </a:prstGeom>
          <a:noFill/>
          <a:ln>
            <a:noFill/>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33525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pPr algn="l"/>
            <a:r>
              <a:rPr lang="en-US" altLang="zh-CN" sz="2400" b="1" dirty="0"/>
              <a:t>2. </a:t>
            </a:r>
            <a:r>
              <a:rPr lang="zh-CN" altLang="zh-CN" sz="2400" b="1" dirty="0"/>
              <a:t>这出下列核磁共振谱（</a:t>
            </a:r>
            <a:r>
              <a:rPr lang="en-US" altLang="zh-CN" sz="2400" b="1" dirty="0"/>
              <a:t>1</a:t>
            </a:r>
            <a:r>
              <a:rPr lang="zh-CN" altLang="zh-CN" sz="2400" b="1" dirty="0"/>
              <a:t>）</a:t>
            </a:r>
            <a:r>
              <a:rPr lang="en-US" altLang="zh-CN" sz="2400" b="1" dirty="0"/>
              <a:t>-</a:t>
            </a:r>
            <a:r>
              <a:rPr lang="zh-CN" altLang="zh-CN" sz="2400" b="1" dirty="0"/>
              <a:t>（</a:t>
            </a:r>
            <a:r>
              <a:rPr lang="en-US" altLang="zh-CN" sz="2400" b="1" dirty="0"/>
              <a:t>3</a:t>
            </a:r>
            <a:r>
              <a:rPr lang="zh-CN" altLang="zh-CN" sz="2400" b="1" dirty="0"/>
              <a:t>）属于下列哪个</a:t>
            </a:r>
            <a:r>
              <a:rPr lang="zh-CN" altLang="zh-CN" sz="2400" b="1" dirty="0" smtClean="0"/>
              <a:t>化合物</a:t>
            </a:r>
            <a:endParaRPr lang="zh-CN" altLang="en-US" sz="2400" b="1" dirty="0"/>
          </a:p>
        </p:txBody>
      </p:sp>
      <p:sp>
        <p:nvSpPr>
          <p:cNvPr id="3" name="内容占位符 2"/>
          <p:cNvSpPr>
            <a:spLocks noGrp="1"/>
          </p:cNvSpPr>
          <p:nvPr>
            <p:ph idx="1"/>
          </p:nvPr>
        </p:nvSpPr>
        <p:spPr>
          <a:xfrm>
            <a:off x="251520" y="1196752"/>
            <a:ext cx="8640960" cy="4929411"/>
          </a:xfrm>
        </p:spPr>
        <p:txBody>
          <a:bodyPr/>
          <a:lstStyle/>
          <a:p>
            <a:pPr marL="0" indent="0">
              <a:buNone/>
            </a:pPr>
            <a:r>
              <a:rPr lang="en-US" altLang="zh-CN" sz="2000" dirty="0" smtClean="0">
                <a:latin typeface="Times New Roman" panose="02020603050405020304" pitchFamily="18" charset="0"/>
                <a:cs typeface="Times New Roman" panose="02020603050405020304" pitchFamily="18" charset="0"/>
              </a:rPr>
              <a:t>A. CH</a:t>
            </a:r>
            <a:r>
              <a:rPr lang="en-US" altLang="zh-CN" sz="2000" baseline="-25000" dirty="0" smtClean="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COOCH</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CH</a:t>
            </a:r>
            <a:r>
              <a:rPr lang="en-US" altLang="zh-CN" sz="2000" baseline="-25000" dirty="0" smtClean="0">
                <a:latin typeface="Times New Roman" panose="02020603050405020304" pitchFamily="18" charset="0"/>
                <a:cs typeface="Times New Roman" panose="02020603050405020304" pitchFamily="18" charset="0"/>
              </a:rPr>
              <a:t>3</a:t>
            </a:r>
            <a:r>
              <a:rPr lang="zh-CN" altLang="zh-CN" sz="2000" baseline="-25000" dirty="0" smtClean="0">
                <a:latin typeface="Times New Roman" panose="02020603050405020304" pitchFamily="18" charset="0"/>
                <a:cs typeface="Times New Roman" panose="02020603050405020304" pitchFamily="18" charset="0"/>
              </a:rPr>
              <a:t>，</a:t>
            </a:r>
            <a:r>
              <a:rPr lang="en-US" altLang="zh-CN" sz="2000" baseline="-25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CH</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C</a:t>
            </a:r>
            <a:r>
              <a:rPr lang="en-US" altLang="zh-CN" sz="2000" baseline="-25000" dirty="0">
                <a:latin typeface="Times New Roman" panose="02020603050405020304" pitchFamily="18" charset="0"/>
                <a:cs typeface="Times New Roman" panose="02020603050405020304" pitchFamily="18" charset="0"/>
              </a:rPr>
              <a:t>6</a:t>
            </a:r>
            <a:r>
              <a:rPr lang="en-US" altLang="zh-CN" sz="2000" dirty="0">
                <a:latin typeface="Times New Roman" panose="02020603050405020304" pitchFamily="18" charset="0"/>
                <a:cs typeface="Times New Roman" panose="02020603050405020304" pitchFamily="18" charset="0"/>
              </a:rPr>
              <a:t>H</a:t>
            </a:r>
            <a:r>
              <a:rPr lang="en-US" altLang="zh-CN" sz="2000" baseline="-25000" dirty="0">
                <a:latin typeface="Times New Roman" panose="02020603050405020304" pitchFamily="18" charset="0"/>
                <a:cs typeface="Times New Roman" panose="02020603050405020304" pitchFamily="18" charset="0"/>
              </a:rPr>
              <a:t>4</a:t>
            </a:r>
            <a:r>
              <a:rPr lang="en-US" altLang="zh-CN" sz="2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 </a:t>
            </a:r>
            <a:r>
              <a:rPr lang="zh-CN" altLang="zh-CN" sz="2000" baseline="-25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COOCH(CH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a:t>
            </a:r>
            <a:r>
              <a:rPr lang="zh-CN" altLang="zh-CN" sz="2000" baseline="-25000" dirty="0" smtClean="0">
                <a:latin typeface="Times New Roman" panose="02020603050405020304" pitchFamily="18" charset="0"/>
                <a:cs typeface="Times New Roman" panose="02020603050405020304" pitchFamily="18" charset="0"/>
              </a:rPr>
              <a:t> </a:t>
            </a:r>
            <a:r>
              <a:rPr lang="zh-CN" altLang="en-US" sz="2000" baseline="-25000" dirty="0" smtClean="0">
                <a:latin typeface="Times New Roman" panose="02020603050405020304" pitchFamily="18" charset="0"/>
                <a:cs typeface="Times New Roman" panose="02020603050405020304" pitchFamily="18" charset="0"/>
              </a:rPr>
              <a:t>，</a:t>
            </a:r>
            <a:endParaRPr lang="en-US" altLang="zh-CN" sz="2000" baseline="-25000" dirty="0" smtClean="0">
              <a:latin typeface="Times New Roman" panose="02020603050405020304" pitchFamily="18" charset="0"/>
              <a:cs typeface="Times New Roman" panose="02020603050405020304" pitchFamily="18" charset="0"/>
            </a:endParaRPr>
          </a:p>
          <a:p>
            <a:pPr marL="0" indent="0">
              <a:buNone/>
            </a:pPr>
            <a:r>
              <a:rPr lang="zh-CN" altLang="en-US" sz="2000" baseline="-25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CH</a:t>
            </a:r>
            <a:r>
              <a:rPr lang="en-US" altLang="zh-CN" sz="2000" baseline="-25000" dirty="0" smtClean="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CH</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CH</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NO</a:t>
            </a:r>
            <a:r>
              <a:rPr lang="en-US" altLang="zh-CN" sz="2000" baseline="-25000" dirty="0" smtClean="0">
                <a:latin typeface="Times New Roman" panose="02020603050405020304" pitchFamily="18" charset="0"/>
                <a:cs typeface="Times New Roman" panose="02020603050405020304" pitchFamily="18" charset="0"/>
              </a:rPr>
              <a:t>2</a:t>
            </a:r>
            <a:r>
              <a:rPr lang="zh-CN" altLang="en-US" sz="2000" baseline="-25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  (CH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CHNO</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E</a:t>
            </a:r>
            <a:r>
              <a:rPr lang="en-US" altLang="zh-CN" sz="2000" dirty="0">
                <a:latin typeface="Times New Roman" panose="02020603050405020304" pitchFamily="18" charset="0"/>
                <a:cs typeface="Times New Roman" panose="02020603050405020304" pitchFamily="18" charset="0"/>
              </a:rPr>
              <a:t>.  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CH</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I</a:t>
            </a:r>
            <a:endParaRPr lang="zh-CN" altLang="zh-CN" sz="2000" dirty="0">
              <a:latin typeface="Times New Roman" panose="02020603050405020304" pitchFamily="18" charset="0"/>
              <a:cs typeface="Times New Roman" panose="02020603050405020304" pitchFamily="18" charset="0"/>
            </a:endParaRPr>
          </a:p>
          <a:p>
            <a:endParaRPr lang="zh-CN" altLang="en-US" dirty="0"/>
          </a:p>
        </p:txBody>
      </p:sp>
      <p:pic>
        <p:nvPicPr>
          <p:cNvPr id="4" name="Picture 3" descr="NMR-10"/>
          <p:cNvPicPr/>
          <p:nvPr/>
        </p:nvPicPr>
        <p:blipFill>
          <a:blip r:embed="rId2" cstate="print">
            <a:clrChange>
              <a:clrFrom>
                <a:srgbClr val="FBFAFC"/>
              </a:clrFrom>
              <a:clrTo>
                <a:srgbClr val="FBFAFC">
                  <a:alpha val="0"/>
                </a:srgbClr>
              </a:clrTo>
            </a:clrChange>
            <a:lum bright="-18000" contrast="30000"/>
            <a:extLst>
              <a:ext uri="{28A0092B-C50C-407E-A947-70E740481C1C}">
                <a14:useLocalDpi xmlns:a14="http://schemas.microsoft.com/office/drawing/2010/main" val="0"/>
              </a:ext>
            </a:extLst>
          </a:blip>
          <a:srcRect/>
          <a:stretch>
            <a:fillRect/>
          </a:stretch>
        </p:blipFill>
        <p:spPr bwMode="auto">
          <a:xfrm>
            <a:off x="-18701" y="2182906"/>
            <a:ext cx="4662709" cy="2182198"/>
          </a:xfrm>
          <a:prstGeom prst="rect">
            <a:avLst/>
          </a:prstGeom>
          <a:noFill/>
          <a:ln>
            <a:noFill/>
          </a:ln>
          <a:extLst/>
        </p:spPr>
      </p:pic>
      <p:pic>
        <p:nvPicPr>
          <p:cNvPr id="5" name="Picture 3" descr="NMR-11"/>
          <p:cNvPicPr/>
          <p:nvPr/>
        </p:nvPicPr>
        <p:blipFill>
          <a:blip r:embed="rId3" cstate="print">
            <a:clrChange>
              <a:clrFrom>
                <a:srgbClr val="F4F3F7"/>
              </a:clrFrom>
              <a:clrTo>
                <a:srgbClr val="F4F3F7">
                  <a:alpha val="0"/>
                </a:srgbClr>
              </a:clrTo>
            </a:clrChange>
            <a:extLst>
              <a:ext uri="{28A0092B-C50C-407E-A947-70E740481C1C}">
                <a14:useLocalDpi xmlns:a14="http://schemas.microsoft.com/office/drawing/2010/main" val="0"/>
              </a:ext>
            </a:extLst>
          </a:blip>
          <a:srcRect/>
          <a:stretch>
            <a:fillRect/>
          </a:stretch>
        </p:blipFill>
        <p:spPr bwMode="auto">
          <a:xfrm>
            <a:off x="4578234" y="2143454"/>
            <a:ext cx="4386254" cy="2221649"/>
          </a:xfrm>
          <a:prstGeom prst="rect">
            <a:avLst/>
          </a:prstGeom>
          <a:noFill/>
          <a:ln>
            <a:noFill/>
          </a:ln>
          <a:extLst/>
        </p:spPr>
      </p:pic>
      <p:pic>
        <p:nvPicPr>
          <p:cNvPr id="6" name="Picture 3" descr="NMR-12"/>
          <p:cNvPicPr/>
          <p:nvPr/>
        </p:nvPicPr>
        <p:blipFill>
          <a:blip r:embed="rId4" cstate="print">
            <a:clrChange>
              <a:clrFrom>
                <a:srgbClr val="F5F3FA"/>
              </a:clrFrom>
              <a:clrTo>
                <a:srgbClr val="F5F3FA">
                  <a:alpha val="0"/>
                </a:srgbClr>
              </a:clrTo>
            </a:clrChange>
            <a:lum bright="-18000" contrast="30000"/>
            <a:extLst>
              <a:ext uri="{28A0092B-C50C-407E-A947-70E740481C1C}">
                <a14:useLocalDpi xmlns:a14="http://schemas.microsoft.com/office/drawing/2010/main" val="0"/>
              </a:ext>
            </a:extLst>
          </a:blip>
          <a:srcRect/>
          <a:stretch>
            <a:fillRect/>
          </a:stretch>
        </p:blipFill>
        <p:spPr bwMode="auto">
          <a:xfrm>
            <a:off x="1781564" y="4121705"/>
            <a:ext cx="4374612" cy="2553970"/>
          </a:xfrm>
          <a:prstGeom prst="rect">
            <a:avLst/>
          </a:prstGeom>
          <a:noFill/>
          <a:ln>
            <a:noFill/>
          </a:ln>
          <a:extLst/>
        </p:spPr>
      </p:pic>
    </p:spTree>
    <p:extLst>
      <p:ext uri="{BB962C8B-B14F-4D97-AF65-F5344CB8AC3E}">
        <p14:creationId xmlns:p14="http://schemas.microsoft.com/office/powerpoint/2010/main" val="1069517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smtClean="0"/>
              <a:t>第</a:t>
            </a:r>
            <a:r>
              <a:rPr lang="en-US" altLang="zh-CN" dirty="0" smtClean="0"/>
              <a:t>7</a:t>
            </a:r>
            <a:r>
              <a:rPr lang="zh-CN" altLang="en-US" dirty="0" smtClean="0"/>
              <a:t>、</a:t>
            </a:r>
            <a:r>
              <a:rPr lang="en-US" altLang="zh-CN" dirty="0" smtClean="0"/>
              <a:t>8</a:t>
            </a:r>
            <a:r>
              <a:rPr lang="zh-CN" altLang="zh-CN" dirty="0"/>
              <a:t>和</a:t>
            </a:r>
            <a:r>
              <a:rPr lang="en-US" altLang="zh-CN" dirty="0"/>
              <a:t>9</a:t>
            </a:r>
            <a:r>
              <a:rPr lang="zh-CN" altLang="zh-CN" dirty="0"/>
              <a:t>章 小</a:t>
            </a:r>
            <a:r>
              <a:rPr lang="zh-CN" altLang="zh-CN" dirty="0" smtClean="0"/>
              <a:t>测验</a:t>
            </a:r>
            <a:endParaRPr lang="zh-CN" altLang="en-US" dirty="0"/>
          </a:p>
        </p:txBody>
      </p:sp>
    </p:spTree>
    <p:extLst>
      <p:ext uri="{BB962C8B-B14F-4D97-AF65-F5344CB8AC3E}">
        <p14:creationId xmlns:p14="http://schemas.microsoft.com/office/powerpoint/2010/main" val="205054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zh-CN" sz="3600" dirty="0"/>
              <a:t>一</a:t>
            </a:r>
            <a:r>
              <a:rPr lang="en-US" altLang="zh-CN" sz="3600" dirty="0"/>
              <a:t>. </a:t>
            </a:r>
            <a:r>
              <a:rPr lang="zh-CN" altLang="zh-CN" sz="3600" dirty="0"/>
              <a:t>比较</a:t>
            </a:r>
            <a:r>
              <a:rPr lang="zh-CN" altLang="zh-CN" sz="3600" dirty="0" smtClean="0"/>
              <a:t>题</a:t>
            </a:r>
            <a:endParaRPr lang="zh-CN" altLang="en-US" sz="3600" dirty="0"/>
          </a:p>
        </p:txBody>
      </p:sp>
      <p:sp>
        <p:nvSpPr>
          <p:cNvPr id="3" name="内容占位符 2"/>
          <p:cNvSpPr>
            <a:spLocks noGrp="1"/>
          </p:cNvSpPr>
          <p:nvPr>
            <p:ph idx="1"/>
          </p:nvPr>
        </p:nvSpPr>
        <p:spPr>
          <a:xfrm>
            <a:off x="214282" y="1600200"/>
            <a:ext cx="8786874" cy="4525963"/>
          </a:xfrm>
        </p:spPr>
        <p:txBody>
          <a:bodyPr>
            <a:normAutofit/>
          </a:bodyPr>
          <a:lstStyle/>
          <a:p>
            <a:pPr marL="514350" indent="-514350">
              <a:buAutoNum type="arabicPeriod"/>
            </a:pPr>
            <a:r>
              <a:rPr lang="zh-CN" altLang="zh-CN" sz="2800" b="1" dirty="0" smtClean="0"/>
              <a:t>分别</a:t>
            </a:r>
            <a:r>
              <a:rPr lang="zh-CN" altLang="zh-CN" sz="2800" b="1" dirty="0"/>
              <a:t>比较下列试剂在</a:t>
            </a:r>
            <a:r>
              <a:rPr lang="en-US" altLang="zh-CN" sz="2800" b="1" dirty="0"/>
              <a:t>CH</a:t>
            </a:r>
            <a:r>
              <a:rPr lang="en-US" altLang="zh-CN" sz="2800" b="1" baseline="-25000" dirty="0"/>
              <a:t>3</a:t>
            </a:r>
            <a:r>
              <a:rPr lang="en-US" altLang="zh-CN" sz="2800" b="1" dirty="0"/>
              <a:t>OH </a:t>
            </a:r>
            <a:r>
              <a:rPr lang="zh-CN" altLang="zh-CN" sz="2800" b="1" dirty="0" smtClean="0"/>
              <a:t>溶液</a:t>
            </a:r>
            <a:r>
              <a:rPr lang="zh-CN" altLang="zh-CN" sz="2800" b="1" dirty="0"/>
              <a:t>中与</a:t>
            </a:r>
            <a:r>
              <a:rPr lang="en-US" altLang="zh-CN" sz="2800" b="1" dirty="0"/>
              <a:t>1-</a:t>
            </a:r>
            <a:r>
              <a:rPr lang="zh-CN" altLang="zh-CN" sz="2800" b="1" dirty="0"/>
              <a:t>溴丁烷反应活性强弱</a:t>
            </a:r>
            <a:r>
              <a:rPr lang="zh-CN" altLang="zh-CN" sz="2800" b="1" dirty="0" smtClean="0"/>
              <a:t>：</a:t>
            </a:r>
            <a:endParaRPr lang="en-US" altLang="zh-CN" sz="2800" b="1" dirty="0" smtClean="0"/>
          </a:p>
          <a:p>
            <a:pPr marL="0" lvl="0" indent="0">
              <a:buNone/>
            </a:pPr>
            <a:r>
              <a:rPr lang="zh-CN" altLang="en-US" sz="2800" dirty="0" smtClean="0"/>
              <a:t>（</a:t>
            </a:r>
            <a:r>
              <a:rPr lang="en-US" altLang="zh-CN" sz="2800" dirty="0" smtClean="0"/>
              <a:t>1</a:t>
            </a:r>
            <a:r>
              <a:rPr lang="zh-CN" altLang="en-US" sz="2800" dirty="0" smtClean="0"/>
              <a:t>）</a:t>
            </a:r>
            <a:r>
              <a:rPr lang="en-US" altLang="zh-CN" sz="2800" dirty="0" smtClean="0"/>
              <a:t>CH</a:t>
            </a:r>
            <a:r>
              <a:rPr lang="en-US" altLang="zh-CN" sz="2800" baseline="-25000" dirty="0" smtClean="0"/>
              <a:t>3</a:t>
            </a:r>
            <a:r>
              <a:rPr lang="en-US" altLang="zh-CN" sz="2800" dirty="0" smtClean="0"/>
              <a:t>CH</a:t>
            </a:r>
            <a:r>
              <a:rPr lang="en-US" altLang="zh-CN" sz="2800" baseline="-25000" dirty="0" smtClean="0"/>
              <a:t>2</a:t>
            </a:r>
            <a:r>
              <a:rPr lang="en-US" altLang="zh-CN" sz="2800" dirty="0" smtClean="0"/>
              <a:t>O</a:t>
            </a:r>
            <a:r>
              <a:rPr lang="en-US" altLang="zh-CN" sz="2800" baseline="30000" dirty="0" smtClean="0"/>
              <a:t>-</a:t>
            </a:r>
            <a:r>
              <a:rPr lang="zh-CN" altLang="en-US" sz="2800" dirty="0"/>
              <a:t>和</a:t>
            </a:r>
            <a:r>
              <a:rPr lang="en-US" altLang="zh-CN" sz="2800" dirty="0" smtClean="0"/>
              <a:t>CH</a:t>
            </a:r>
            <a:r>
              <a:rPr lang="en-US" altLang="zh-CN" sz="2800" baseline="-25000" dirty="0" smtClean="0"/>
              <a:t>3</a:t>
            </a:r>
            <a:r>
              <a:rPr lang="en-US" altLang="zh-CN" sz="2800" dirty="0" smtClean="0"/>
              <a:t>CH</a:t>
            </a:r>
            <a:r>
              <a:rPr lang="en-US" altLang="zh-CN" sz="2800" baseline="-25000" dirty="0" smtClean="0"/>
              <a:t>2</a:t>
            </a:r>
            <a:r>
              <a:rPr lang="en-US" altLang="zh-CN" sz="2800" dirty="0" smtClean="0"/>
              <a:t>OH</a:t>
            </a:r>
            <a:endParaRPr lang="zh-CN" altLang="zh-CN" sz="2800" dirty="0"/>
          </a:p>
          <a:p>
            <a:pPr marL="0" lvl="0" indent="0">
              <a:buNone/>
            </a:pPr>
            <a:r>
              <a:rPr lang="zh-CN" altLang="en-US" sz="2800" dirty="0" smtClean="0"/>
              <a:t>（</a:t>
            </a:r>
            <a:r>
              <a:rPr lang="en-US" altLang="zh-CN" sz="2800" dirty="0" smtClean="0"/>
              <a:t>2</a:t>
            </a:r>
            <a:r>
              <a:rPr lang="zh-CN" altLang="en-US" sz="2800" dirty="0" smtClean="0"/>
              <a:t>） </a:t>
            </a:r>
            <a:r>
              <a:rPr lang="en-US" altLang="zh-CN" sz="2800" dirty="0" smtClean="0"/>
              <a:t>H</a:t>
            </a:r>
            <a:r>
              <a:rPr lang="en-US" altLang="zh-CN" sz="2800" baseline="-25000" dirty="0" smtClean="0"/>
              <a:t>2</a:t>
            </a:r>
            <a:r>
              <a:rPr lang="en-US" altLang="zh-CN" sz="2800" dirty="0" smtClean="0"/>
              <a:t>S</a:t>
            </a:r>
            <a:r>
              <a:rPr lang="zh-CN" altLang="en-US" sz="2800" dirty="0" smtClean="0"/>
              <a:t>和</a:t>
            </a:r>
            <a:r>
              <a:rPr lang="en-US" altLang="zh-CN" sz="2800" dirty="0" smtClean="0"/>
              <a:t>H</a:t>
            </a:r>
            <a:r>
              <a:rPr lang="en-US" altLang="zh-CN" sz="2800" baseline="-25000" dirty="0" smtClean="0"/>
              <a:t>2</a:t>
            </a:r>
            <a:r>
              <a:rPr lang="en-US" altLang="zh-CN" sz="2800" dirty="0" smtClean="0"/>
              <a:t>O</a:t>
            </a:r>
            <a:r>
              <a:rPr lang="zh-CN" altLang="en-US" sz="2800" dirty="0" smtClean="0"/>
              <a:t> </a:t>
            </a:r>
            <a:endParaRPr lang="en-US" altLang="zh-CN" sz="2800" dirty="0" smtClean="0"/>
          </a:p>
          <a:p>
            <a:pPr marL="0" lvl="0" indent="0">
              <a:buNone/>
            </a:pPr>
            <a:r>
              <a:rPr lang="zh-CN" altLang="en-US" sz="2800" dirty="0" smtClean="0"/>
              <a:t>（</a:t>
            </a:r>
            <a:r>
              <a:rPr lang="en-US" altLang="zh-CN" sz="2800" dirty="0" smtClean="0"/>
              <a:t>3</a:t>
            </a:r>
            <a:r>
              <a:rPr lang="zh-CN" altLang="en-US" sz="2800" dirty="0" smtClean="0"/>
              <a:t>） </a:t>
            </a:r>
            <a:r>
              <a:rPr lang="en-US" altLang="zh-CN" sz="2800" dirty="0" smtClean="0"/>
              <a:t>OH</a:t>
            </a:r>
            <a:r>
              <a:rPr lang="en-US" altLang="zh-CN" sz="2800" baseline="30000" dirty="0" smtClean="0"/>
              <a:t>-</a:t>
            </a:r>
            <a:r>
              <a:rPr lang="en-US" altLang="zh-CN" sz="2800" dirty="0"/>
              <a:t> </a:t>
            </a:r>
            <a:r>
              <a:rPr lang="zh-CN" altLang="en-US" sz="2800" dirty="0" smtClean="0"/>
              <a:t>和</a:t>
            </a:r>
            <a:r>
              <a:rPr lang="en-US" altLang="zh-CN" sz="2800" dirty="0" smtClean="0"/>
              <a:t> CH</a:t>
            </a:r>
            <a:r>
              <a:rPr lang="en-US" altLang="zh-CN" sz="2800" baseline="-25000" dirty="0" smtClean="0"/>
              <a:t>3</a:t>
            </a:r>
            <a:r>
              <a:rPr lang="en-US" altLang="zh-CN" sz="2800" dirty="0" smtClean="0"/>
              <a:t>COO</a:t>
            </a:r>
            <a:r>
              <a:rPr lang="en-US" altLang="zh-CN" sz="2800" baseline="30000" dirty="0" smtClean="0"/>
              <a:t>-</a:t>
            </a:r>
            <a:r>
              <a:rPr lang="en-US" altLang="zh-CN" sz="2800" dirty="0" smtClean="0"/>
              <a:t> </a:t>
            </a:r>
            <a:endParaRPr lang="zh-CN" altLang="zh-CN" sz="2800" dirty="0"/>
          </a:p>
          <a:p>
            <a:pPr marL="0" lvl="0" indent="0">
              <a:buNone/>
            </a:pPr>
            <a:r>
              <a:rPr lang="zh-CN" altLang="en-US" sz="2800" dirty="0" smtClean="0"/>
              <a:t>（</a:t>
            </a:r>
            <a:r>
              <a:rPr lang="en-US" altLang="zh-CN" sz="2800" dirty="0" smtClean="0"/>
              <a:t>4</a:t>
            </a:r>
            <a:r>
              <a:rPr lang="zh-CN" altLang="en-US" sz="2800" dirty="0" smtClean="0"/>
              <a:t>） </a:t>
            </a:r>
            <a:r>
              <a:rPr lang="en-US" altLang="zh-CN" sz="2800" dirty="0" smtClean="0"/>
              <a:t>CH</a:t>
            </a:r>
            <a:r>
              <a:rPr lang="en-US" altLang="zh-CN" sz="2800" baseline="-25000" dirty="0" smtClean="0"/>
              <a:t>3</a:t>
            </a:r>
            <a:r>
              <a:rPr lang="en-US" altLang="zh-CN" sz="2800" dirty="0" smtClean="0"/>
              <a:t>(CH</a:t>
            </a:r>
            <a:r>
              <a:rPr lang="en-US" altLang="zh-CN" sz="2800" baseline="-25000" dirty="0" smtClean="0"/>
              <a:t>2</a:t>
            </a:r>
            <a:r>
              <a:rPr lang="en-US" altLang="zh-CN" sz="2800" dirty="0" smtClean="0"/>
              <a:t>)</a:t>
            </a:r>
            <a:r>
              <a:rPr lang="en-US" altLang="zh-CN" sz="2800" baseline="-25000" dirty="0" smtClean="0"/>
              <a:t>2</a:t>
            </a:r>
            <a:r>
              <a:rPr lang="en-US" altLang="zh-CN" sz="2800" dirty="0" smtClean="0"/>
              <a:t>O</a:t>
            </a:r>
            <a:r>
              <a:rPr lang="en-US" altLang="zh-CN" sz="2800" baseline="30000" dirty="0" smtClean="0"/>
              <a:t>-</a:t>
            </a:r>
            <a:r>
              <a:rPr lang="zh-CN" altLang="en-US" sz="2800" dirty="0"/>
              <a:t>和</a:t>
            </a:r>
            <a:r>
              <a:rPr lang="en-US" altLang="zh-CN" sz="2800" dirty="0" smtClean="0"/>
              <a:t>CH</a:t>
            </a:r>
            <a:r>
              <a:rPr lang="en-US" altLang="zh-CN" sz="2800" baseline="-25000" dirty="0" smtClean="0"/>
              <a:t>3</a:t>
            </a:r>
            <a:r>
              <a:rPr lang="en-US" altLang="zh-CN" sz="2800" dirty="0" smtClean="0"/>
              <a:t>CH</a:t>
            </a:r>
            <a:r>
              <a:rPr lang="en-US" altLang="zh-CN" sz="2800" baseline="-25000" dirty="0" smtClean="0"/>
              <a:t>2</a:t>
            </a:r>
            <a:r>
              <a:rPr lang="en-US" altLang="zh-CN" sz="2800" dirty="0" smtClean="0"/>
              <a:t>CH(CH</a:t>
            </a:r>
            <a:r>
              <a:rPr lang="en-US" altLang="zh-CN" sz="2800" baseline="-25000" dirty="0" smtClean="0"/>
              <a:t>3</a:t>
            </a:r>
            <a:r>
              <a:rPr lang="en-US" altLang="zh-CN" sz="2800" dirty="0" smtClean="0"/>
              <a:t>)</a:t>
            </a:r>
            <a:r>
              <a:rPr lang="en-US" altLang="zh-CN" sz="2800" baseline="-25000" dirty="0" smtClean="0"/>
              <a:t>2</a:t>
            </a:r>
            <a:r>
              <a:rPr lang="en-US" altLang="zh-CN" sz="2800" dirty="0" smtClean="0"/>
              <a:t>O</a:t>
            </a:r>
            <a:r>
              <a:rPr lang="en-US" altLang="zh-CN" sz="2800" baseline="30000" dirty="0" smtClean="0"/>
              <a:t>-</a:t>
            </a:r>
            <a:r>
              <a:rPr lang="en-US" altLang="zh-CN" sz="2800" dirty="0"/>
              <a:t>&gt;(</a:t>
            </a:r>
            <a:r>
              <a:rPr lang="en-US" altLang="zh-CN" sz="2800" dirty="0" smtClean="0"/>
              <a:t>CH</a:t>
            </a:r>
            <a:r>
              <a:rPr lang="en-US" altLang="zh-CN" sz="2800" baseline="-25000" dirty="0" smtClean="0"/>
              <a:t>3</a:t>
            </a:r>
            <a:r>
              <a:rPr lang="en-US" altLang="zh-CN" sz="2800" dirty="0" smtClean="0"/>
              <a:t>)</a:t>
            </a:r>
            <a:r>
              <a:rPr lang="en-US" altLang="zh-CN" sz="2800" baseline="-25000" dirty="0" smtClean="0"/>
              <a:t>3</a:t>
            </a:r>
            <a:r>
              <a:rPr lang="en-US" altLang="zh-CN" sz="2800" dirty="0" smtClean="0"/>
              <a:t>CO</a:t>
            </a:r>
            <a:r>
              <a:rPr lang="en-US" altLang="zh-CN" sz="2800" baseline="30000" dirty="0" smtClean="0"/>
              <a:t>-</a:t>
            </a:r>
            <a:r>
              <a:rPr lang="zh-CN" altLang="en-US" sz="2800" dirty="0" smtClean="0"/>
              <a:t> </a:t>
            </a:r>
            <a:endParaRPr lang="en-US" altLang="zh-CN" sz="2800" dirty="0" smtClean="0"/>
          </a:p>
          <a:p>
            <a:pPr marL="0" lvl="0" indent="0">
              <a:buNone/>
            </a:pPr>
            <a:r>
              <a:rPr lang="zh-CN" altLang="en-US" sz="2800" dirty="0" smtClean="0"/>
              <a:t>（</a:t>
            </a:r>
            <a:r>
              <a:rPr lang="en-US" altLang="zh-CN" sz="2800" dirty="0" smtClean="0"/>
              <a:t>5</a:t>
            </a:r>
            <a:r>
              <a:rPr lang="zh-CN" altLang="en-US" sz="2800" dirty="0" smtClean="0"/>
              <a:t>）</a:t>
            </a:r>
            <a:endParaRPr lang="en-US" altLang="zh-CN" sz="2800" baseline="30000" dirty="0" smtClean="0"/>
          </a:p>
          <a:p>
            <a:pPr marL="0" lvl="0" indent="0">
              <a:buNone/>
            </a:pPr>
            <a:endParaRPr lang="en-US" altLang="zh-CN" sz="2800" baseline="30000" dirty="0" smtClean="0"/>
          </a:p>
          <a:p>
            <a:pPr marL="0" lvl="0" indent="0">
              <a:buNone/>
            </a:pPr>
            <a:r>
              <a:rPr lang="zh-CN" altLang="en-US" sz="2800" dirty="0" smtClean="0"/>
              <a:t>                                   </a:t>
            </a:r>
            <a:endParaRPr lang="zh-CN" altLang="zh-CN" sz="2800" dirty="0"/>
          </a:p>
          <a:p>
            <a:pPr marL="0" indent="0">
              <a:buNone/>
            </a:pPr>
            <a:endParaRPr lang="zh-CN" altLang="zh-CN" sz="2800" b="1"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08107242"/>
              </p:ext>
            </p:extLst>
          </p:nvPr>
        </p:nvGraphicFramePr>
        <p:xfrm>
          <a:off x="1331640" y="5085184"/>
          <a:ext cx="2016224" cy="997348"/>
        </p:xfrm>
        <a:graphic>
          <a:graphicData uri="http://schemas.openxmlformats.org/presentationml/2006/ole">
            <mc:AlternateContent xmlns:mc="http://schemas.openxmlformats.org/markup-compatibility/2006">
              <mc:Choice xmlns:v="urn:schemas-microsoft-com:vml" Requires="v">
                <p:oleObj spid="_x0000_s1063" name="CS ChemDraw Drawing" r:id="rId3" imgW="1337647" imgH="662540" progId="ChemDraw.Document.6.0">
                  <p:embed/>
                </p:oleObj>
              </mc:Choice>
              <mc:Fallback>
                <p:oleObj name="CS ChemDraw Drawing" r:id="rId3" imgW="1337647" imgH="662540" progId="ChemDraw.Document.6.0">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085184"/>
                        <a:ext cx="2016224" cy="997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708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lgn="l">
              <a:lnSpc>
                <a:spcPct val="150000"/>
              </a:lnSpc>
            </a:pPr>
            <a:r>
              <a:rPr lang="en-US" altLang="zh-CN" sz="2400" b="1" dirty="0" smtClean="0"/>
              <a:t>3. </a:t>
            </a:r>
            <a:r>
              <a:rPr lang="zh-CN" altLang="zh-CN" sz="2400" b="1" dirty="0" smtClean="0"/>
              <a:t>下列</a:t>
            </a:r>
            <a:r>
              <a:rPr lang="zh-CN" altLang="zh-CN" sz="2400" b="1" dirty="0"/>
              <a:t>化合物分别在</a:t>
            </a:r>
            <a:r>
              <a:rPr lang="en-US" altLang="zh-CN" sz="2400" b="1" dirty="0"/>
              <a:t>CH</a:t>
            </a:r>
            <a:r>
              <a:rPr lang="en-US" altLang="zh-CN" sz="2400" b="1" baseline="-25000" dirty="0"/>
              <a:t>3</a:t>
            </a:r>
            <a:r>
              <a:rPr lang="en-US" altLang="zh-CN" sz="2400" b="1" dirty="0"/>
              <a:t>OH</a:t>
            </a:r>
            <a:r>
              <a:rPr lang="zh-CN" altLang="zh-CN" sz="2400" b="1" dirty="0"/>
              <a:t>和</a:t>
            </a:r>
            <a:r>
              <a:rPr lang="en-US" altLang="zh-CN" sz="2400" b="1" dirty="0"/>
              <a:t>CH</a:t>
            </a:r>
            <a:r>
              <a:rPr lang="en-US" altLang="zh-CN" sz="2400" b="1" baseline="-25000" dirty="0"/>
              <a:t>3</a:t>
            </a:r>
            <a:r>
              <a:rPr lang="en-US" altLang="zh-CN" sz="2400" b="1" dirty="0"/>
              <a:t>ONa</a:t>
            </a:r>
            <a:r>
              <a:rPr lang="zh-CN" altLang="zh-CN" sz="2400" b="1" dirty="0"/>
              <a:t>中发生消去反应，速度快慢顺序</a:t>
            </a:r>
            <a:r>
              <a:rPr lang="zh-CN" altLang="zh-CN" sz="2400" b="1" dirty="0" smtClean="0"/>
              <a:t>是</a:t>
            </a:r>
            <a:r>
              <a:rPr lang="zh-CN" altLang="zh-CN" sz="2400" dirty="0"/>
              <a:t/>
            </a:r>
            <a:br>
              <a:rPr lang="zh-CN" altLang="zh-CN" sz="2400" dirty="0"/>
            </a:br>
            <a:endParaRPr lang="zh-CN" altLang="en-US" sz="2400" dirty="0"/>
          </a:p>
        </p:txBody>
      </p:sp>
      <p:sp>
        <p:nvSpPr>
          <p:cNvPr id="3" name="内容占位符 2"/>
          <p:cNvSpPr>
            <a:spLocks noGrp="1"/>
          </p:cNvSpPr>
          <p:nvPr>
            <p:ph idx="1"/>
          </p:nvPr>
        </p:nvSpPr>
        <p:spPr/>
        <p:txBody>
          <a:bodyPr>
            <a:normAutofit/>
          </a:bodyPr>
          <a:lstStyle/>
          <a:p>
            <a:pPr marL="0" indent="0">
              <a:buNone/>
            </a:pPr>
            <a:endParaRPr lang="zh-CN" altLang="zh-CN" dirty="0">
              <a:latin typeface="Times New Roman" pitchFamily="18" charset="0"/>
              <a:cs typeface="Times New Roman" pitchFamily="18" charset="0"/>
            </a:endParaRPr>
          </a:p>
          <a:p>
            <a:pPr marL="0" indent="0">
              <a:lnSpc>
                <a:spcPct val="160000"/>
              </a:lnSpc>
              <a:buNone/>
            </a:pPr>
            <a:r>
              <a:rPr lang="en-US" altLang="zh-CN" sz="3000" b="1" dirty="0" smtClean="0">
                <a:latin typeface="Times New Roman" pitchFamily="18" charset="0"/>
                <a:cs typeface="Times New Roman" pitchFamily="18" charset="0"/>
              </a:rPr>
              <a:t>4. CH</a:t>
            </a:r>
            <a:r>
              <a:rPr lang="en-US" altLang="zh-CN" sz="3000" b="1" baseline="-25000" dirty="0" smtClean="0">
                <a:latin typeface="Times New Roman" pitchFamily="18" charset="0"/>
                <a:cs typeface="Times New Roman" pitchFamily="18" charset="0"/>
              </a:rPr>
              <a:t>3</a:t>
            </a:r>
            <a:r>
              <a:rPr lang="en-US" altLang="zh-CN" sz="3000" b="1" dirty="0" smtClean="0">
                <a:latin typeface="Times New Roman" pitchFamily="18" charset="0"/>
                <a:cs typeface="Times New Roman" pitchFamily="18" charset="0"/>
              </a:rPr>
              <a:t>CH</a:t>
            </a:r>
            <a:r>
              <a:rPr lang="en-US" altLang="zh-CN" sz="3000" b="1" baseline="-25000" dirty="0" smtClean="0">
                <a:latin typeface="Times New Roman" pitchFamily="18" charset="0"/>
                <a:cs typeface="Times New Roman" pitchFamily="18" charset="0"/>
              </a:rPr>
              <a:t>2</a:t>
            </a:r>
            <a:r>
              <a:rPr lang="en-US" altLang="zh-CN" sz="3000" b="1" dirty="0" smtClean="0">
                <a:latin typeface="Times New Roman" pitchFamily="18" charset="0"/>
                <a:cs typeface="Times New Roman" pitchFamily="18" charset="0"/>
              </a:rPr>
              <a:t>CH</a:t>
            </a:r>
            <a:r>
              <a:rPr lang="en-US" altLang="zh-CN" sz="3000" b="1" baseline="-25000" dirty="0" smtClean="0">
                <a:latin typeface="Times New Roman" pitchFamily="18" charset="0"/>
                <a:cs typeface="Times New Roman" pitchFamily="18" charset="0"/>
              </a:rPr>
              <a:t>2</a:t>
            </a:r>
            <a:r>
              <a:rPr lang="en-US" altLang="zh-CN" sz="3000" b="1" dirty="0" smtClean="0">
                <a:latin typeface="Times New Roman" pitchFamily="18" charset="0"/>
                <a:cs typeface="Times New Roman" pitchFamily="18" charset="0"/>
              </a:rPr>
              <a:t>CHBrCH</a:t>
            </a:r>
            <a:r>
              <a:rPr lang="en-US" altLang="zh-CN" sz="3000" b="1" baseline="-25000" dirty="0" smtClean="0">
                <a:latin typeface="Times New Roman" pitchFamily="18" charset="0"/>
                <a:cs typeface="Times New Roman" pitchFamily="18" charset="0"/>
              </a:rPr>
              <a:t>3</a:t>
            </a:r>
            <a:r>
              <a:rPr lang="zh-CN" altLang="zh-CN" sz="3000" b="1" dirty="0">
                <a:latin typeface="Times New Roman" pitchFamily="18" charset="0"/>
                <a:cs typeface="Times New Roman" pitchFamily="18" charset="0"/>
              </a:rPr>
              <a:t>与下列试剂发生消去反应的速度快慢顺序</a:t>
            </a:r>
            <a:r>
              <a:rPr lang="zh-CN" altLang="zh-CN" sz="3000" b="1" dirty="0" smtClean="0">
                <a:latin typeface="Times New Roman" pitchFamily="18" charset="0"/>
                <a:cs typeface="Times New Roman" pitchFamily="18" charset="0"/>
              </a:rPr>
              <a:t>是</a:t>
            </a:r>
            <a:endParaRPr lang="en-US" altLang="zh-CN" sz="3000" b="1" dirty="0" smtClean="0">
              <a:latin typeface="Times New Roman" pitchFamily="18" charset="0"/>
              <a:cs typeface="Times New Roman" pitchFamily="18" charset="0"/>
            </a:endParaRPr>
          </a:p>
          <a:p>
            <a:pPr marL="0" indent="0">
              <a:buNone/>
            </a:pPr>
            <a:endParaRPr lang="en-US" altLang="zh-CN" dirty="0"/>
          </a:p>
          <a:p>
            <a:pPr marL="0" indent="0">
              <a:buNone/>
            </a:pPr>
            <a:endParaRPr lang="en-US" altLang="zh-CN" dirty="0" smtClean="0"/>
          </a:p>
          <a:p>
            <a:pPr marL="0" indent="0">
              <a:buNone/>
            </a:pP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24483346"/>
              </p:ext>
            </p:extLst>
          </p:nvPr>
        </p:nvGraphicFramePr>
        <p:xfrm>
          <a:off x="611560" y="1340768"/>
          <a:ext cx="7769839" cy="576064"/>
        </p:xfrm>
        <a:graphic>
          <a:graphicData uri="http://schemas.openxmlformats.org/presentationml/2006/ole">
            <mc:AlternateContent xmlns:mc="http://schemas.openxmlformats.org/markup-compatibility/2006">
              <mc:Choice xmlns:v="urn:schemas-microsoft-com:vml" Requires="v">
                <p:oleObj spid="_x0000_s2122" name="CS ChemDraw Drawing" r:id="rId3" imgW="5488915" imgH="406444" progId="ChemDraw.Document.6.0">
                  <p:embed/>
                </p:oleObj>
              </mc:Choice>
              <mc:Fallback>
                <p:oleObj name="CS ChemDraw Drawing" r:id="rId3" imgW="5488915" imgH="406444" progId="ChemDraw.Document.6.0">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340768"/>
                        <a:ext cx="7769839"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00467739"/>
              </p:ext>
            </p:extLst>
          </p:nvPr>
        </p:nvGraphicFramePr>
        <p:xfrm>
          <a:off x="32400" y="3789040"/>
          <a:ext cx="8712968" cy="632520"/>
        </p:xfrm>
        <a:graphic>
          <a:graphicData uri="http://schemas.openxmlformats.org/presentationml/2006/ole">
            <mc:AlternateContent xmlns:mc="http://schemas.openxmlformats.org/markup-compatibility/2006">
              <mc:Choice xmlns:v="urn:schemas-microsoft-com:vml" Requires="v">
                <p:oleObj spid="_x0000_s2123" name="CS ChemDraw Drawing" r:id="rId5" imgW="5466280" imgH="394215" progId="ChemDraw.Document.6.0">
                  <p:embed/>
                </p:oleObj>
              </mc:Choice>
              <mc:Fallback>
                <p:oleObj name="CS ChemDraw Drawing" r:id="rId5" imgW="5466280" imgH="394215" progId="ChemDraw.Document.6.0">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00" y="3789040"/>
                        <a:ext cx="8712968" cy="632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266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b="1" dirty="0"/>
              <a:t>5. </a:t>
            </a:r>
            <a:r>
              <a:rPr lang="zh-CN" altLang="zh-CN" sz="2800" b="1" dirty="0"/>
              <a:t>比较下列化合物发生</a:t>
            </a:r>
            <a:r>
              <a:rPr lang="en-US" altLang="zh-CN" sz="2800" b="1" dirty="0"/>
              <a:t>SN1 </a:t>
            </a:r>
            <a:r>
              <a:rPr lang="zh-CN" altLang="zh-CN" sz="2800" b="1" dirty="0"/>
              <a:t>反应的速度的快慢：</a:t>
            </a:r>
            <a:r>
              <a:rPr lang="zh-CN" altLang="zh-CN" sz="2800" dirty="0"/>
              <a:t/>
            </a:r>
            <a:br>
              <a:rPr lang="zh-CN" altLang="zh-CN" sz="2800" dirty="0"/>
            </a:br>
            <a:endParaRPr lang="zh-CN" altLang="en-US" sz="2800" dirty="0"/>
          </a:p>
        </p:txBody>
      </p:sp>
      <p:sp>
        <p:nvSpPr>
          <p:cNvPr id="3" name="内容占位符 2"/>
          <p:cNvSpPr>
            <a:spLocks noGrp="1"/>
          </p:cNvSpPr>
          <p:nvPr>
            <p:ph idx="1"/>
          </p:nvPr>
        </p:nvSpPr>
        <p:spPr/>
        <p:txBody>
          <a:bodyPr>
            <a:normAutofit/>
          </a:bodyPr>
          <a:lstStyle/>
          <a:p>
            <a:endParaRPr lang="en-US" altLang="zh-CN" dirty="0" smtClean="0"/>
          </a:p>
          <a:p>
            <a:endParaRPr lang="zh-CN" altLang="zh-CN" dirty="0"/>
          </a:p>
          <a:p>
            <a:pPr marL="0" indent="0">
              <a:buNone/>
            </a:pPr>
            <a:r>
              <a:rPr lang="en-US" altLang="zh-CN" b="1" dirty="0"/>
              <a:t>6. </a:t>
            </a:r>
            <a:r>
              <a:rPr lang="zh-CN" altLang="zh-CN" b="1" dirty="0"/>
              <a:t>比较下列化合物发生</a:t>
            </a:r>
            <a:r>
              <a:rPr lang="en-US" altLang="zh-CN" b="1" dirty="0"/>
              <a:t>SN2 </a:t>
            </a:r>
            <a:r>
              <a:rPr lang="zh-CN" altLang="zh-CN" b="1" dirty="0"/>
              <a:t>反应的速度的快慢</a:t>
            </a:r>
            <a:r>
              <a:rPr lang="zh-CN" altLang="zh-CN" b="1" dirty="0" smtClean="0"/>
              <a:t>：</a:t>
            </a:r>
            <a:endParaRPr lang="en-US" altLang="zh-CN" b="1"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19082493"/>
              </p:ext>
            </p:extLst>
          </p:nvPr>
        </p:nvGraphicFramePr>
        <p:xfrm>
          <a:off x="395536" y="908720"/>
          <a:ext cx="7683035" cy="1008112"/>
        </p:xfrm>
        <a:graphic>
          <a:graphicData uri="http://schemas.openxmlformats.org/presentationml/2006/ole">
            <mc:AlternateContent xmlns:mc="http://schemas.openxmlformats.org/markup-compatibility/2006">
              <mc:Choice xmlns:v="urn:schemas-microsoft-com:vml" Requires="v">
                <p:oleObj spid="_x0000_s3141" name="CS ChemDraw Drawing" r:id="rId3" imgW="4786498" imgH="630528" progId="ChemDraw.Document.6.0">
                  <p:embed/>
                </p:oleObj>
              </mc:Choice>
              <mc:Fallback>
                <p:oleObj name="CS ChemDraw Drawing" r:id="rId3" imgW="4786498" imgH="630528" progId="ChemDraw.Document.6.0">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908720"/>
                        <a:ext cx="7683035"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01533237"/>
              </p:ext>
            </p:extLst>
          </p:nvPr>
        </p:nvGraphicFramePr>
        <p:xfrm>
          <a:off x="611560" y="4077072"/>
          <a:ext cx="7632848" cy="1257383"/>
        </p:xfrm>
        <a:graphic>
          <a:graphicData uri="http://schemas.openxmlformats.org/presentationml/2006/ole">
            <mc:AlternateContent xmlns:mc="http://schemas.openxmlformats.org/markup-compatibility/2006">
              <mc:Choice xmlns:v="urn:schemas-microsoft-com:vml" Requires="v">
                <p:oleObj spid="_x0000_s3142" name="CS ChemDraw Drawing" r:id="rId5" imgW="4146597" imgH="671892" progId="ChemDraw.Document.6.0">
                  <p:embed/>
                </p:oleObj>
              </mc:Choice>
              <mc:Fallback>
                <p:oleObj name="CS ChemDraw Drawing" r:id="rId5" imgW="4146597" imgH="671892" progId="ChemDraw.Document.6.0">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077072"/>
                        <a:ext cx="7632848" cy="1257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03322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Object 3"/>
          <p:cNvGraphicFramePr>
            <a:graphicFrameLocks noChangeAspect="1"/>
          </p:cNvGraphicFramePr>
          <p:nvPr/>
        </p:nvGraphicFramePr>
        <p:xfrm>
          <a:off x="571472" y="571480"/>
          <a:ext cx="4975225" cy="625475"/>
        </p:xfrm>
        <a:graphic>
          <a:graphicData uri="http://schemas.openxmlformats.org/presentationml/2006/ole">
            <mc:AlternateContent xmlns:mc="http://schemas.openxmlformats.org/markup-compatibility/2006">
              <mc:Choice xmlns:v="urn:schemas-microsoft-com:vml" Requires="v">
                <p:oleObj spid="_x0000_s28727" name="CS ChemDraw Drawing" r:id="rId3" imgW="5454064" imgH="679086" progId="ChemDraw.Document.6.0">
                  <p:embed/>
                </p:oleObj>
              </mc:Choice>
              <mc:Fallback>
                <p:oleObj name="CS ChemDraw Drawing" r:id="rId3" imgW="5454064" imgH="679086" progId="ChemDraw.Document.6.0">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571480"/>
                        <a:ext cx="49752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4" name="Object 2"/>
          <p:cNvGraphicFramePr>
            <a:graphicFrameLocks noChangeAspect="1"/>
          </p:cNvGraphicFramePr>
          <p:nvPr/>
        </p:nvGraphicFramePr>
        <p:xfrm>
          <a:off x="0" y="1539875"/>
          <a:ext cx="4854575" cy="631825"/>
        </p:xfrm>
        <a:graphic>
          <a:graphicData uri="http://schemas.openxmlformats.org/presentationml/2006/ole">
            <mc:AlternateContent xmlns:mc="http://schemas.openxmlformats.org/markup-compatibility/2006">
              <mc:Choice xmlns:v="urn:schemas-microsoft-com:vml" Requires="v">
                <p:oleObj spid="_x0000_s28728" name="CS ChemDraw Drawing" r:id="rId5" imgW="5203996" imgH="676208" progId="ChemDraw.Document.6.0">
                  <p:embed/>
                </p:oleObj>
              </mc:Choice>
              <mc:Fallback>
                <p:oleObj name="CS ChemDraw Drawing" r:id="rId5" imgW="5203996" imgH="676208" progId="ChemDraw.Document.6.0">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39875"/>
                        <a:ext cx="4854575"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3" name="Object 1"/>
          <p:cNvGraphicFramePr>
            <a:graphicFrameLocks noChangeAspect="1"/>
          </p:cNvGraphicFramePr>
          <p:nvPr/>
        </p:nvGraphicFramePr>
        <p:xfrm>
          <a:off x="500034" y="2643182"/>
          <a:ext cx="4625975" cy="701675"/>
        </p:xfrm>
        <a:graphic>
          <a:graphicData uri="http://schemas.openxmlformats.org/presentationml/2006/ole">
            <mc:AlternateContent xmlns:mc="http://schemas.openxmlformats.org/markup-compatibility/2006">
              <mc:Choice xmlns:v="urn:schemas-microsoft-com:vml" Requires="v">
                <p:oleObj spid="_x0000_s28729" name="CS ChemDraw Drawing" r:id="rId7" imgW="4969080" imgH="752541" progId="ChemDraw.Document.6.0">
                  <p:embed/>
                </p:oleObj>
              </mc:Choice>
              <mc:Fallback>
                <p:oleObj name="CS ChemDraw Drawing" r:id="rId7" imgW="4969080" imgH="752541" progId="ChemDraw.Document.6.0">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34" y="2643182"/>
                        <a:ext cx="462597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Rectangle 4"/>
          <p:cNvSpPr>
            <a:spLocks noChangeArrowheads="1"/>
          </p:cNvSpPr>
          <p:nvPr/>
        </p:nvSpPr>
        <p:spPr bwMode="auto">
          <a:xfrm>
            <a:off x="0" y="0"/>
            <a:ext cx="8236550"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7.</a:t>
            </a:r>
            <a:r>
              <a:rPr kumimoji="0" lang="zh-CN"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在核磁共振氢谱中，以下有下划线标记</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将发生偶合裂分呈现</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dd</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峰的是：</a:t>
            </a:r>
            <a:r>
              <a:rPr kumimoji="0" lang="zh-CN" altLang="en-US" b="0" i="0" u="sng"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en-US" altLang="zh-CN" b="0" i="0" u="sng" strike="noStrike" cap="none" normalizeH="0" baseline="0" dirty="0" smtClean="0">
                <a:ln>
                  <a:noFill/>
                </a:ln>
                <a:solidFill>
                  <a:schemeClr val="tx1"/>
                </a:solidFill>
                <a:effectLst/>
                <a:latin typeface="Calibri" pitchFamily="34" charset="0"/>
                <a:ea typeface="宋体" pitchFamily="2" charset="-122"/>
                <a:cs typeface="Calibri" pitchFamily="34"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677" name="Rectangle 5"/>
          <p:cNvSpPr>
            <a:spLocks noChangeArrowheads="1"/>
          </p:cNvSpPr>
          <p:nvPr/>
        </p:nvSpPr>
        <p:spPr bwMode="auto">
          <a:xfrm>
            <a:off x="0" y="1214422"/>
            <a:ext cx="7558479"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8.</a:t>
            </a:r>
            <a:r>
              <a:rPr kumimoji="0" lang="zh-CN"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以下与划线氢相连的</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C-H</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或</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O-H</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Calibri" pitchFamily="34" charset="0"/>
              </a:rPr>
              <a:t>键在红外光谱中的吸收频率最高的</a:t>
            </a:r>
            <a:r>
              <a:rPr kumimoji="0" lang="zh-CN" altLang="en-US" b="0" i="0" u="sng"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zh-CN" altLang="en-US"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b="0" i="0" u="sng" strike="noStrike" cap="none" normalizeH="0" baseline="0" dirty="0" smtClean="0">
                <a:ln>
                  <a:noFill/>
                </a:ln>
                <a:solidFill>
                  <a:schemeClr val="tx1"/>
                </a:solidFill>
                <a:effectLst/>
                <a:latin typeface="Calibri" pitchFamily="34" charset="0"/>
                <a:ea typeface="宋体" pitchFamily="2" charset="-122"/>
                <a:cs typeface="Calibri" pitchFamily="34"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678" name="Rectangle 6"/>
          <p:cNvSpPr>
            <a:spLocks noChangeArrowheads="1"/>
          </p:cNvSpPr>
          <p:nvPr/>
        </p:nvSpPr>
        <p:spPr bwMode="auto">
          <a:xfrm>
            <a:off x="0" y="2107913"/>
            <a:ext cx="378533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79388" algn="l" defTabSz="914400" rtl="0" eaLnBrk="1" fontAlgn="base" latinLnBrk="0" hangingPunct="1">
              <a:lnSpc>
                <a:spcPct val="100000"/>
              </a:lnSpc>
              <a:spcBef>
                <a:spcPct val="0"/>
              </a:spcBef>
              <a:spcAft>
                <a:spcPct val="0"/>
              </a:spcAft>
              <a:buClrTx/>
              <a:buSzTx/>
              <a:buFontTx/>
              <a:buNone/>
              <a:tabLst/>
            </a:pPr>
            <a:r>
              <a:rPr lang="en-US" altLang="zh-CN" sz="1600" dirty="0" smtClean="0">
                <a:latin typeface="Times New Roman" pitchFamily="18" charset="0"/>
                <a:ea typeface="宋体" pitchFamily="2" charset="-122"/>
                <a:cs typeface="Times New Roman" pitchFamily="18" charset="0"/>
              </a:rPr>
              <a:t>9</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以下哪个化合物是内消旋体：</a:t>
            </a:r>
            <a:r>
              <a:rPr kumimoji="0" lang="zh-CN" altLang="en-US" sz="1600"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179388"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679" name="Rectangle 7"/>
          <p:cNvSpPr>
            <a:spLocks noChangeArrowheads="1"/>
          </p:cNvSpPr>
          <p:nvPr/>
        </p:nvSpPr>
        <p:spPr bwMode="auto">
          <a:xfrm>
            <a:off x="0" y="3375068"/>
            <a:ext cx="9144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7013"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关于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二溴乙烷偶极矩为零而乙二醇却有一定的偶极矩的原因，错误的是：</a:t>
            </a:r>
            <a:r>
              <a:rPr kumimoji="0" lang="zh-CN" altLang="en-US"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 1,2-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二溴乙烷的优势构象是对位交叉式，两个溴处于对位；</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乙二醇的优势构象是对位交叉式，两个羟基处于对位；</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 1,2-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二溴乙烷的优势构象是邻位交叉式，两个溴处于邻位；</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乙二醇的优势构象是邻位交叉式，两个羟基处于邻位。</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以下哪个分子是非极性分子：</a:t>
            </a:r>
            <a:r>
              <a:rPr kumimoji="0" lang="zh-CN" altLang="en-US"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 (</a:t>
            </a:r>
            <a:r>
              <a:rPr kumimoji="0" lang="en-US" altLang="zh-CN"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二氯乙烯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 (</a:t>
            </a:r>
            <a:r>
              <a:rPr kumimoji="0" lang="en-US" altLang="zh-CN"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Z</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二氯乙烯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顺</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二氯环己烷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二氯亚砜</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关于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C-H</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的酸性，以下说法正确的是：</a:t>
            </a:r>
            <a:r>
              <a:rPr kumimoji="0" lang="zh-CN" altLang="en-US"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碳正离子越稳定，对应的</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C-H</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酸性越强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碳负离子越稳定，对应的</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C-H</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酸性越强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碳自由基越稳定，对应的</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C-H</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酸性越强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27013" algn="l" defTabSz="914400" rtl="0" eaLnBrk="0" fontAlgn="base" latinLnBrk="0" hangingPunct="0">
              <a:lnSpc>
                <a:spcPct val="100000"/>
              </a:lnSpc>
              <a:spcBef>
                <a:spcPct val="0"/>
              </a:spcBef>
              <a:spcAft>
                <a:spcPct val="0"/>
              </a:spcAft>
              <a:buClrTx/>
              <a:buSzTx/>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碳卡宾越稳定，对应的</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C-H</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酸性越强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43934"/>
            <a:ext cx="514115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根据下图所示的势能图，说法错误的是：</a:t>
            </a:r>
            <a:r>
              <a:rPr kumimoji="0" lang="zh-CN" altLang="en-US"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29697" name="Object 1"/>
          <p:cNvGraphicFramePr>
            <a:graphicFrameLocks noChangeAspect="1"/>
          </p:cNvGraphicFramePr>
          <p:nvPr/>
        </p:nvGraphicFramePr>
        <p:xfrm>
          <a:off x="0" y="571480"/>
          <a:ext cx="8477276" cy="2257420"/>
        </p:xfrm>
        <a:graphic>
          <a:graphicData uri="http://schemas.openxmlformats.org/presentationml/2006/ole">
            <mc:AlternateContent xmlns:mc="http://schemas.openxmlformats.org/markup-compatibility/2006">
              <mc:Choice xmlns:v="urn:schemas-microsoft-com:vml" Requires="v">
                <p:oleObj spid="_x0000_s29715" name="CS ChemDraw Drawing" r:id="rId3" imgW="5851649" imgH="1553849" progId="ChemDraw.Document.6.0">
                  <p:embed/>
                </p:oleObj>
              </mc:Choice>
              <mc:Fallback>
                <p:oleObj name="CS ChemDraw Drawing" r:id="rId3" imgW="5851649" imgH="1553849" progId="ChemDraw.Document.6.0">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71480"/>
                        <a:ext cx="8477276" cy="2257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zh-CN" sz="4000" b="1" dirty="0"/>
              <a:t>二</a:t>
            </a:r>
            <a:r>
              <a:rPr lang="en-US" altLang="zh-CN" sz="4000" b="1" dirty="0"/>
              <a:t>. </a:t>
            </a:r>
            <a:r>
              <a:rPr lang="zh-CN" altLang="zh-CN" sz="4000" b="1" dirty="0"/>
              <a:t>完成下列反应：</a:t>
            </a:r>
            <a:r>
              <a:rPr lang="zh-CN" altLang="zh-CN" dirty="0"/>
              <a:t/>
            </a:r>
            <a:br>
              <a:rPr lang="zh-CN" altLang="zh-CN" dirty="0"/>
            </a:b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99414906"/>
              </p:ext>
            </p:extLst>
          </p:nvPr>
        </p:nvGraphicFramePr>
        <p:xfrm>
          <a:off x="646113" y="1139825"/>
          <a:ext cx="6688137" cy="1336675"/>
        </p:xfrm>
        <a:graphic>
          <a:graphicData uri="http://schemas.openxmlformats.org/presentationml/2006/ole">
            <mc:AlternateContent xmlns:mc="http://schemas.openxmlformats.org/markup-compatibility/2006">
              <mc:Choice xmlns:v="urn:schemas-microsoft-com:vml" Requires="v">
                <p:oleObj spid="_x0000_s4163" name="CS ChemDraw Drawing" r:id="rId3" imgW="3053629" imgH="603192" progId="ChemDraw.Document.6.0">
                  <p:embed/>
                </p:oleObj>
              </mc:Choice>
              <mc:Fallback>
                <p:oleObj name="CS ChemDraw Drawing" r:id="rId3" imgW="3053629" imgH="603192" progId="ChemDraw.Document.6.0">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1139825"/>
                        <a:ext cx="6688137" cy="133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654188889"/>
              </p:ext>
            </p:extLst>
          </p:nvPr>
        </p:nvGraphicFramePr>
        <p:xfrm>
          <a:off x="683568" y="2708920"/>
          <a:ext cx="6972300" cy="3519488"/>
        </p:xfrm>
        <a:graphic>
          <a:graphicData uri="http://schemas.openxmlformats.org/presentationml/2006/ole">
            <mc:AlternateContent xmlns:mc="http://schemas.openxmlformats.org/markup-compatibility/2006">
              <mc:Choice xmlns:v="urn:schemas-microsoft-com:vml" Requires="v">
                <p:oleObj spid="_x0000_s4164" name="CS ChemDraw Drawing" r:id="rId5" imgW="3171118" imgH="1578659" progId="ChemDraw.Document.6.0">
                  <p:embed/>
                </p:oleObj>
              </mc:Choice>
              <mc:Fallback>
                <p:oleObj name="CS ChemDraw Drawing" r:id="rId5" imgW="3171118" imgH="1578659" progId="ChemDraw.Document.6.0">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2708920"/>
                        <a:ext cx="6972300" cy="351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5148064" y="1124744"/>
            <a:ext cx="17281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355976" y="2780928"/>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72000" y="4797152"/>
            <a:ext cx="295232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0531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85719134"/>
              </p:ext>
            </p:extLst>
          </p:nvPr>
        </p:nvGraphicFramePr>
        <p:xfrm>
          <a:off x="536575" y="333375"/>
          <a:ext cx="6608763" cy="1390650"/>
        </p:xfrm>
        <a:graphic>
          <a:graphicData uri="http://schemas.openxmlformats.org/presentationml/2006/ole">
            <mc:AlternateContent xmlns:mc="http://schemas.openxmlformats.org/markup-compatibility/2006">
              <mc:Choice xmlns:v="urn:schemas-microsoft-com:vml" Requires="v">
                <p:oleObj spid="_x0000_s5253" name="CS ChemDraw Drawing" r:id="rId3" imgW="3140578" imgH="663979" progId="ChemDraw.Document.6.0">
                  <p:embed/>
                </p:oleObj>
              </mc:Choice>
              <mc:Fallback>
                <p:oleObj name="CS ChemDraw Drawing" r:id="rId3" imgW="3140578" imgH="663979" progId="ChemDraw.Document.6.0">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333375"/>
                        <a:ext cx="6608763" cy="139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628048877"/>
              </p:ext>
            </p:extLst>
          </p:nvPr>
        </p:nvGraphicFramePr>
        <p:xfrm>
          <a:off x="533400" y="1908175"/>
          <a:ext cx="7378700" cy="1289050"/>
        </p:xfrm>
        <a:graphic>
          <a:graphicData uri="http://schemas.openxmlformats.org/presentationml/2006/ole">
            <mc:AlternateContent xmlns:mc="http://schemas.openxmlformats.org/markup-compatibility/2006">
              <mc:Choice xmlns:v="urn:schemas-microsoft-com:vml" Requires="v">
                <p:oleObj spid="_x0000_s5254" name="CS ChemDraw Drawing" r:id="rId5" imgW="4114620" imgH="711458" progId="ChemDraw.Document.6.0">
                  <p:embed/>
                </p:oleObj>
              </mc:Choice>
              <mc:Fallback>
                <p:oleObj name="CS ChemDraw Drawing" r:id="rId5" imgW="4114620" imgH="711458" progId="ChemDraw.Document.6.0">
                  <p:embed/>
                  <p:pic>
                    <p:nvPicPr>
                      <p:cNvPr id="0" name="Picture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908175"/>
                        <a:ext cx="7378700" cy="128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113040628"/>
              </p:ext>
            </p:extLst>
          </p:nvPr>
        </p:nvGraphicFramePr>
        <p:xfrm>
          <a:off x="395536" y="3501008"/>
          <a:ext cx="7564438" cy="1092200"/>
        </p:xfrm>
        <a:graphic>
          <a:graphicData uri="http://schemas.openxmlformats.org/presentationml/2006/ole">
            <mc:AlternateContent xmlns:mc="http://schemas.openxmlformats.org/markup-compatibility/2006">
              <mc:Choice xmlns:v="urn:schemas-microsoft-com:vml" Requires="v">
                <p:oleObj spid="_x0000_s5255" name="CS ChemDraw Drawing" r:id="rId7" imgW="4129711" imgH="598516" progId="ChemDraw.Document.6.0">
                  <p:embed/>
                </p:oleObj>
              </mc:Choice>
              <mc:Fallback>
                <p:oleObj name="CS ChemDraw Drawing" r:id="rId7" imgW="4129711" imgH="598516" progId="ChemDraw.Document.6.0">
                  <p:embed/>
                  <p:pic>
                    <p:nvPicPr>
                      <p:cNvPr id="0" name="Picture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3501008"/>
                        <a:ext cx="7564438"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520151719"/>
              </p:ext>
            </p:extLst>
          </p:nvPr>
        </p:nvGraphicFramePr>
        <p:xfrm>
          <a:off x="454025" y="4862513"/>
          <a:ext cx="7488238" cy="1655762"/>
        </p:xfrm>
        <a:graphic>
          <a:graphicData uri="http://schemas.openxmlformats.org/presentationml/2006/ole">
            <mc:AlternateContent xmlns:mc="http://schemas.openxmlformats.org/markup-compatibility/2006">
              <mc:Choice xmlns:v="urn:schemas-microsoft-com:vml" Requires="v">
                <p:oleObj spid="_x0000_s5256" name="CS ChemDraw Drawing" r:id="rId9" imgW="4643140" imgH="1013234" progId="ChemDraw.Document.6.0">
                  <p:embed/>
                </p:oleObj>
              </mc:Choice>
              <mc:Fallback>
                <p:oleObj name="CS ChemDraw Drawing" r:id="rId9" imgW="4643140" imgH="1013234" progId="ChemDraw.Document.6.0">
                  <p:embed/>
                  <p:pic>
                    <p:nvPicPr>
                      <p:cNvPr id="0" name="Picture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025" y="4862513"/>
                        <a:ext cx="7488238" cy="165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5148064" y="332656"/>
            <a:ext cx="165618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56176" y="2056656"/>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843808" y="1888076"/>
            <a:ext cx="1086584" cy="1180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514172" y="3512056"/>
            <a:ext cx="1633892" cy="99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156176" y="3326512"/>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87100" y="5129728"/>
            <a:ext cx="14729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76156" y="4913704"/>
            <a:ext cx="1980220" cy="15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337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zh-CN" sz="2800" b="1" dirty="0" smtClean="0"/>
              <a:t>二、判断题，请在每小题题号前用</a:t>
            </a:r>
            <a:r>
              <a:rPr lang="en-US" altLang="zh-CN" sz="2800" b="1" dirty="0" smtClean="0"/>
              <a:t>“√”</a:t>
            </a:r>
            <a:r>
              <a:rPr lang="zh-CN" altLang="zh-CN" sz="2800" b="1" dirty="0" smtClean="0"/>
              <a:t>或</a:t>
            </a:r>
            <a:r>
              <a:rPr lang="en-US" altLang="zh-CN" sz="2800" b="1" dirty="0" smtClean="0"/>
              <a:t>“×”</a:t>
            </a:r>
            <a:r>
              <a:rPr lang="zh-CN" altLang="zh-CN" sz="2800" b="1" dirty="0" smtClean="0"/>
              <a:t>表示其叙述正确或错误（每小题</a:t>
            </a:r>
            <a:r>
              <a:rPr lang="en-US" altLang="zh-CN" sz="2800" b="1" dirty="0" smtClean="0"/>
              <a:t>2</a:t>
            </a:r>
            <a:r>
              <a:rPr lang="zh-CN" altLang="zh-CN" sz="2800" b="1" dirty="0" smtClean="0"/>
              <a:t>分，共计</a:t>
            </a:r>
            <a:r>
              <a:rPr lang="en-US" altLang="zh-CN" sz="2800" b="1" dirty="0" smtClean="0"/>
              <a:t>12</a:t>
            </a:r>
            <a:r>
              <a:rPr lang="zh-CN" altLang="zh-CN" sz="2800" b="1" dirty="0" smtClean="0"/>
              <a:t>分）</a:t>
            </a:r>
            <a:br>
              <a:rPr lang="zh-CN" altLang="zh-CN" sz="2800" b="1" dirty="0" smtClean="0"/>
            </a:br>
            <a:endParaRPr lang="zh-CN" altLang="en-US" sz="2800" b="1" dirty="0"/>
          </a:p>
        </p:txBody>
      </p:sp>
      <p:sp>
        <p:nvSpPr>
          <p:cNvPr id="3" name="内容占位符 2"/>
          <p:cNvSpPr>
            <a:spLocks noGrp="1"/>
          </p:cNvSpPr>
          <p:nvPr>
            <p:ph idx="1"/>
          </p:nvPr>
        </p:nvSpPr>
        <p:spPr/>
        <p:txBody>
          <a:bodyPr>
            <a:normAutofit/>
          </a:bodyPr>
          <a:lstStyle/>
          <a:p>
            <a:pPr marL="0" indent="0">
              <a:buNone/>
            </a:pPr>
            <a:r>
              <a:rPr lang="en-US" altLang="zh-CN" sz="2800" dirty="0" smtClean="0"/>
              <a:t>1</a:t>
            </a:r>
            <a:r>
              <a:rPr lang="en-US" altLang="zh-CN" sz="2800" dirty="0"/>
              <a:t>. </a:t>
            </a:r>
            <a:r>
              <a:rPr lang="zh-CN" altLang="zh-CN" sz="2800" dirty="0"/>
              <a:t>紫外光谱中影响摩尔吸光系数的因素只有吸收类型。（ </a:t>
            </a:r>
            <a:r>
              <a:rPr lang="en-US" altLang="zh-CN" sz="2800" dirty="0" smtClean="0"/>
              <a:t> </a:t>
            </a:r>
            <a:r>
              <a:rPr lang="zh-CN" altLang="zh-CN" sz="2800" dirty="0"/>
              <a:t>）</a:t>
            </a:r>
          </a:p>
          <a:p>
            <a:pPr marL="0" indent="0">
              <a:buNone/>
            </a:pPr>
            <a:r>
              <a:rPr lang="en-US" altLang="zh-CN" sz="2800" dirty="0"/>
              <a:t>2. </a:t>
            </a:r>
            <a:r>
              <a:rPr lang="zh-CN" altLang="zh-CN" sz="2800" dirty="0"/>
              <a:t>在某化合物的红外光谱中，如果没有找到</a:t>
            </a:r>
            <a:r>
              <a:rPr lang="en-US" altLang="zh-CN" sz="2800" dirty="0"/>
              <a:t>C=C</a:t>
            </a:r>
            <a:r>
              <a:rPr lang="zh-CN" altLang="zh-CN" sz="2800" dirty="0"/>
              <a:t>双键的伸缩振动峰就可以判断该化合物不含有</a:t>
            </a:r>
            <a:r>
              <a:rPr lang="en-US" altLang="zh-CN" sz="2800" dirty="0"/>
              <a:t>C=C</a:t>
            </a:r>
            <a:r>
              <a:rPr lang="zh-CN" altLang="zh-CN" sz="2800" dirty="0"/>
              <a:t>双键。（ </a:t>
            </a:r>
            <a:r>
              <a:rPr lang="en-US" altLang="zh-CN" sz="2800" dirty="0" smtClean="0"/>
              <a:t> </a:t>
            </a:r>
            <a:r>
              <a:rPr lang="zh-CN" altLang="zh-CN" sz="2800" dirty="0"/>
              <a:t>）</a:t>
            </a:r>
          </a:p>
          <a:p>
            <a:pPr marL="0" indent="0">
              <a:buNone/>
            </a:pPr>
            <a:r>
              <a:rPr lang="en-US" altLang="zh-CN" sz="2800" dirty="0"/>
              <a:t>3. </a:t>
            </a:r>
            <a:r>
              <a:rPr lang="zh-CN" altLang="zh-CN" sz="2800" dirty="0"/>
              <a:t>核磁共振氢谱中某氢的化学位移较大，说明其所受到的屏蔽作用较强。（ </a:t>
            </a:r>
            <a:r>
              <a:rPr lang="en-US" altLang="zh-CN" sz="2800" dirty="0" smtClean="0"/>
              <a:t> </a:t>
            </a:r>
            <a:r>
              <a:rPr lang="zh-CN" altLang="zh-CN" sz="2800" dirty="0"/>
              <a:t>）</a:t>
            </a:r>
          </a:p>
          <a:p>
            <a:pPr marL="0" indent="0">
              <a:buNone/>
            </a:pPr>
            <a:r>
              <a:rPr lang="en-US" altLang="zh-CN" sz="2800" dirty="0"/>
              <a:t>4. </a:t>
            </a:r>
            <a:r>
              <a:rPr lang="zh-CN" altLang="zh-CN" sz="2800" dirty="0"/>
              <a:t>有机分子的手性与手性碳原子相关，如果没有手性碳，则分子就没有手性。 （ </a:t>
            </a:r>
            <a:r>
              <a:rPr lang="zh-CN" altLang="zh-CN" sz="2800" dirty="0" smtClean="0"/>
              <a:t>）</a:t>
            </a:r>
            <a:endParaRPr lang="zh-CN" altLang="en-US" sz="2800" dirty="0"/>
          </a:p>
        </p:txBody>
      </p:sp>
    </p:spTree>
    <p:extLst>
      <p:ext uri="{BB962C8B-B14F-4D97-AF65-F5344CB8AC3E}">
        <p14:creationId xmlns:p14="http://schemas.microsoft.com/office/powerpoint/2010/main" val="2511847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57447983"/>
              </p:ext>
            </p:extLst>
          </p:nvPr>
        </p:nvGraphicFramePr>
        <p:xfrm>
          <a:off x="458788" y="330200"/>
          <a:ext cx="7553325" cy="1308100"/>
        </p:xfrm>
        <a:graphic>
          <a:graphicData uri="http://schemas.openxmlformats.org/presentationml/2006/ole">
            <mc:AlternateContent xmlns:mc="http://schemas.openxmlformats.org/markup-compatibility/2006">
              <mc:Choice xmlns:v="urn:schemas-microsoft-com:vml" Requires="v">
                <p:oleObj spid="_x0000_s6244" name="CS ChemDraw Drawing" r:id="rId3" imgW="3740956" imgH="638082" progId="ChemDraw.Document.6.0">
                  <p:embed/>
                </p:oleObj>
              </mc:Choice>
              <mc:Fallback>
                <p:oleObj name="CS ChemDraw Drawing" r:id="rId3" imgW="3740956" imgH="638082" progId="ChemDraw.Document.6.0">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330200"/>
                        <a:ext cx="7553325"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360271283"/>
              </p:ext>
            </p:extLst>
          </p:nvPr>
        </p:nvGraphicFramePr>
        <p:xfrm>
          <a:off x="536575" y="1903413"/>
          <a:ext cx="8197850" cy="2354262"/>
        </p:xfrm>
        <a:graphic>
          <a:graphicData uri="http://schemas.openxmlformats.org/presentationml/2006/ole">
            <mc:AlternateContent xmlns:mc="http://schemas.openxmlformats.org/markup-compatibility/2006">
              <mc:Choice xmlns:v="urn:schemas-microsoft-com:vml" Requires="v">
                <p:oleObj spid="_x0000_s6245" name="CS ChemDraw Drawing" r:id="rId5" imgW="4720747" imgH="1356014" progId="ChemDraw.Document.6.0">
                  <p:embed/>
                </p:oleObj>
              </mc:Choice>
              <mc:Fallback>
                <p:oleObj name="CS ChemDraw Drawing" r:id="rId5" imgW="4720747" imgH="1356014" progId="ChemDraw.Document.6.0">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 y="1903413"/>
                        <a:ext cx="8197850" cy="235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586716138"/>
              </p:ext>
            </p:extLst>
          </p:nvPr>
        </p:nvGraphicFramePr>
        <p:xfrm>
          <a:off x="544513" y="4867275"/>
          <a:ext cx="6238875" cy="920750"/>
        </p:xfrm>
        <a:graphic>
          <a:graphicData uri="http://schemas.openxmlformats.org/presentationml/2006/ole">
            <mc:AlternateContent xmlns:mc="http://schemas.openxmlformats.org/markup-compatibility/2006">
              <mc:Choice xmlns:v="urn:schemas-microsoft-com:vml" Requires="v">
                <p:oleObj spid="_x0000_s6246" name="CS ChemDraw Drawing" r:id="rId7" imgW="3251959" imgH="487014" progId="ChemDraw.Document.6.0">
                  <p:embed/>
                </p:oleObj>
              </mc:Choice>
              <mc:Fallback>
                <p:oleObj name="CS ChemDraw Drawing" r:id="rId7" imgW="3251959" imgH="487014" progId="ChemDraw.Document.6.0">
                  <p:embed/>
                  <p:pic>
                    <p:nvPicPr>
                      <p:cNvPr id="0"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13" y="4867275"/>
                        <a:ext cx="623887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4860032" y="332656"/>
            <a:ext cx="288032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66532" y="1700808"/>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41772" y="3089724"/>
            <a:ext cx="1418260" cy="1275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020272" y="3095248"/>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74272" y="4653136"/>
            <a:ext cx="208596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0686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39942049"/>
              </p:ext>
            </p:extLst>
          </p:nvPr>
        </p:nvGraphicFramePr>
        <p:xfrm>
          <a:off x="611560" y="332655"/>
          <a:ext cx="6192688" cy="1235129"/>
        </p:xfrm>
        <a:graphic>
          <a:graphicData uri="http://schemas.openxmlformats.org/presentationml/2006/ole">
            <mc:AlternateContent xmlns:mc="http://schemas.openxmlformats.org/markup-compatibility/2006">
              <mc:Choice xmlns:v="urn:schemas-microsoft-com:vml" Requires="v">
                <p:oleObj spid="_x0000_s7265" name="CS ChemDraw Drawing" r:id="rId3" imgW="3489451" imgH="688438" progId="ChemDraw.Document.6.0">
                  <p:embed/>
                </p:oleObj>
              </mc:Choice>
              <mc:Fallback>
                <p:oleObj name="CS ChemDraw Drawing" r:id="rId3" imgW="3489451" imgH="688438" progId="ChemDraw.Document.6.0">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32655"/>
                        <a:ext cx="6192688" cy="1235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779806368"/>
              </p:ext>
            </p:extLst>
          </p:nvPr>
        </p:nvGraphicFramePr>
        <p:xfrm>
          <a:off x="587375" y="1549400"/>
          <a:ext cx="6369050" cy="1066800"/>
        </p:xfrm>
        <a:graphic>
          <a:graphicData uri="http://schemas.openxmlformats.org/presentationml/2006/ole">
            <mc:AlternateContent xmlns:mc="http://schemas.openxmlformats.org/markup-compatibility/2006">
              <mc:Choice xmlns:v="urn:schemas-microsoft-com:vml" Requires="v">
                <p:oleObj spid="_x0000_s7266" name="CS ChemDraw Drawing" r:id="rId5" imgW="3347530" imgH="552836" progId="ChemDraw.Document.6.0">
                  <p:embed/>
                </p:oleObj>
              </mc:Choice>
              <mc:Fallback>
                <p:oleObj name="CS ChemDraw Drawing" r:id="rId5" imgW="3347530" imgH="552836" progId="ChemDraw.Document.6.0">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75" y="1549400"/>
                        <a:ext cx="63690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21321099"/>
              </p:ext>
            </p:extLst>
          </p:nvPr>
        </p:nvGraphicFramePr>
        <p:xfrm>
          <a:off x="611188" y="2986088"/>
          <a:ext cx="7781925" cy="2651125"/>
        </p:xfrm>
        <a:graphic>
          <a:graphicData uri="http://schemas.openxmlformats.org/presentationml/2006/ole">
            <mc:AlternateContent xmlns:mc="http://schemas.openxmlformats.org/markup-compatibility/2006">
              <mc:Choice xmlns:v="urn:schemas-microsoft-com:vml" Requires="v">
                <p:oleObj spid="_x0000_s7267" name="CS ChemDraw Drawing" r:id="rId7" imgW="4332352" imgH="1493054" progId="ChemDraw.Document.6.0">
                  <p:embed/>
                </p:oleObj>
              </mc:Choice>
              <mc:Fallback>
                <p:oleObj name="CS ChemDraw Drawing" r:id="rId7" imgW="4332352" imgH="1493054" progId="ChemDraw.Document.6.0">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986088"/>
                        <a:ext cx="7781925" cy="265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4860032" y="404664"/>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860032" y="1797576"/>
            <a:ext cx="1800200" cy="983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436096" y="2780928"/>
            <a:ext cx="266429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16272" y="4653136"/>
            <a:ext cx="282813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376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02889220"/>
              </p:ext>
            </p:extLst>
          </p:nvPr>
        </p:nvGraphicFramePr>
        <p:xfrm>
          <a:off x="117475" y="250825"/>
          <a:ext cx="9023350" cy="2012950"/>
        </p:xfrm>
        <a:graphic>
          <a:graphicData uri="http://schemas.openxmlformats.org/presentationml/2006/ole">
            <mc:AlternateContent xmlns:mc="http://schemas.openxmlformats.org/markup-compatibility/2006">
              <mc:Choice xmlns:v="urn:schemas-microsoft-com:vml" Requires="v">
                <p:oleObj spid="_x0000_s8317" name="CS ChemDraw Drawing" r:id="rId3" imgW="6184146" imgH="1375796" progId="ChemDraw.Document.6.0">
                  <p:embed/>
                </p:oleObj>
              </mc:Choice>
              <mc:Fallback>
                <p:oleObj name="CS ChemDraw Drawing" r:id="rId3" imgW="6184146" imgH="1375796" progId="ChemDraw.Document.6.0">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250825"/>
                        <a:ext cx="9023350" cy="201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408643904"/>
              </p:ext>
            </p:extLst>
          </p:nvPr>
        </p:nvGraphicFramePr>
        <p:xfrm>
          <a:off x="222250" y="2271713"/>
          <a:ext cx="8102600" cy="1655762"/>
        </p:xfrm>
        <a:graphic>
          <a:graphicData uri="http://schemas.openxmlformats.org/presentationml/2006/ole">
            <mc:AlternateContent xmlns:mc="http://schemas.openxmlformats.org/markup-compatibility/2006">
              <mc:Choice xmlns:v="urn:schemas-microsoft-com:vml" Requires="v">
                <p:oleObj spid="_x0000_s8318" name="CS ChemDraw Drawing" r:id="rId5" imgW="4650685" imgH="956403" progId="ChemDraw.Document.6.0">
                  <p:embed/>
                </p:oleObj>
              </mc:Choice>
              <mc:Fallback>
                <p:oleObj name="CS ChemDraw Drawing" r:id="rId5" imgW="4650685" imgH="956403" progId="ChemDraw.Document.6.0">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50" y="2271713"/>
                        <a:ext cx="8102600" cy="165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540219639"/>
              </p:ext>
            </p:extLst>
          </p:nvPr>
        </p:nvGraphicFramePr>
        <p:xfrm>
          <a:off x="395288" y="5365750"/>
          <a:ext cx="5534025" cy="1435100"/>
        </p:xfrm>
        <a:graphic>
          <a:graphicData uri="http://schemas.openxmlformats.org/presentationml/2006/ole">
            <mc:AlternateContent xmlns:mc="http://schemas.openxmlformats.org/markup-compatibility/2006">
              <mc:Choice xmlns:v="urn:schemas-microsoft-com:vml" Requires="v">
                <p:oleObj spid="_x0000_s8319" name="CS ChemDraw Drawing" r:id="rId7" imgW="2808591" imgH="723327" progId="ChemDraw.Document.6.0">
                  <p:embed/>
                </p:oleObj>
              </mc:Choice>
              <mc:Fallback>
                <p:oleObj name="CS ChemDraw Drawing" r:id="rId7" imgW="2808591" imgH="723327" progId="ChemDraw.Document.6.0">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5365750"/>
                        <a:ext cx="5534025" cy="143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28" name="Object 36"/>
          <p:cNvGraphicFramePr>
            <a:graphicFrameLocks noChangeAspect="1"/>
          </p:cNvGraphicFramePr>
          <p:nvPr/>
        </p:nvGraphicFramePr>
        <p:xfrm>
          <a:off x="357158" y="4000504"/>
          <a:ext cx="7786742" cy="1385902"/>
        </p:xfrm>
        <a:graphic>
          <a:graphicData uri="http://schemas.openxmlformats.org/presentationml/2006/ole">
            <mc:AlternateContent xmlns:mc="http://schemas.openxmlformats.org/markup-compatibility/2006">
              <mc:Choice xmlns:v="urn:schemas-microsoft-com:vml" Requires="v">
                <p:oleObj spid="_x0000_s8320" name="CS ChemDraw Drawing" r:id="rId9" imgW="4138693" imgH="737355" progId="ChemDraw.Document.6.0">
                  <p:embed/>
                </p:oleObj>
              </mc:Choice>
              <mc:Fallback>
                <p:oleObj name="CS ChemDraw Drawing" r:id="rId9" imgW="4138693" imgH="737355" progId="ChemDraw.Document.6.0">
                  <p:embed/>
                  <p:pic>
                    <p:nvPicPr>
                      <p:cNvPr id="0"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58" y="4000504"/>
                        <a:ext cx="7786742" cy="1385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矩形 11"/>
          <p:cNvSpPr/>
          <p:nvPr/>
        </p:nvSpPr>
        <p:spPr>
          <a:xfrm>
            <a:off x="2339752" y="0"/>
            <a:ext cx="122413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572000" y="166708"/>
            <a:ext cx="1080120" cy="985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907832" y="154172"/>
            <a:ext cx="1440160" cy="1152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439652" y="1188131"/>
            <a:ext cx="1800200" cy="1160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355976" y="1188131"/>
            <a:ext cx="1944216" cy="1016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789676" y="1306299"/>
            <a:ext cx="1116632" cy="1018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635896" y="2348880"/>
            <a:ext cx="1692188"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727812" y="2492896"/>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220028" y="4149080"/>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309516" y="4154604"/>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95936" y="5489848"/>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2335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186786"/>
            <a:ext cx="618630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17. </a:t>
            </a:r>
            <a:r>
              <a:rPr kumimoji="0" 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判断以下各组化合物是否相同或属于怎样的异构关系。</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30721" name="Object 1"/>
          <p:cNvGraphicFramePr>
            <a:graphicFrameLocks noChangeAspect="1"/>
          </p:cNvGraphicFramePr>
          <p:nvPr>
            <p:extLst>
              <p:ext uri="{D42A27DB-BD31-4B8C-83A1-F6EECF244321}">
                <p14:modId xmlns:p14="http://schemas.microsoft.com/office/powerpoint/2010/main" val="2968911401"/>
              </p:ext>
            </p:extLst>
          </p:nvPr>
        </p:nvGraphicFramePr>
        <p:xfrm>
          <a:off x="428596" y="642918"/>
          <a:ext cx="7045345" cy="2857520"/>
        </p:xfrm>
        <a:graphic>
          <a:graphicData uri="http://schemas.openxmlformats.org/presentationml/2006/ole">
            <mc:AlternateContent xmlns:mc="http://schemas.openxmlformats.org/markup-compatibility/2006">
              <mc:Choice xmlns:v="urn:schemas-microsoft-com:vml" Requires="v">
                <p:oleObj spid="_x0000_s30739" name="CS ChemDraw Drawing" r:id="rId3" imgW="4888655" imgH="1985614" progId="ChemDraw.Document.6.0">
                  <p:embed/>
                </p:oleObj>
              </mc:Choice>
              <mc:Fallback>
                <p:oleObj name="CS ChemDraw Drawing" r:id="rId3" imgW="4888655" imgH="1985614" progId="ChemDraw.Document.6.0">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642918"/>
                        <a:ext cx="7045345" cy="285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1763688" y="148478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74241" y="1584394"/>
            <a:ext cx="1224136"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619672" y="3206688"/>
            <a:ext cx="1224136" cy="436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328330" y="3137256"/>
            <a:ext cx="1512168" cy="42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zh-CN" sz="4000" b="1" dirty="0"/>
              <a:t>三</a:t>
            </a:r>
            <a:r>
              <a:rPr lang="en-US" altLang="zh-CN" sz="4000" b="1" dirty="0"/>
              <a:t>. </a:t>
            </a:r>
            <a:r>
              <a:rPr lang="zh-CN" altLang="zh-CN" sz="4000" b="1" dirty="0"/>
              <a:t>机理题</a:t>
            </a:r>
            <a:r>
              <a:rPr lang="zh-CN" altLang="zh-CN" dirty="0"/>
              <a:t/>
            </a:r>
            <a:br>
              <a:rPr lang="zh-CN" altLang="zh-CN" dirty="0"/>
            </a:b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224" name="Object 8"/>
          <p:cNvGraphicFramePr>
            <a:graphicFrameLocks noChangeAspect="1"/>
          </p:cNvGraphicFramePr>
          <p:nvPr/>
        </p:nvGraphicFramePr>
        <p:xfrm>
          <a:off x="827583" y="1052736"/>
          <a:ext cx="7808023" cy="4320480"/>
        </p:xfrm>
        <a:graphic>
          <a:graphicData uri="http://schemas.openxmlformats.org/presentationml/2006/ole">
            <mc:AlternateContent xmlns:mc="http://schemas.openxmlformats.org/markup-compatibility/2006">
              <mc:Choice xmlns:v="urn:schemas-microsoft-com:vml" Requires="v">
                <p:oleObj spid="_x0000_s9247" name="CS ChemDraw Drawing" r:id="rId3" imgW="4126519" imgH="2288664" progId="ChemDraw.Document.6.0">
                  <p:embed/>
                </p:oleObj>
              </mc:Choice>
              <mc:Fallback>
                <p:oleObj name="CS ChemDraw Drawing" r:id="rId3" imgW="4126519" imgH="2288664" progId="ChemDraw.Document.6.0">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3" y="1052736"/>
                        <a:ext cx="7808023" cy="4320480"/>
                      </a:xfrm>
                      <a:prstGeom prst="rect">
                        <a:avLst/>
                      </a:prstGeom>
                      <a:noFill/>
                      <a:ln>
                        <a:noFill/>
                      </a:ln>
                      <a:effectLst/>
                    </p:spPr>
                  </p:pic>
                </p:oleObj>
              </mc:Fallback>
            </mc:AlternateContent>
          </a:graphicData>
        </a:graphic>
      </p:graphicFrame>
      <p:sp>
        <p:nvSpPr>
          <p:cNvPr id="6" name="矩形 5"/>
          <p:cNvSpPr/>
          <p:nvPr/>
        </p:nvSpPr>
        <p:spPr>
          <a:xfrm>
            <a:off x="683568" y="2420888"/>
            <a:ext cx="7992888" cy="352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5213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18742822"/>
              </p:ext>
            </p:extLst>
          </p:nvPr>
        </p:nvGraphicFramePr>
        <p:xfrm>
          <a:off x="176213" y="177800"/>
          <a:ext cx="8855075" cy="6540500"/>
        </p:xfrm>
        <a:graphic>
          <a:graphicData uri="http://schemas.openxmlformats.org/presentationml/2006/ole">
            <mc:AlternateContent xmlns:mc="http://schemas.openxmlformats.org/markup-compatibility/2006">
              <mc:Choice xmlns:v="urn:schemas-microsoft-com:vml" Requires="v">
                <p:oleObj spid="_x0000_s10269" name="CS ChemDraw Drawing" r:id="rId3" imgW="4894645" imgH="3615916" progId="ChemDraw.Document.6.0">
                  <p:embed/>
                </p:oleObj>
              </mc:Choice>
              <mc:Fallback>
                <p:oleObj name="CS ChemDraw Drawing" r:id="rId3" imgW="4894645" imgH="3615916" progId="ChemDraw.Document.6.0">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3" y="177800"/>
                        <a:ext cx="8855075" cy="654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395536" y="1628800"/>
            <a:ext cx="8568952" cy="511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2246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99437220"/>
              </p:ext>
            </p:extLst>
          </p:nvPr>
        </p:nvGraphicFramePr>
        <p:xfrm>
          <a:off x="174625" y="469900"/>
          <a:ext cx="8680450" cy="5245100"/>
        </p:xfrm>
        <a:graphic>
          <a:graphicData uri="http://schemas.openxmlformats.org/presentationml/2006/ole">
            <mc:AlternateContent xmlns:mc="http://schemas.openxmlformats.org/markup-compatibility/2006">
              <mc:Choice xmlns:v="urn:schemas-microsoft-com:vml" Requires="v">
                <p:oleObj spid="_x0000_s11291" name="CS ChemDraw Drawing" r:id="rId3" imgW="4728292" imgH="2886115" progId="ChemDraw.Document.6.0">
                  <p:embed/>
                </p:oleObj>
              </mc:Choice>
              <mc:Fallback>
                <p:oleObj name="CS ChemDraw Drawing" r:id="rId3" imgW="4728292" imgH="2886115" progId="ChemDraw.Document.6.0">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 y="469900"/>
                        <a:ext cx="8680450" cy="524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395536" y="1628800"/>
            <a:ext cx="8568952"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5616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buNone/>
            </a:pPr>
            <a:endParaRPr lang="en-US" altLang="zh-CN" dirty="0" smtClean="0"/>
          </a:p>
          <a:p>
            <a:endParaRPr lang="zh-CN" altLang="zh-CN"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88588467"/>
              </p:ext>
            </p:extLst>
          </p:nvPr>
        </p:nvGraphicFramePr>
        <p:xfrm>
          <a:off x="534988" y="109538"/>
          <a:ext cx="5673725" cy="3362325"/>
        </p:xfrm>
        <a:graphic>
          <a:graphicData uri="http://schemas.openxmlformats.org/presentationml/2006/ole">
            <mc:AlternateContent xmlns:mc="http://schemas.openxmlformats.org/markup-compatibility/2006">
              <mc:Choice xmlns:v="urn:schemas-microsoft-com:vml" Requires="v">
                <p:oleObj spid="_x0000_s12341" name="CS ChemDraw Drawing" r:id="rId3" imgW="2931829" imgH="1756703" progId="ChemDraw.Document.6.0">
                  <p:embed/>
                </p:oleObj>
              </mc:Choice>
              <mc:Fallback>
                <p:oleObj name="CS ChemDraw Drawing" r:id="rId3" imgW="2931829" imgH="1756703" progId="ChemDraw.Document.6.0">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88" y="109538"/>
                        <a:ext cx="5673725" cy="336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993565473"/>
              </p:ext>
            </p:extLst>
          </p:nvPr>
        </p:nvGraphicFramePr>
        <p:xfrm>
          <a:off x="698500" y="3189288"/>
          <a:ext cx="7312025" cy="5089525"/>
        </p:xfrm>
        <a:graphic>
          <a:graphicData uri="http://schemas.openxmlformats.org/presentationml/2006/ole">
            <mc:AlternateContent xmlns:mc="http://schemas.openxmlformats.org/markup-compatibility/2006">
              <mc:Choice xmlns:v="urn:schemas-microsoft-com:vml" Requires="v">
                <p:oleObj spid="_x0000_s12342" name="CS ChemDraw Drawing" r:id="rId5" imgW="3897967" imgH="2722818" progId="ChemDraw.Document.6.0">
                  <p:embed/>
                </p:oleObj>
              </mc:Choice>
              <mc:Fallback>
                <p:oleObj name="CS ChemDraw Drawing" r:id="rId5" imgW="3897967" imgH="2722818" progId="ChemDraw.Document.6.0">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0" y="3189288"/>
                        <a:ext cx="7312025" cy="508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755576" y="1340768"/>
            <a:ext cx="5400600"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9370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214290"/>
            <a:ext cx="8929750" cy="5911873"/>
          </a:xfrm>
        </p:spPr>
        <p:txBody>
          <a:bodyPr>
            <a:normAutofit/>
          </a:bodyPr>
          <a:lstStyle/>
          <a:p>
            <a:pPr lvl="0">
              <a:lnSpc>
                <a:spcPct val="150000"/>
              </a:lnSpc>
              <a:buNone/>
            </a:pPr>
            <a:r>
              <a:rPr lang="zh-CN" altLang="en-US" sz="2400" dirty="0" smtClean="0"/>
              <a:t>（</a:t>
            </a:r>
            <a:r>
              <a:rPr lang="en-US" altLang="zh-CN" sz="2400" dirty="0" smtClean="0"/>
              <a:t>5</a:t>
            </a:r>
            <a:r>
              <a:rPr lang="zh-CN" altLang="en-US" sz="2400" dirty="0" smtClean="0"/>
              <a:t>）</a:t>
            </a:r>
            <a:r>
              <a:rPr lang="en-US" altLang="zh-CN" sz="2400" dirty="0" smtClean="0"/>
              <a:t>. </a:t>
            </a:r>
            <a:r>
              <a:rPr lang="zh-CN" altLang="en-US" sz="2400" dirty="0" smtClean="0"/>
              <a:t>自由基卤代反应发生在手性碳中心的邻位时，原有的手性碳构型会诱导新手性碳中心的构型，使得其中某个产物成为主要产物。例如：</a:t>
            </a:r>
          </a:p>
          <a:p>
            <a:endParaRPr lang="en-US" altLang="zh-CN" dirty="0" smtClean="0"/>
          </a:p>
          <a:p>
            <a:endParaRPr lang="en-US" altLang="zh-CN" dirty="0" smtClean="0"/>
          </a:p>
          <a:p>
            <a:endParaRPr lang="en-US" altLang="zh-CN" dirty="0" smtClean="0"/>
          </a:p>
          <a:p>
            <a:pPr>
              <a:buNone/>
            </a:pPr>
            <a:r>
              <a:rPr lang="zh-CN" altLang="en-US" sz="2400" dirty="0" smtClean="0"/>
              <a:t>      请简要回答以下问题：（</a:t>
            </a:r>
            <a:r>
              <a:rPr lang="en-US" sz="2400" dirty="0" smtClean="0"/>
              <a:t>1</a:t>
            </a:r>
            <a:r>
              <a:rPr lang="zh-CN" altLang="en-US" sz="2400" dirty="0" smtClean="0"/>
              <a:t>）指出</a:t>
            </a:r>
            <a:r>
              <a:rPr lang="en-US" sz="2400" dirty="0" smtClean="0"/>
              <a:t>A</a:t>
            </a:r>
            <a:r>
              <a:rPr lang="zh-CN" altLang="en-US" sz="2400" dirty="0" smtClean="0"/>
              <a:t>与</a:t>
            </a:r>
            <a:r>
              <a:rPr lang="en-US" sz="2400" dirty="0" smtClean="0"/>
              <a:t>B </a:t>
            </a:r>
            <a:r>
              <a:rPr lang="zh-CN" altLang="en-US" sz="2400" dirty="0" smtClean="0"/>
              <a:t>的异构关系；（</a:t>
            </a:r>
            <a:r>
              <a:rPr lang="en-US" sz="2400" dirty="0" smtClean="0"/>
              <a:t>2</a:t>
            </a:r>
            <a:r>
              <a:rPr lang="zh-CN" altLang="en-US" sz="2400" dirty="0" smtClean="0"/>
              <a:t>）试画出得到两个产物的活性中间体结构，说明</a:t>
            </a:r>
            <a:r>
              <a:rPr lang="en-US" sz="2400" dirty="0" smtClean="0"/>
              <a:t>A</a:t>
            </a:r>
            <a:r>
              <a:rPr lang="zh-CN" altLang="en-US" sz="2400" dirty="0" smtClean="0"/>
              <a:t>成为主要产物的理由。（</a:t>
            </a:r>
            <a:r>
              <a:rPr lang="en-US" sz="2400" dirty="0" smtClean="0"/>
              <a:t>5</a:t>
            </a:r>
            <a:r>
              <a:rPr lang="zh-CN" altLang="en-US" sz="2400" dirty="0" smtClean="0"/>
              <a:t>分）</a:t>
            </a:r>
          </a:p>
          <a:p>
            <a:endParaRPr lang="zh-CN" altLang="en-US" sz="2400" dirty="0" smtClean="0"/>
          </a:p>
          <a:p>
            <a:endParaRPr lang="zh-CN" altLang="en-US" dirty="0"/>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37" name="Object 1"/>
          <p:cNvGraphicFramePr>
            <a:graphicFrameLocks noChangeAspect="1"/>
          </p:cNvGraphicFramePr>
          <p:nvPr>
            <p:extLst>
              <p:ext uri="{D42A27DB-BD31-4B8C-83A1-F6EECF244321}">
                <p14:modId xmlns:p14="http://schemas.microsoft.com/office/powerpoint/2010/main" val="3256228785"/>
              </p:ext>
            </p:extLst>
          </p:nvPr>
        </p:nvGraphicFramePr>
        <p:xfrm>
          <a:off x="1331640" y="1988840"/>
          <a:ext cx="6125495" cy="1643074"/>
        </p:xfrm>
        <a:graphic>
          <a:graphicData uri="http://schemas.openxmlformats.org/presentationml/2006/ole">
            <mc:AlternateContent xmlns:mc="http://schemas.openxmlformats.org/markup-compatibility/2006">
              <mc:Choice xmlns:v="urn:schemas-microsoft-com:vml" Requires="v">
                <p:oleObj spid="_x0000_s27677" name="CS ChemDraw Drawing" r:id="rId3" imgW="4046018" imgH="1089228" progId="ChemDraw.Document.6.0">
                  <p:embed/>
                </p:oleObj>
              </mc:Choice>
              <mc:Fallback>
                <p:oleObj name="CS ChemDraw Drawing" r:id="rId3" imgW="4046018" imgH="1089228" progId="ChemDraw.Document.6.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988840"/>
                        <a:ext cx="6125495" cy="1643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44640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1143000"/>
          </a:xfrm>
        </p:spPr>
        <p:txBody>
          <a:bodyPr>
            <a:normAutofit fontScale="90000"/>
          </a:bodyPr>
          <a:lstStyle/>
          <a:p>
            <a:pPr algn="l"/>
            <a:r>
              <a:rPr lang="zh-CN" altLang="zh-CN" sz="4000" dirty="0" smtClean="0"/>
              <a:t>四</a:t>
            </a:r>
            <a:r>
              <a:rPr lang="en-US" altLang="zh-CN" sz="4000" dirty="0" smtClean="0"/>
              <a:t>. </a:t>
            </a:r>
            <a:r>
              <a:rPr lang="zh-CN" altLang="zh-CN" sz="4000" dirty="0" smtClean="0"/>
              <a:t>合成题</a:t>
            </a:r>
            <a:r>
              <a:rPr lang="zh-CN" altLang="en-US" sz="4000" dirty="0" smtClean="0"/>
              <a:t>：</a:t>
            </a:r>
            <a:r>
              <a:rPr lang="zh-CN" altLang="zh-CN" sz="4000" dirty="0" smtClean="0"/>
              <a:t>由乙醇和叔丁醇合成乙基叔丁基醚</a:t>
            </a:r>
            <a:r>
              <a:rPr lang="zh-CN" altLang="zh-CN" dirty="0" smtClean="0"/>
              <a:t/>
            </a:r>
            <a:br>
              <a:rPr lang="zh-CN" altLang="zh-CN" dirty="0" smtClean="0"/>
            </a:b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lstStyle/>
          <a:p>
            <a:pPr marL="0" indent="0">
              <a:lnSpc>
                <a:spcPct val="130000"/>
              </a:lnSpc>
              <a:buNone/>
            </a:pPr>
            <a:r>
              <a:rPr lang="en-US" altLang="zh-CN" dirty="0"/>
              <a:t>5. </a:t>
            </a:r>
            <a:r>
              <a:rPr lang="zh-CN" altLang="zh-CN" dirty="0"/>
              <a:t>有手性碳的分子不一定是手性分子，而没有手性碳的分子倒可能是手性分子。（ </a:t>
            </a:r>
            <a:r>
              <a:rPr lang="zh-CN" altLang="zh-CN" dirty="0" smtClean="0"/>
              <a:t>）</a:t>
            </a:r>
            <a:endParaRPr lang="zh-CN" altLang="zh-CN" dirty="0"/>
          </a:p>
          <a:p>
            <a:pPr marL="0" indent="0">
              <a:lnSpc>
                <a:spcPct val="130000"/>
              </a:lnSpc>
              <a:buNone/>
            </a:pPr>
            <a:r>
              <a:rPr lang="en-US" altLang="zh-CN" dirty="0"/>
              <a:t>6. </a:t>
            </a:r>
            <a:r>
              <a:rPr lang="zh-CN" altLang="zh-CN" dirty="0"/>
              <a:t>对映异构体的物理性质除了旋光度方向相反外，其他性质都一样，故难以分离。但非对映异构体的物理性质则往往有明显的差异，因此，常常采用手性试剂与对映异构体结合成非对映异构体达到拆分的目的。</a:t>
            </a:r>
            <a:r>
              <a:rPr lang="zh-CN" altLang="zh-CN" dirty="0" smtClean="0"/>
              <a:t>（</a:t>
            </a:r>
            <a:r>
              <a:rPr lang="en-US" altLang="zh-CN" dirty="0" smtClean="0"/>
              <a:t> </a:t>
            </a:r>
            <a:r>
              <a:rPr lang="zh-CN" altLang="zh-CN" dirty="0"/>
              <a:t>）</a:t>
            </a:r>
            <a:endParaRPr lang="zh-CN" altLang="en-US" dirty="0"/>
          </a:p>
        </p:txBody>
      </p:sp>
    </p:spTree>
    <p:extLst>
      <p:ext uri="{BB962C8B-B14F-4D97-AF65-F5344CB8AC3E}">
        <p14:creationId xmlns:p14="http://schemas.microsoft.com/office/powerpoint/2010/main" val="1899108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en-US" altLang="zh-CN" dirty="0" smtClean="0"/>
              <a:t>.</a:t>
            </a:r>
            <a:r>
              <a:rPr lang="zh-CN" altLang="en-US" dirty="0" smtClean="0"/>
              <a:t>问答题</a:t>
            </a:r>
            <a:endParaRPr lang="zh-CN" altLang="en-US" dirty="0"/>
          </a:p>
        </p:txBody>
      </p:sp>
      <p:sp>
        <p:nvSpPr>
          <p:cNvPr id="32770" name="Rectangle 2"/>
          <p:cNvSpPr>
            <a:spLocks noChangeArrowheads="1"/>
          </p:cNvSpPr>
          <p:nvPr/>
        </p:nvSpPr>
        <p:spPr bwMode="auto">
          <a:xfrm>
            <a:off x="0" y="1241838"/>
            <a:ext cx="772519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zh-CN" sz="24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试比较下列三个化合物酸性的大小，并简要说明原因。</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32769" name="Object 1"/>
          <p:cNvGraphicFramePr>
            <a:graphicFrameLocks noChangeAspect="1"/>
          </p:cNvGraphicFramePr>
          <p:nvPr/>
        </p:nvGraphicFramePr>
        <p:xfrm>
          <a:off x="285720" y="1928802"/>
          <a:ext cx="3571900" cy="1850151"/>
        </p:xfrm>
        <a:graphic>
          <a:graphicData uri="http://schemas.openxmlformats.org/presentationml/2006/ole">
            <mc:AlternateContent xmlns:mc="http://schemas.openxmlformats.org/markup-compatibility/2006">
              <mc:Choice xmlns:v="urn:schemas-microsoft-com:vml" Requires="v">
                <p:oleObj spid="_x0000_s32787" name="CS ChemDraw Drawing" r:id="rId3" imgW="1942551" imgH="1003799" progId="ChemDraw.Document.6.0">
                  <p:embed/>
                </p:oleObj>
              </mc:Choice>
              <mc:Fallback>
                <p:oleObj name="CS ChemDraw Drawing" r:id="rId3" imgW="1942551" imgH="1003799" progId="ChemDraw.Document.6.0">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1928802"/>
                        <a:ext cx="3571900" cy="1850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txBody>
          <a:bodyPr>
            <a:normAutofit/>
          </a:bodyPr>
          <a:lstStyle/>
          <a:p>
            <a:pPr algn="l"/>
            <a:r>
              <a:rPr lang="zh-CN" altLang="zh-CN" sz="3100" b="1" dirty="0"/>
              <a:t>三、单项选择题，请务必将选择结果填入下列表中（每小题</a:t>
            </a:r>
            <a:r>
              <a:rPr lang="en-US" altLang="zh-CN" sz="3100" b="1" dirty="0"/>
              <a:t>2</a:t>
            </a:r>
            <a:r>
              <a:rPr lang="zh-CN" altLang="zh-CN" sz="3100" b="1" dirty="0"/>
              <a:t>分，共计</a:t>
            </a:r>
            <a:r>
              <a:rPr lang="en-US" altLang="zh-CN" sz="3100" b="1" dirty="0"/>
              <a:t>26</a:t>
            </a:r>
            <a:r>
              <a:rPr lang="zh-CN" altLang="zh-CN" sz="3100" b="1" dirty="0"/>
              <a:t>分</a:t>
            </a:r>
            <a:r>
              <a:rPr lang="zh-CN" altLang="zh-CN" sz="3100" b="1" dirty="0" smtClean="0"/>
              <a:t>）</a:t>
            </a:r>
            <a:endParaRPr lang="zh-CN" altLang="en-US" dirty="0"/>
          </a:p>
        </p:txBody>
      </p:sp>
      <p:sp>
        <p:nvSpPr>
          <p:cNvPr id="3" name="内容占位符 2"/>
          <p:cNvSpPr>
            <a:spLocks noGrp="1"/>
          </p:cNvSpPr>
          <p:nvPr>
            <p:ph idx="1"/>
          </p:nvPr>
        </p:nvSpPr>
        <p:spPr>
          <a:xfrm>
            <a:off x="457200" y="1600200"/>
            <a:ext cx="8507288" cy="4525963"/>
          </a:xfrm>
        </p:spPr>
        <p:txBody>
          <a:bodyPr>
            <a:normAutofit/>
          </a:bodyPr>
          <a:lstStyle/>
          <a:p>
            <a:pPr marL="0" indent="0">
              <a:buNone/>
            </a:pPr>
            <a:r>
              <a:rPr lang="en-US" altLang="zh-CN" sz="2800" b="1" dirty="0">
                <a:latin typeface="Times New Roman" panose="02020603050405020304" pitchFamily="18" charset="0"/>
                <a:cs typeface="Times New Roman" panose="02020603050405020304" pitchFamily="18" charset="0"/>
              </a:rPr>
              <a:t>1. </a:t>
            </a:r>
            <a:r>
              <a:rPr lang="zh-CN" altLang="zh-CN" sz="2800" b="1" dirty="0">
                <a:latin typeface="Times New Roman" panose="02020603050405020304" pitchFamily="18" charset="0"/>
                <a:cs typeface="Times New Roman" panose="02020603050405020304" pitchFamily="18" charset="0"/>
              </a:rPr>
              <a:t>以下化合物在紫外光谱的</a:t>
            </a:r>
            <a:r>
              <a:rPr lang="en-US" altLang="zh-CN" sz="2800" b="1" dirty="0" err="1">
                <a:latin typeface="Times New Roman" panose="02020603050405020304" pitchFamily="18" charset="0"/>
                <a:cs typeface="Times New Roman" panose="02020603050405020304" pitchFamily="18" charset="0"/>
              </a:rPr>
              <a:t>λmax</a:t>
            </a:r>
            <a:r>
              <a:rPr lang="zh-CN" altLang="zh-CN" sz="2800" b="1" dirty="0">
                <a:latin typeface="Times New Roman" panose="02020603050405020304" pitchFamily="18" charset="0"/>
                <a:cs typeface="Times New Roman" panose="02020603050405020304" pitchFamily="18" charset="0"/>
              </a:rPr>
              <a:t>最大的是： </a:t>
            </a:r>
            <a:r>
              <a:rPr lang="en-US" altLang="zh-CN" sz="2800" b="1" u="sng" dirty="0" smtClean="0">
                <a:latin typeface="Times New Roman" panose="02020603050405020304" pitchFamily="18" charset="0"/>
                <a:cs typeface="Times New Roman" panose="02020603050405020304" pitchFamily="18" charset="0"/>
              </a:rPr>
              <a:t>  </a:t>
            </a:r>
          </a:p>
          <a:p>
            <a:endParaRPr lang="en-US" altLang="zh-CN" sz="2800" b="1" u="sng" dirty="0">
              <a:latin typeface="Times New Roman" panose="02020603050405020304" pitchFamily="18" charset="0"/>
              <a:cs typeface="Times New Roman" panose="02020603050405020304" pitchFamily="18" charset="0"/>
            </a:endParaRPr>
          </a:p>
          <a:p>
            <a:endParaRPr lang="en-US" altLang="zh-CN" sz="2800" b="1" u="sng" dirty="0" smtClean="0">
              <a:latin typeface="Times New Roman" panose="02020603050405020304" pitchFamily="18" charset="0"/>
              <a:cs typeface="Times New Roman" panose="02020603050405020304" pitchFamily="18" charset="0"/>
            </a:endParaRPr>
          </a:p>
          <a:p>
            <a:endParaRPr lang="en-US" altLang="zh-CN" sz="2800" b="1" dirty="0" smtClean="0">
              <a:latin typeface="Times New Roman" panose="02020603050405020304" pitchFamily="18" charset="0"/>
              <a:cs typeface="Times New Roman" panose="02020603050405020304" pitchFamily="18" charset="0"/>
            </a:endParaRPr>
          </a:p>
          <a:p>
            <a:pPr marL="0" indent="0">
              <a:buNone/>
            </a:pPr>
            <a:r>
              <a:rPr lang="en-US" altLang="zh-CN" sz="2800" b="1" dirty="0" smtClean="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以下官能团在红外光谱中的吸收频率最高的</a:t>
            </a:r>
            <a:r>
              <a:rPr lang="zh-CN" altLang="zh-CN" sz="2800" b="1" dirty="0" smtClean="0">
                <a:latin typeface="Times New Roman" panose="02020603050405020304" pitchFamily="18" charset="0"/>
                <a:cs typeface="Times New Roman" panose="02020603050405020304" pitchFamily="18" charset="0"/>
              </a:rPr>
              <a:t>是</a:t>
            </a:r>
            <a:r>
              <a:rPr lang="en-US" altLang="zh-CN" sz="2800" b="1" dirty="0" smtClean="0">
                <a:latin typeface="Times New Roman" panose="02020603050405020304" pitchFamily="18" charset="0"/>
                <a:cs typeface="Times New Roman" panose="02020603050405020304" pitchFamily="18" charset="0"/>
              </a:rPr>
              <a:t>:</a:t>
            </a:r>
            <a:r>
              <a:rPr lang="en-US" altLang="zh-CN"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endParaRPr lang="zh-CN" altLang="zh-CN" sz="2800" b="1" dirty="0">
              <a:latin typeface="Times New Roman" panose="02020603050405020304" pitchFamily="18" charset="0"/>
              <a:cs typeface="Times New Roman" panose="02020603050405020304" pitchFamily="18" charset="0"/>
            </a:endParaRPr>
          </a:p>
          <a:p>
            <a:pPr marL="0" indent="0">
              <a:buNone/>
            </a:pPr>
            <a:r>
              <a:rPr lang="pt-BR" altLang="zh-CN" sz="2800" b="1" dirty="0" smtClean="0">
                <a:latin typeface="Times New Roman" panose="02020603050405020304" pitchFamily="18" charset="0"/>
                <a:cs typeface="Times New Roman" panose="02020603050405020304" pitchFamily="18" charset="0"/>
              </a:rPr>
              <a:t>   </a:t>
            </a:r>
            <a:r>
              <a:rPr lang="pt-BR" altLang="zh-CN" sz="2800" dirty="0" smtClean="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pt-BR" altLang="zh-CN" sz="2800" dirty="0">
                <a:latin typeface="Times New Roman" panose="02020603050405020304" pitchFamily="18" charset="0"/>
                <a:cs typeface="Times New Roman" panose="02020603050405020304" pitchFamily="18" charset="0"/>
              </a:rPr>
              <a:t>C=N    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C-C</a:t>
            </a:r>
            <a:r>
              <a:rPr lang="pt-BR" altLang="zh-CN" sz="2800" dirty="0">
                <a:latin typeface="Times New Roman" panose="02020603050405020304" pitchFamily="18" charset="0"/>
                <a:cs typeface="Times New Roman" panose="02020603050405020304" pitchFamily="18" charset="0"/>
              </a:rPr>
              <a:t>    C</a:t>
            </a:r>
            <a:r>
              <a:rPr lang="zh-CN" altLang="zh-CN" sz="2800" dirty="0">
                <a:latin typeface="Times New Roman" panose="02020603050405020304" pitchFamily="18" charset="0"/>
                <a:cs typeface="Times New Roman" panose="02020603050405020304" pitchFamily="18" charset="0"/>
              </a:rPr>
              <a:t>、</a:t>
            </a:r>
            <a:r>
              <a:rPr lang="pt-BR" altLang="zh-CN" sz="2800" dirty="0">
                <a:latin typeface="Times New Roman" panose="02020603050405020304" pitchFamily="18" charset="0"/>
                <a:cs typeface="Times New Roman" panose="02020603050405020304" pitchFamily="18" charset="0"/>
              </a:rPr>
              <a:t>C-N    D</a:t>
            </a:r>
            <a:r>
              <a:rPr lang="zh-CN" altLang="zh-CN" sz="2800" dirty="0">
                <a:latin typeface="Times New Roman" panose="02020603050405020304" pitchFamily="18" charset="0"/>
                <a:cs typeface="Times New Roman" panose="02020603050405020304" pitchFamily="18" charset="0"/>
              </a:rPr>
              <a:t>、</a:t>
            </a:r>
            <a:r>
              <a:rPr lang="pt-BR" altLang="zh-CN" sz="2800" dirty="0" smtClean="0">
                <a:latin typeface="Times New Roman" panose="02020603050405020304" pitchFamily="18" charset="0"/>
                <a:cs typeface="Times New Roman" panose="02020603050405020304" pitchFamily="18" charset="0"/>
              </a:rPr>
              <a:t>C=C</a:t>
            </a:r>
          </a:p>
          <a:p>
            <a:pPr marL="0" indent="0">
              <a:buNone/>
            </a:pPr>
            <a:endParaRPr lang="pt-BR" altLang="zh-CN" sz="2800" b="1" dirty="0" smtClean="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3. </a:t>
            </a:r>
            <a:r>
              <a:rPr lang="zh-CN" altLang="zh-CN" sz="2800" b="1" dirty="0">
                <a:latin typeface="Times New Roman" panose="02020603050405020304" pitchFamily="18" charset="0"/>
                <a:cs typeface="Times New Roman" panose="02020603050405020304" pitchFamily="18" charset="0"/>
              </a:rPr>
              <a:t>以下化合物中哪个</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的伸缩振动频率最高 </a:t>
            </a:r>
            <a:r>
              <a:rPr lang="en-US" altLang="zh-CN" sz="2800" b="1" u="sng" dirty="0">
                <a:latin typeface="Times New Roman" panose="02020603050405020304" pitchFamily="18" charset="0"/>
                <a:cs typeface="Times New Roman" panose="02020603050405020304" pitchFamily="18" charset="0"/>
              </a:rPr>
              <a:t>  </a:t>
            </a:r>
            <a:endParaRPr lang="zh-CN" altLang="zh-CN" sz="2800" b="1" dirty="0">
              <a:latin typeface="Times New Roman" panose="02020603050405020304" pitchFamily="18" charset="0"/>
              <a:cs typeface="Times New Roman" panose="02020603050405020304" pitchFamily="18" charset="0"/>
            </a:endParaRPr>
          </a:p>
          <a:p>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35692099"/>
              </p:ext>
            </p:extLst>
          </p:nvPr>
        </p:nvGraphicFramePr>
        <p:xfrm>
          <a:off x="395536" y="2420888"/>
          <a:ext cx="8113715" cy="864096"/>
        </p:xfrm>
        <a:graphic>
          <a:graphicData uri="http://schemas.openxmlformats.org/presentationml/2006/ole">
            <mc:AlternateContent xmlns:mc="http://schemas.openxmlformats.org/markup-compatibility/2006">
              <mc:Choice xmlns:v="urn:schemas-microsoft-com:vml" Requires="v">
                <p:oleObj spid="_x0000_s34828" name="CS ChemDraw Drawing" r:id="rId3" imgW="5617080" imgH="595762" progId="ChemDraw.Document.6.0">
                  <p:embed/>
                </p:oleObj>
              </mc:Choice>
              <mc:Fallback>
                <p:oleObj name="CS ChemDraw Drawing" r:id="rId3" imgW="5617080" imgH="59576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420888"/>
                        <a:ext cx="8113715"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392253773"/>
              </p:ext>
            </p:extLst>
          </p:nvPr>
        </p:nvGraphicFramePr>
        <p:xfrm>
          <a:off x="343821" y="5661248"/>
          <a:ext cx="8456358" cy="839530"/>
        </p:xfrm>
        <a:graphic>
          <a:graphicData uri="http://schemas.openxmlformats.org/presentationml/2006/ole">
            <mc:AlternateContent xmlns:mc="http://schemas.openxmlformats.org/markup-compatibility/2006">
              <mc:Choice xmlns:v="urn:schemas-microsoft-com:vml" Requires="v">
                <p:oleObj spid="_x0000_s34829" name="CS ChemDraw Drawing" r:id="rId5" imgW="5486041" imgH="543844" progId="ChemDraw.Document.6.0">
                  <p:embed/>
                </p:oleObj>
              </mc:Choice>
              <mc:Fallback>
                <p:oleObj name="CS ChemDraw Drawing" r:id="rId5" imgW="5486041" imgH="543844"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21" y="5661248"/>
                        <a:ext cx="8456358" cy="839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70776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516" y="332656"/>
            <a:ext cx="8712968" cy="5793507"/>
          </a:xfrm>
        </p:spPr>
        <p:txBody>
          <a:bodyPr/>
          <a:lstStyle/>
          <a:p>
            <a:pPr marL="0" indent="0">
              <a:buNone/>
            </a:pPr>
            <a:r>
              <a:rPr lang="en-US" altLang="zh-CN" sz="2800" b="1" dirty="0"/>
              <a:t>4. </a:t>
            </a:r>
            <a:r>
              <a:rPr lang="zh-CN" altLang="zh-CN" sz="2800" b="1" dirty="0"/>
              <a:t>以下化合物中有下划线的氢哪个化学位移值最大 </a:t>
            </a:r>
            <a:r>
              <a:rPr lang="en-US" altLang="zh-CN" sz="2800" b="1" u="sng" dirty="0"/>
              <a:t>  </a:t>
            </a:r>
            <a:r>
              <a:rPr lang="en-US" altLang="zh-CN" sz="2800" b="1" u="sng" dirty="0" smtClean="0">
                <a:solidFill>
                  <a:srgbClr val="FF0000"/>
                </a:solidFill>
              </a:rPr>
              <a:t> </a:t>
            </a:r>
          </a:p>
          <a:p>
            <a:pPr marL="0" indent="0">
              <a:buNone/>
            </a:pPr>
            <a:endParaRPr lang="en-US" altLang="zh-CN" sz="2800" b="1" u="sng" dirty="0"/>
          </a:p>
          <a:p>
            <a:pPr marL="0" indent="0">
              <a:buNone/>
            </a:pPr>
            <a:endParaRPr lang="en-US" altLang="zh-CN" sz="2800" b="1" u="sng" dirty="0" smtClean="0"/>
          </a:p>
          <a:p>
            <a:pPr marL="0" indent="0">
              <a:buNone/>
            </a:pPr>
            <a:r>
              <a:rPr lang="en-US" altLang="zh-CN" sz="2800" b="1" dirty="0"/>
              <a:t>5. </a:t>
            </a:r>
            <a:r>
              <a:rPr lang="zh-CN" altLang="zh-CN" sz="2800" b="1" dirty="0"/>
              <a:t>以下各化合物中</a:t>
            </a:r>
            <a:r>
              <a:rPr lang="en-US" altLang="zh-CN" sz="2800" b="1" dirty="0"/>
              <a:t>Ha</a:t>
            </a:r>
            <a:r>
              <a:rPr lang="zh-CN" altLang="zh-CN" sz="2800" b="1" dirty="0"/>
              <a:t>和</a:t>
            </a:r>
            <a:r>
              <a:rPr lang="en-US" altLang="zh-CN" sz="2800" b="1" dirty="0" err="1"/>
              <a:t>Hb</a:t>
            </a:r>
            <a:r>
              <a:rPr lang="zh-CN" altLang="zh-CN" sz="2800" b="1" dirty="0"/>
              <a:t>为等价质子的是 </a:t>
            </a:r>
            <a:r>
              <a:rPr lang="en-US" altLang="zh-CN" sz="2800" b="1" u="sng" dirty="0"/>
              <a:t>  </a:t>
            </a:r>
            <a:r>
              <a:rPr lang="en-US" altLang="zh-CN" sz="2800" b="1" u="sng" dirty="0" smtClean="0">
                <a:solidFill>
                  <a:srgbClr val="FF0000"/>
                </a:solidFill>
              </a:rPr>
              <a:t> </a:t>
            </a:r>
          </a:p>
          <a:p>
            <a:pPr marL="0" indent="0">
              <a:buNone/>
            </a:pPr>
            <a:endParaRPr lang="en-US" altLang="zh-CN" sz="2800" b="1" u="sng" dirty="0" smtClean="0"/>
          </a:p>
          <a:p>
            <a:pPr marL="0" indent="0">
              <a:buNone/>
            </a:pPr>
            <a:endParaRPr lang="en-US" altLang="zh-CN" sz="2800" b="1" u="sng" dirty="0"/>
          </a:p>
          <a:p>
            <a:pPr marL="0" indent="0">
              <a:buNone/>
            </a:pPr>
            <a:endParaRPr lang="en-US" altLang="zh-CN" sz="2800" b="1" u="sng" dirty="0" smtClean="0"/>
          </a:p>
          <a:p>
            <a:pPr marL="0" indent="0">
              <a:buNone/>
            </a:pPr>
            <a:r>
              <a:rPr lang="en-US" altLang="zh-CN" sz="2800" b="1" dirty="0"/>
              <a:t>6. </a:t>
            </a:r>
            <a:r>
              <a:rPr lang="zh-CN" altLang="zh-CN" sz="2800" b="1" dirty="0"/>
              <a:t>在核磁共振氢谱中，以下化合物中有下划线标记</a:t>
            </a:r>
            <a:r>
              <a:rPr lang="en-US" altLang="zh-CN" sz="2800" b="1" dirty="0"/>
              <a:t>H</a:t>
            </a:r>
            <a:r>
              <a:rPr lang="zh-CN" altLang="zh-CN" sz="2800" b="1" dirty="0"/>
              <a:t>将发生偶合裂分呈现四重峰 </a:t>
            </a:r>
            <a:r>
              <a:rPr lang="zh-CN" altLang="zh-CN" sz="2800" b="1" u="sng" dirty="0"/>
              <a:t> </a:t>
            </a:r>
            <a:r>
              <a:rPr lang="en-US" altLang="zh-CN" sz="2800" b="1" dirty="0" smtClean="0"/>
              <a:t> </a:t>
            </a:r>
            <a:endParaRPr lang="zh-CN" altLang="zh-CN" sz="2800" b="1" dirty="0"/>
          </a:p>
          <a:p>
            <a:pPr marL="0" indent="0">
              <a:buNone/>
            </a:pP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40179179"/>
              </p:ext>
            </p:extLst>
          </p:nvPr>
        </p:nvGraphicFramePr>
        <p:xfrm>
          <a:off x="503040" y="1124744"/>
          <a:ext cx="8640960" cy="703152"/>
        </p:xfrm>
        <a:graphic>
          <a:graphicData uri="http://schemas.openxmlformats.org/presentationml/2006/ole">
            <mc:AlternateContent xmlns:mc="http://schemas.openxmlformats.org/markup-compatibility/2006">
              <mc:Choice xmlns:v="urn:schemas-microsoft-com:vml" Requires="v">
                <p:oleObj spid="_x0000_s35857" name="CS ChemDraw Drawing" r:id="rId3" imgW="5967493" imgH="481259" progId="ChemDraw.Document.6.0">
                  <p:embed/>
                </p:oleObj>
              </mc:Choice>
              <mc:Fallback>
                <p:oleObj name="CS ChemDraw Drawing" r:id="rId3" imgW="5967493" imgH="481259"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40" y="1124744"/>
                        <a:ext cx="8640960" cy="703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104333703"/>
              </p:ext>
            </p:extLst>
          </p:nvPr>
        </p:nvGraphicFramePr>
        <p:xfrm>
          <a:off x="467544" y="2564904"/>
          <a:ext cx="7857600" cy="936104"/>
        </p:xfrm>
        <a:graphic>
          <a:graphicData uri="http://schemas.openxmlformats.org/presentationml/2006/ole">
            <mc:AlternateContent xmlns:mc="http://schemas.openxmlformats.org/markup-compatibility/2006">
              <mc:Choice xmlns:v="urn:schemas-microsoft-com:vml" Requires="v">
                <p:oleObj spid="_x0000_s35858" name="CS ChemDraw Drawing" r:id="rId5" imgW="5853238" imgH="694552" progId="ChemDraw.Document.6.0">
                  <p:embed/>
                </p:oleObj>
              </mc:Choice>
              <mc:Fallback>
                <p:oleObj name="CS ChemDraw Drawing" r:id="rId5" imgW="5853238" imgH="6945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564904"/>
                        <a:ext cx="7857600"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060799035"/>
              </p:ext>
            </p:extLst>
          </p:nvPr>
        </p:nvGraphicFramePr>
        <p:xfrm>
          <a:off x="395536" y="4941168"/>
          <a:ext cx="8289337" cy="1152128"/>
        </p:xfrm>
        <a:graphic>
          <a:graphicData uri="http://schemas.openxmlformats.org/presentationml/2006/ole">
            <mc:AlternateContent xmlns:mc="http://schemas.openxmlformats.org/markup-compatibility/2006">
              <mc:Choice xmlns:v="urn:schemas-microsoft-com:vml" Requires="v">
                <p:oleObj spid="_x0000_s35859" name="CS ChemDraw Drawing" r:id="rId7" imgW="5775631" imgH="796343" progId="ChemDraw.Document.6.0">
                  <p:embed/>
                </p:oleObj>
              </mc:Choice>
              <mc:Fallback>
                <p:oleObj name="CS ChemDraw Drawing" r:id="rId7" imgW="5775631" imgH="796343"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4941168"/>
                        <a:ext cx="8289337"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0569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435280" cy="5649491"/>
          </a:xfrm>
        </p:spPr>
        <p:txBody>
          <a:bodyPr>
            <a:normAutofit/>
          </a:bodyPr>
          <a:lstStyle/>
          <a:p>
            <a:pPr marL="0" indent="0">
              <a:buNone/>
            </a:pPr>
            <a:r>
              <a:rPr lang="en-US" altLang="zh-CN" sz="2800" b="1" dirty="0"/>
              <a:t>7. </a:t>
            </a:r>
            <a:r>
              <a:rPr lang="zh-CN" altLang="zh-CN" sz="2800" b="1" dirty="0"/>
              <a:t>以下哪个化合物对应于下列核磁共振氢谱 </a:t>
            </a:r>
            <a:r>
              <a:rPr lang="en-US" altLang="zh-CN" sz="2800" b="1" u="sng" dirty="0"/>
              <a:t>  </a:t>
            </a:r>
            <a:r>
              <a:rPr lang="en-US" altLang="zh-CN" sz="2800" b="1" u="sng" dirty="0" smtClean="0"/>
              <a:t> </a:t>
            </a:r>
          </a:p>
          <a:p>
            <a:pPr marL="0" indent="0">
              <a:buNone/>
            </a:pPr>
            <a:endParaRPr lang="en-US" altLang="zh-CN" sz="2800" b="1" u="sng" dirty="0"/>
          </a:p>
          <a:p>
            <a:pPr marL="0" indent="0">
              <a:buNone/>
            </a:pPr>
            <a:endParaRPr lang="en-US" altLang="zh-CN" sz="2800" b="1" u="sng" dirty="0" smtClean="0"/>
          </a:p>
          <a:p>
            <a:pPr marL="0" indent="0">
              <a:buNone/>
            </a:pPr>
            <a:endParaRPr lang="en-US" altLang="zh-CN" sz="2800" b="1" u="sng" dirty="0"/>
          </a:p>
          <a:p>
            <a:pPr marL="0" indent="0">
              <a:buNone/>
            </a:pPr>
            <a:endParaRPr lang="en-US" altLang="zh-CN" sz="2800" b="1" u="sng" dirty="0" smtClean="0"/>
          </a:p>
          <a:p>
            <a:pPr marL="0" indent="0">
              <a:buNone/>
            </a:pPr>
            <a:endParaRPr lang="en-US" altLang="zh-CN" sz="2800" b="1" u="sng" dirty="0"/>
          </a:p>
          <a:p>
            <a:pPr marL="0" indent="0">
              <a:buNone/>
            </a:pPr>
            <a:endParaRPr lang="en-US" altLang="zh-CN" sz="2800" b="1" u="sng" dirty="0" smtClean="0"/>
          </a:p>
          <a:p>
            <a:pPr marL="0" indent="0">
              <a:buNone/>
            </a:pPr>
            <a:endParaRPr lang="en-US" altLang="zh-CN" sz="2800" b="1" u="sng" dirty="0"/>
          </a:p>
          <a:p>
            <a:pPr marL="0" indent="0">
              <a:buNone/>
            </a:pPr>
            <a:r>
              <a:rPr lang="en-US" altLang="zh-CN" sz="2800" b="1" dirty="0"/>
              <a:t>8.</a:t>
            </a:r>
            <a:r>
              <a:rPr lang="zh-CN" altLang="zh-CN" sz="2800" b="1" dirty="0"/>
              <a:t>下列化合物哪个紫外吸收</a:t>
            </a:r>
            <a:r>
              <a:rPr lang="en-US" altLang="zh-CN" sz="2800" b="1" dirty="0" err="1"/>
              <a:t>λmax</a:t>
            </a:r>
            <a:r>
              <a:rPr lang="zh-CN" altLang="zh-CN" sz="2800" b="1" dirty="0"/>
              <a:t>最大 </a:t>
            </a:r>
            <a:r>
              <a:rPr lang="en-US" altLang="zh-CN" sz="2800" b="1" dirty="0"/>
              <a:t>  </a:t>
            </a:r>
            <a:r>
              <a:rPr lang="en-US" altLang="zh-CN" sz="2800" b="1" dirty="0" smtClean="0"/>
              <a:t> </a:t>
            </a:r>
            <a:endParaRPr lang="zh-CN" altLang="en-US" sz="2800"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91711653"/>
              </p:ext>
            </p:extLst>
          </p:nvPr>
        </p:nvGraphicFramePr>
        <p:xfrm>
          <a:off x="539552" y="980728"/>
          <a:ext cx="7632848" cy="3428659"/>
        </p:xfrm>
        <a:graphic>
          <a:graphicData uri="http://schemas.openxmlformats.org/presentationml/2006/ole">
            <mc:AlternateContent xmlns:mc="http://schemas.openxmlformats.org/markup-compatibility/2006">
              <mc:Choice xmlns:v="urn:schemas-microsoft-com:vml" Requires="v">
                <p:oleObj spid="_x0000_s36871" name="CS ChemDraw Drawing" r:id="rId3" imgW="5698023" imgH="2561319" progId="ChemDraw.Document.6.0">
                  <p:embed/>
                </p:oleObj>
              </mc:Choice>
              <mc:Fallback>
                <p:oleObj name="CS ChemDraw Drawing" r:id="rId3" imgW="5698023" imgH="2561319"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980728"/>
                        <a:ext cx="7632848" cy="3428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194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pPr marL="0" indent="0">
              <a:buNone/>
            </a:pPr>
            <a:r>
              <a:rPr lang="en-US" altLang="zh-CN" sz="2800" b="1" dirty="0"/>
              <a:t>9. </a:t>
            </a:r>
            <a:r>
              <a:rPr lang="zh-CN" altLang="zh-CN" sz="2800" b="1" dirty="0"/>
              <a:t>以下哪个化合物是内消旋体 </a:t>
            </a:r>
            <a:r>
              <a:rPr lang="en-US" altLang="zh-CN" sz="2800" b="1" u="sng" dirty="0"/>
              <a:t> </a:t>
            </a:r>
            <a:r>
              <a:rPr lang="en-US" altLang="zh-CN" sz="2800" b="1" u="sng" dirty="0">
                <a:solidFill>
                  <a:srgbClr val="FF0000"/>
                </a:solidFill>
              </a:rPr>
              <a:t> </a:t>
            </a:r>
            <a:endParaRPr lang="zh-CN" altLang="en-US" sz="2800" b="1"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620191800"/>
              </p:ext>
            </p:extLst>
          </p:nvPr>
        </p:nvGraphicFramePr>
        <p:xfrm>
          <a:off x="317500" y="4776788"/>
          <a:ext cx="8305800" cy="1103312"/>
        </p:xfrm>
        <a:graphic>
          <a:graphicData uri="http://schemas.openxmlformats.org/presentationml/2006/ole">
            <mc:AlternateContent xmlns:mc="http://schemas.openxmlformats.org/markup-compatibility/2006">
              <mc:Choice xmlns:v="urn:schemas-microsoft-com:vml" Requires="v">
                <p:oleObj spid="_x0000_s37900" name="CS ChemDraw Drawing" r:id="rId3" imgW="5364240" imgH="721888" progId="ChemDraw.Document.6.0">
                  <p:embed/>
                </p:oleObj>
              </mc:Choice>
              <mc:Fallback>
                <p:oleObj name="CS ChemDraw Drawing" r:id="rId3" imgW="5364240" imgH="721888"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4776788"/>
                        <a:ext cx="8305800" cy="110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79553576"/>
              </p:ext>
            </p:extLst>
          </p:nvPr>
        </p:nvGraphicFramePr>
        <p:xfrm>
          <a:off x="251520" y="1124744"/>
          <a:ext cx="8190393" cy="1800200"/>
        </p:xfrm>
        <a:graphic>
          <a:graphicData uri="http://schemas.openxmlformats.org/presentationml/2006/ole">
            <mc:AlternateContent xmlns:mc="http://schemas.openxmlformats.org/markup-compatibility/2006">
              <mc:Choice xmlns:v="urn:schemas-microsoft-com:vml" Requires="v">
                <p:oleObj spid="_x0000_s37901" name="CS ChemDraw Drawing" r:id="rId5" imgW="6319600" imgH="1389464" progId="ChemDraw.Document.6.0">
                  <p:embed/>
                </p:oleObj>
              </mc:Choice>
              <mc:Fallback>
                <p:oleObj name="CS ChemDraw Drawing" r:id="rId5" imgW="6319600" imgH="1389464"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1124744"/>
                        <a:ext cx="8190393"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6295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marL="0" indent="0">
              <a:buNone/>
            </a:pPr>
            <a:r>
              <a:rPr lang="en-US" altLang="zh-CN" sz="2800" b="1" dirty="0"/>
              <a:t>10. </a:t>
            </a:r>
            <a:r>
              <a:rPr lang="zh-CN" altLang="zh-CN" sz="2800" b="1" dirty="0"/>
              <a:t>以下哪个分子是手性分子</a:t>
            </a:r>
            <a:r>
              <a:rPr lang="zh-CN" altLang="zh-CN" sz="2800" b="1" u="sng" dirty="0"/>
              <a:t> </a:t>
            </a:r>
            <a:r>
              <a:rPr lang="en-US" altLang="zh-CN" sz="2800" b="1" u="sng" dirty="0"/>
              <a:t> </a:t>
            </a:r>
            <a:endParaRPr lang="en-US" altLang="zh-CN" sz="2800" b="1" u="sng" dirty="0" smtClean="0">
              <a:solidFill>
                <a:srgbClr val="FF0000"/>
              </a:solidFill>
            </a:endParaRPr>
          </a:p>
          <a:p>
            <a:pPr marL="0" indent="0">
              <a:buNone/>
            </a:pPr>
            <a:endParaRPr lang="en-US" altLang="zh-CN" sz="2800" b="1" u="sng" dirty="0"/>
          </a:p>
          <a:p>
            <a:pPr marL="0" indent="0">
              <a:buNone/>
            </a:pPr>
            <a:endParaRPr lang="en-US" altLang="zh-CN" sz="2800" b="1" u="sng" dirty="0" smtClean="0"/>
          </a:p>
          <a:p>
            <a:pPr marL="0" indent="0">
              <a:buNone/>
            </a:pPr>
            <a:endParaRPr lang="en-US" altLang="zh-CN" sz="2800" b="1" u="sng" dirty="0"/>
          </a:p>
          <a:p>
            <a:pPr marL="0" indent="0">
              <a:buNone/>
            </a:pPr>
            <a:r>
              <a:rPr lang="en-US" altLang="zh-CN" sz="2800" b="1" dirty="0" smtClean="0"/>
              <a:t>11</a:t>
            </a:r>
            <a:r>
              <a:rPr lang="en-US" altLang="zh-CN" sz="2800" b="1" dirty="0"/>
              <a:t>. </a:t>
            </a:r>
            <a:r>
              <a:rPr lang="zh-CN" altLang="zh-CN" sz="2800" b="1" dirty="0"/>
              <a:t>以下哪对结构式表示的是对映异构体 </a:t>
            </a:r>
            <a:r>
              <a:rPr lang="en-US" altLang="zh-CN" sz="2800" b="1" u="sng" dirty="0"/>
              <a:t>  </a:t>
            </a:r>
            <a:r>
              <a:rPr lang="en-US" altLang="zh-CN" sz="2800" b="1" u="sng" dirty="0" smtClean="0">
                <a:solidFill>
                  <a:srgbClr val="FF0000"/>
                </a:solidFill>
              </a:rPr>
              <a:t> </a:t>
            </a:r>
            <a:endParaRPr lang="zh-CN" altLang="en-US" sz="2800" b="1"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30886859"/>
              </p:ext>
            </p:extLst>
          </p:nvPr>
        </p:nvGraphicFramePr>
        <p:xfrm>
          <a:off x="323528" y="908720"/>
          <a:ext cx="8295922" cy="1080120"/>
        </p:xfrm>
        <a:graphic>
          <a:graphicData uri="http://schemas.openxmlformats.org/presentationml/2006/ole">
            <mc:AlternateContent xmlns:mc="http://schemas.openxmlformats.org/markup-compatibility/2006">
              <mc:Choice xmlns:v="urn:schemas-microsoft-com:vml" Requires="v">
                <p:oleObj spid="_x0000_s38924" name="CS ChemDraw Drawing" r:id="rId3" imgW="6164100" imgH="796596" progId="ChemDraw.Document.6.0">
                  <p:embed/>
                </p:oleObj>
              </mc:Choice>
              <mc:Fallback>
                <p:oleObj name="CS ChemDraw Drawing" r:id="rId3" imgW="6164100" imgH="796596"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908720"/>
                        <a:ext cx="8295922"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821295551"/>
              </p:ext>
            </p:extLst>
          </p:nvPr>
        </p:nvGraphicFramePr>
        <p:xfrm>
          <a:off x="323528" y="3356992"/>
          <a:ext cx="8666374" cy="2232248"/>
        </p:xfrm>
        <a:graphic>
          <a:graphicData uri="http://schemas.openxmlformats.org/presentationml/2006/ole">
            <mc:AlternateContent xmlns:mc="http://schemas.openxmlformats.org/markup-compatibility/2006">
              <mc:Choice xmlns:v="urn:schemas-microsoft-com:vml" Requires="v">
                <p:oleObj spid="_x0000_s38925" name="CS ChemDraw Drawing" r:id="rId5" imgW="5297130" imgH="1369713" progId="ChemDraw.Document.6.0">
                  <p:embed/>
                </p:oleObj>
              </mc:Choice>
              <mc:Fallback>
                <p:oleObj name="CS ChemDraw Drawing" r:id="rId5" imgW="5297130" imgH="1369713"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3356992"/>
                        <a:ext cx="8666374"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3351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435280" cy="5577483"/>
          </a:xfrm>
        </p:spPr>
        <p:txBody>
          <a:bodyPr/>
          <a:lstStyle/>
          <a:p>
            <a:pPr marL="0" indent="0">
              <a:buNone/>
            </a:pPr>
            <a:r>
              <a:rPr lang="en-US" altLang="zh-CN" sz="2800" b="1" dirty="0"/>
              <a:t>12. </a:t>
            </a:r>
            <a:r>
              <a:rPr lang="zh-CN" altLang="zh-CN" sz="2800" b="1" dirty="0"/>
              <a:t>以下化合物哪个即有潜手性面，也有潜手性中心</a:t>
            </a:r>
            <a:r>
              <a:rPr lang="en-US" altLang="zh-CN" sz="2800" b="1" u="sng" dirty="0"/>
              <a:t>   </a:t>
            </a:r>
            <a:r>
              <a:rPr lang="en-US" altLang="zh-CN" sz="2800" b="1" u="sng" dirty="0" smtClean="0"/>
              <a:t> </a:t>
            </a:r>
          </a:p>
          <a:p>
            <a:pPr marL="0" indent="0">
              <a:buNone/>
            </a:pPr>
            <a:endParaRPr lang="en-US" altLang="zh-CN" sz="2800" b="1" u="sng" dirty="0" smtClean="0"/>
          </a:p>
          <a:p>
            <a:pPr marL="0" indent="0">
              <a:buNone/>
            </a:pPr>
            <a:endParaRPr lang="en-US" altLang="zh-CN" sz="2800" b="1" u="sng" dirty="0"/>
          </a:p>
          <a:p>
            <a:pPr marL="0" indent="0">
              <a:buNone/>
            </a:pPr>
            <a:endParaRPr lang="en-US" altLang="zh-CN" sz="2800" b="1" u="sng" dirty="0" smtClean="0"/>
          </a:p>
          <a:p>
            <a:pPr marL="0" indent="0">
              <a:buNone/>
            </a:pPr>
            <a:r>
              <a:rPr lang="en-US" altLang="zh-CN" sz="2800" b="1" dirty="0"/>
              <a:t>13. </a:t>
            </a:r>
            <a:r>
              <a:rPr lang="zh-CN" altLang="zh-CN" sz="2800" b="1" dirty="0"/>
              <a:t>在核磁共振氢谱中，以下化合物中有下划线标记</a:t>
            </a:r>
            <a:r>
              <a:rPr lang="en-US" altLang="zh-CN" sz="2800" b="1" dirty="0"/>
              <a:t>H</a:t>
            </a:r>
            <a:r>
              <a:rPr lang="zh-CN" altLang="zh-CN" sz="2800" b="1" dirty="0"/>
              <a:t>将发生偶合裂分呈现四重峰</a:t>
            </a:r>
            <a:r>
              <a:rPr lang="en-US" altLang="zh-CN" sz="2800" b="1" u="sng" dirty="0"/>
              <a:t>  </a:t>
            </a:r>
            <a:r>
              <a:rPr lang="en-US" altLang="zh-CN" sz="2800" b="1" u="sng" dirty="0" smtClean="0"/>
              <a:t> </a:t>
            </a:r>
            <a:endParaRPr lang="zh-CN" altLang="zh-CN" sz="2800" b="1"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70064852"/>
              </p:ext>
            </p:extLst>
          </p:nvPr>
        </p:nvGraphicFramePr>
        <p:xfrm>
          <a:off x="323528" y="1412776"/>
          <a:ext cx="8407916" cy="936104"/>
        </p:xfrm>
        <a:graphic>
          <a:graphicData uri="http://schemas.openxmlformats.org/presentationml/2006/ole">
            <mc:AlternateContent xmlns:mc="http://schemas.openxmlformats.org/markup-compatibility/2006">
              <mc:Choice xmlns:v="urn:schemas-microsoft-com:vml" Requires="v">
                <p:oleObj spid="_x0000_s39948" name="CS ChemDraw Drawing" r:id="rId3" imgW="4707180" imgH="522437" progId="ChemDraw.Document.6.0">
                  <p:embed/>
                </p:oleObj>
              </mc:Choice>
              <mc:Fallback>
                <p:oleObj name="CS ChemDraw Drawing" r:id="rId3" imgW="4707180" imgH="522437"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412776"/>
                        <a:ext cx="8407916"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098665607"/>
              </p:ext>
            </p:extLst>
          </p:nvPr>
        </p:nvGraphicFramePr>
        <p:xfrm>
          <a:off x="323528" y="4365104"/>
          <a:ext cx="8064896" cy="1152128"/>
        </p:xfrm>
        <a:graphic>
          <a:graphicData uri="http://schemas.openxmlformats.org/presentationml/2006/ole">
            <mc:AlternateContent xmlns:mc="http://schemas.openxmlformats.org/markup-compatibility/2006">
              <mc:Choice xmlns:v="urn:schemas-microsoft-com:vml" Requires="v">
                <p:oleObj spid="_x0000_s39949" name="CS ChemDraw Drawing" r:id="rId5" imgW="5630580" imgH="796865" progId="ChemDraw.Document.6.0">
                  <p:embed/>
                </p:oleObj>
              </mc:Choice>
              <mc:Fallback>
                <p:oleObj name="CS ChemDraw Drawing" r:id="rId5" imgW="5630580" imgH="796865"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365104"/>
                        <a:ext cx="8064896"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13504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1015</Words>
  <Application>Microsoft Office PowerPoint</Application>
  <PresentationFormat>全屏显示(4:3)</PresentationFormat>
  <Paragraphs>107</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CS ChemDraw Drawing</vt:lpstr>
      <vt:lpstr>第5和第6章小测验试题</vt:lpstr>
      <vt:lpstr>二、判断题，请在每小题题号前用“√”或“×”表示其叙述正确或错误（每小题2分，共计12分） </vt:lpstr>
      <vt:lpstr>PowerPoint 演示文稿</vt:lpstr>
      <vt:lpstr>三、单项选择题，请务必将选择结果填入下列表中（每小题2分，共计26分）</vt:lpstr>
      <vt:lpstr>PowerPoint 演示文稿</vt:lpstr>
      <vt:lpstr>PowerPoint 演示文稿</vt:lpstr>
      <vt:lpstr>PowerPoint 演示文稿</vt:lpstr>
      <vt:lpstr>PowerPoint 演示文稿</vt:lpstr>
      <vt:lpstr>PowerPoint 演示文稿</vt:lpstr>
      <vt:lpstr>四. 推测下列化合物结构（14分）</vt:lpstr>
      <vt:lpstr>2. 这出下列核磁共振谱（1）-（3）属于下列哪个化合物</vt:lpstr>
      <vt:lpstr>第7、8和9章 小测验</vt:lpstr>
      <vt:lpstr>一. 比较题</vt:lpstr>
      <vt:lpstr>3. 下列化合物分别在CH3OH和CH3ONa中发生消去反应，速度快慢顺序是 </vt:lpstr>
      <vt:lpstr>5. 比较下列化合物发生SN1 反应的速度的快慢： </vt:lpstr>
      <vt:lpstr>PowerPoint 演示文稿</vt:lpstr>
      <vt:lpstr>PowerPoint 演示文稿</vt:lpstr>
      <vt:lpstr>二. 完成下列反应： </vt:lpstr>
      <vt:lpstr>PowerPoint 演示文稿</vt:lpstr>
      <vt:lpstr>PowerPoint 演示文稿</vt:lpstr>
      <vt:lpstr>PowerPoint 演示文稿</vt:lpstr>
      <vt:lpstr>PowerPoint 演示文稿</vt:lpstr>
      <vt:lpstr>PowerPoint 演示文稿</vt:lpstr>
      <vt:lpstr>三. 机理题 </vt:lpstr>
      <vt:lpstr>PowerPoint 演示文稿</vt:lpstr>
      <vt:lpstr>PowerPoint 演示文稿</vt:lpstr>
      <vt:lpstr>PowerPoint 演示文稿</vt:lpstr>
      <vt:lpstr>PowerPoint 演示文稿</vt:lpstr>
      <vt:lpstr>四. 合成题：由乙醇和叔丁醇合成乙基叔丁基醚 </vt:lpstr>
      <vt:lpstr>五.问答题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KittyChan</cp:lastModifiedBy>
  <cp:revision>63</cp:revision>
  <dcterms:created xsi:type="dcterms:W3CDTF">2015-10-28T02:28:56Z</dcterms:created>
  <dcterms:modified xsi:type="dcterms:W3CDTF">2019-12-31T14:37:38Z</dcterms:modified>
</cp:coreProperties>
</file>