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9" r:id="rId5"/>
    <p:sldId id="268" r:id="rId6"/>
    <p:sldId id="269" r:id="rId7"/>
    <p:sldId id="272" r:id="rId8"/>
    <p:sldId id="270" r:id="rId10"/>
    <p:sldId id="304" r:id="rId11"/>
    <p:sldId id="305" r:id="rId12"/>
    <p:sldId id="278" r:id="rId13"/>
    <p:sldId id="267" r:id="rId14"/>
    <p:sldId id="273" r:id="rId15"/>
    <p:sldId id="274" r:id="rId16"/>
    <p:sldId id="290" r:id="rId17"/>
    <p:sldId id="281" r:id="rId18"/>
    <p:sldId id="282" r:id="rId19"/>
    <p:sldId id="289" r:id="rId20"/>
    <p:sldId id="285" r:id="rId21"/>
    <p:sldId id="29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D9D9D9"/>
    <a:srgbClr val="A5A5A5"/>
    <a:srgbClr val="B4B4B4"/>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94" autoAdjust="0"/>
    <p:restoredTop sz="93885" autoAdjust="0"/>
  </p:normalViewPr>
  <p:slideViewPr>
    <p:cSldViewPr snapToGrid="0">
      <p:cViewPr varScale="1">
        <p:scale>
          <a:sx n="81" d="100"/>
          <a:sy n="81" d="100"/>
        </p:scale>
        <p:origin x="-581"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79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D2B0B-E4C1-434F-AFA3-0E3F594F213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D99193-3239-4E8E-B250-E033C206CBA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D99193-3239-4E8E-B250-E033C206CBA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682850-CCBC-445B-ADF3-DF7FB375B9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781A91-E5A5-4F9B-86A3-C2C70A3F6DC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682850-CCBC-445B-ADF3-DF7FB375B9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781A91-E5A5-4F9B-86A3-C2C70A3F6DC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682850-CCBC-445B-ADF3-DF7FB375B9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781A91-E5A5-4F9B-86A3-C2C70A3F6DC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682850-CCBC-445B-ADF3-DF7FB375B9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781A91-E5A5-4F9B-86A3-C2C70A3F6DC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7682850-CCBC-445B-ADF3-DF7FB375B92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781A91-E5A5-4F9B-86A3-C2C70A3F6DC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682850-CCBC-445B-ADF3-DF7FB375B9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781A91-E5A5-4F9B-86A3-C2C70A3F6DC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682850-CCBC-445B-ADF3-DF7FB375B92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781A91-E5A5-4F9B-86A3-C2C70A3F6DC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682850-CCBC-445B-ADF3-DF7FB375B92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781A91-E5A5-4F9B-86A3-C2C70A3F6DC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682850-CCBC-445B-ADF3-DF7FB375B92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781A91-E5A5-4F9B-86A3-C2C70A3F6DC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7682850-CCBC-445B-ADF3-DF7FB375B9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781A91-E5A5-4F9B-86A3-C2C70A3F6DC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7682850-CCBC-445B-ADF3-DF7FB375B92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781A91-E5A5-4F9B-86A3-C2C70A3F6DC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82850-CCBC-445B-ADF3-DF7FB375B92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81A91-E5A5-4F9B-86A3-C2C70A3F6DC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3" Type="http://schemas.openxmlformats.org/officeDocument/2006/relationships/slideLayout" Target="../slideLayouts/slideLayout7.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5.jpeg"/><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8" Type="http://schemas.openxmlformats.org/officeDocument/2006/relationships/slideLayout" Target="../slideLayouts/slideLayout7.xml"/><Relationship Id="rId27" Type="http://schemas.openxmlformats.org/officeDocument/2006/relationships/tags" Target="../tags/tag57.xml"/><Relationship Id="rId26" Type="http://schemas.openxmlformats.org/officeDocument/2006/relationships/tags" Target="../tags/tag56.xml"/><Relationship Id="rId25" Type="http://schemas.openxmlformats.org/officeDocument/2006/relationships/tags" Target="../tags/tag55.xml"/><Relationship Id="rId24" Type="http://schemas.openxmlformats.org/officeDocument/2006/relationships/tags" Target="../tags/tag54.xml"/><Relationship Id="rId23" Type="http://schemas.openxmlformats.org/officeDocument/2006/relationships/tags" Target="../tags/tag53.xml"/><Relationship Id="rId22" Type="http://schemas.openxmlformats.org/officeDocument/2006/relationships/tags" Target="../tags/tag52.xml"/><Relationship Id="rId21" Type="http://schemas.openxmlformats.org/officeDocument/2006/relationships/tags" Target="../tags/tag51.xml"/><Relationship Id="rId20" Type="http://schemas.openxmlformats.org/officeDocument/2006/relationships/tags" Target="../tags/tag50.xml"/><Relationship Id="rId2" Type="http://schemas.openxmlformats.org/officeDocument/2006/relationships/tags" Target="../tags/tag32.xml"/><Relationship Id="rId19" Type="http://schemas.openxmlformats.org/officeDocument/2006/relationships/tags" Target="../tags/tag49.xml"/><Relationship Id="rId18" Type="http://schemas.openxmlformats.org/officeDocument/2006/relationships/tags" Target="../tags/tag48.xml"/><Relationship Id="rId17" Type="http://schemas.openxmlformats.org/officeDocument/2006/relationships/tags" Target="../tags/tag4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baike.baidu.com/item/%E9%A1%BA%E5%BE%B7/31694" TargetMode="External"/><Relationship Id="rId5" Type="http://schemas.openxmlformats.org/officeDocument/2006/relationships/hyperlink" Target="https://baike.baidu.com/item/1993%E5%B9%B4" TargetMode="External"/><Relationship Id="rId4" Type="http://schemas.openxmlformats.org/officeDocument/2006/relationships/hyperlink" Target="https://baike.baidu.com/item/%E5%BF%AB%E9%80%92/249416" TargetMode="External"/><Relationship Id="rId3" Type="http://schemas.openxmlformats.org/officeDocument/2006/relationships/hyperlink" Target="https://baike.baidu.com/item/%E5%9B%BD%E9%99%85/766689" TargetMode="External"/><Relationship Id="rId2" Type="http://schemas.openxmlformats.org/officeDocument/2006/relationships/hyperlink" Target="https://baike.baidu.com/item/%E9%A1%BA%E4%B8%B0/3391388" TargetMode="Externa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8.png"/><Relationship Id="rId2" Type="http://schemas.microsoft.com/office/2007/relationships/hdphoto" Target="../media/image7.wdp"/><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t="4680" b="11545"/>
          <a:stretch>
            <a:fillRect/>
          </a:stretch>
        </p:blipFill>
        <p:spPr>
          <a:xfrm>
            <a:off x="0" y="14514"/>
            <a:ext cx="12211050" cy="6819900"/>
          </a:xfrm>
          <a:prstGeom prst="rect">
            <a:avLst/>
          </a:prstGeom>
        </p:spPr>
      </p:pic>
      <p:sp>
        <p:nvSpPr>
          <p:cNvPr id="6" name="Freeform 10"/>
          <p:cNvSpPr>
            <a:spLocks noEditPoints="1"/>
          </p:cNvSpPr>
          <p:nvPr/>
        </p:nvSpPr>
        <p:spPr bwMode="auto">
          <a:xfrm>
            <a:off x="759389" y="4245575"/>
            <a:ext cx="456130" cy="458044"/>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a:solidFill>
                <a:schemeClr val="bg2"/>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409424" y="2700763"/>
            <a:ext cx="6847726" cy="1080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r>
              <a:rPr lang="zh-CN" altLang="en-US" sz="5400" b="1" dirty="0">
                <a:solidFill>
                  <a:schemeClr val="bg2"/>
                </a:solidFill>
                <a:latin typeface="微软雅黑" panose="020B0503020204020204" pitchFamily="34" charset="-122"/>
                <a:ea typeface="微软雅黑" panose="020B0503020204020204" pitchFamily="34" charset="-122"/>
              </a:rPr>
              <a:t>初创企业</a:t>
            </a:r>
            <a:r>
              <a:rPr lang="zh-CN" altLang="en-US" sz="5400" b="1" dirty="0" smtClean="0">
                <a:solidFill>
                  <a:schemeClr val="bg2"/>
                </a:solidFill>
                <a:latin typeface="微软雅黑" panose="020B0503020204020204" pitchFamily="34" charset="-122"/>
                <a:ea typeface="微软雅黑" panose="020B0503020204020204" pitchFamily="34" charset="-122"/>
              </a:rPr>
              <a:t>上市分析</a:t>
            </a:r>
            <a:endParaRPr lang="zh-CN" sz="5400" b="1" dirty="0">
              <a:solidFill>
                <a:schemeClr val="bg2"/>
              </a:solidFill>
              <a:latin typeface="微软雅黑" panose="020B0503020204020204" pitchFamily="34" charset="-122"/>
              <a:ea typeface="微软雅黑" panose="020B0503020204020204" pitchFamily="34" charset="-122"/>
            </a:endParaRPr>
          </a:p>
        </p:txBody>
      </p:sp>
      <p:sp>
        <p:nvSpPr>
          <p:cNvPr id="8" name="Rectangle 4"/>
          <p:cNvSpPr txBox="1">
            <a:spLocks noChangeArrowheads="1"/>
          </p:cNvSpPr>
          <p:nvPr/>
        </p:nvSpPr>
        <p:spPr bwMode="auto">
          <a:xfrm>
            <a:off x="1215519" y="4303547"/>
            <a:ext cx="5235536" cy="34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2800" b="0" dirty="0" smtClean="0">
                <a:solidFill>
                  <a:schemeClr val="bg2"/>
                </a:solidFill>
                <a:latin typeface="微软雅黑" panose="020B0503020204020204" pitchFamily="34" charset="-122"/>
                <a:ea typeface="微软雅黑" panose="020B0503020204020204" pitchFamily="34" charset="-122"/>
              </a:rPr>
              <a:t>顺丰速运</a:t>
            </a:r>
            <a:endParaRPr lang="zh-CN" sz="2800" b="0" dirty="0">
              <a:solidFill>
                <a:schemeClr val="bg2"/>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bwMode="auto">
          <a:xfrm>
            <a:off x="759389" y="329548"/>
            <a:ext cx="1885992" cy="77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endParaRPr lang="zh-CN" sz="4000" b="1" dirty="0">
              <a:solidFill>
                <a:schemeClr val="bg2"/>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759389" y="5524107"/>
            <a:ext cx="4762842" cy="369332"/>
          </a:xfrm>
          <a:prstGeom prst="rect">
            <a:avLst/>
          </a:prstGeom>
          <a:noFill/>
        </p:spPr>
        <p:txBody>
          <a:bodyPr wrap="none" rtlCol="0">
            <a:spAutoFit/>
          </a:bodyPr>
          <a:lstStyle/>
          <a:p>
            <a:r>
              <a:rPr lang="zh-CN" altLang="en-US" dirty="0" smtClean="0">
                <a:solidFill>
                  <a:schemeClr val="bg1"/>
                </a:solidFill>
              </a:rPr>
              <a:t>小组成员：卢寅达  李婧  杨心仪  郑睿  王正浩</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6"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80">
                                          <p:stCondLst>
                                            <p:cond delay="0"/>
                                          </p:stCondLst>
                                        </p:cTn>
                                        <p:tgtEl>
                                          <p:spTgt spid="7"/>
                                        </p:tgtEl>
                                      </p:cBhvr>
                                    </p:animEffect>
                                    <p:anim calcmode="lin" valueType="num">
                                      <p:cBhvr>
                                        <p:cTn id="13"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8" dur="26">
                                          <p:stCondLst>
                                            <p:cond delay="650"/>
                                          </p:stCondLst>
                                        </p:cTn>
                                        <p:tgtEl>
                                          <p:spTgt spid="7"/>
                                        </p:tgtEl>
                                      </p:cBhvr>
                                      <p:to x="100000" y="60000"/>
                                    </p:animScale>
                                    <p:animScale>
                                      <p:cBhvr>
                                        <p:cTn id="19" dur="166" decel="50000">
                                          <p:stCondLst>
                                            <p:cond delay="676"/>
                                          </p:stCondLst>
                                        </p:cTn>
                                        <p:tgtEl>
                                          <p:spTgt spid="7"/>
                                        </p:tgtEl>
                                      </p:cBhvr>
                                      <p:to x="100000" y="100000"/>
                                    </p:animScale>
                                    <p:animScale>
                                      <p:cBhvr>
                                        <p:cTn id="20" dur="26">
                                          <p:stCondLst>
                                            <p:cond delay="1312"/>
                                          </p:stCondLst>
                                        </p:cTn>
                                        <p:tgtEl>
                                          <p:spTgt spid="7"/>
                                        </p:tgtEl>
                                      </p:cBhvr>
                                      <p:to x="100000" y="80000"/>
                                    </p:animScale>
                                    <p:animScale>
                                      <p:cBhvr>
                                        <p:cTn id="21" dur="166" decel="50000">
                                          <p:stCondLst>
                                            <p:cond delay="1338"/>
                                          </p:stCondLst>
                                        </p:cTn>
                                        <p:tgtEl>
                                          <p:spTgt spid="7"/>
                                        </p:tgtEl>
                                      </p:cBhvr>
                                      <p:to x="100000" y="100000"/>
                                    </p:animScale>
                                    <p:animScale>
                                      <p:cBhvr>
                                        <p:cTn id="22" dur="26">
                                          <p:stCondLst>
                                            <p:cond delay="1642"/>
                                          </p:stCondLst>
                                        </p:cTn>
                                        <p:tgtEl>
                                          <p:spTgt spid="7"/>
                                        </p:tgtEl>
                                      </p:cBhvr>
                                      <p:to x="100000" y="90000"/>
                                    </p:animScale>
                                    <p:animScale>
                                      <p:cBhvr>
                                        <p:cTn id="23" dur="166" decel="50000">
                                          <p:stCondLst>
                                            <p:cond delay="1668"/>
                                          </p:stCondLst>
                                        </p:cTn>
                                        <p:tgtEl>
                                          <p:spTgt spid="7"/>
                                        </p:tgtEl>
                                      </p:cBhvr>
                                      <p:to x="100000" y="100000"/>
                                    </p:animScale>
                                    <p:animScale>
                                      <p:cBhvr>
                                        <p:cTn id="24" dur="26">
                                          <p:stCondLst>
                                            <p:cond delay="1808"/>
                                          </p:stCondLst>
                                        </p:cTn>
                                        <p:tgtEl>
                                          <p:spTgt spid="7"/>
                                        </p:tgtEl>
                                      </p:cBhvr>
                                      <p:to x="100000" y="95000"/>
                                    </p:animScale>
                                    <p:animScale>
                                      <p:cBhvr>
                                        <p:cTn id="25" dur="166" decel="50000">
                                          <p:stCondLst>
                                            <p:cond delay="1834"/>
                                          </p:stCondLst>
                                        </p:cTn>
                                        <p:tgtEl>
                                          <p:spTgt spid="7"/>
                                        </p:tgtEl>
                                      </p:cBhvr>
                                      <p:to x="100000" y="100000"/>
                                    </p:animScale>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1">
            <a:extLst>
              <a:ext uri="{28A0092B-C50C-407E-A947-70E740481C1C}">
                <a14:useLocalDpi xmlns:a14="http://schemas.microsoft.com/office/drawing/2010/main" val="0"/>
              </a:ext>
            </a:extLst>
          </a:blip>
          <a:srcRect l="-1" r="59000" b="15666"/>
          <a:stretch>
            <a:fillRect/>
          </a:stretch>
        </p:blipFill>
        <p:spPr>
          <a:xfrm>
            <a:off x="0" y="-1"/>
            <a:ext cx="4998720" cy="6850744"/>
          </a:xfrm>
          <a:prstGeom prst="rect">
            <a:avLst/>
          </a:prstGeom>
        </p:spPr>
      </p:pic>
      <p:sp>
        <p:nvSpPr>
          <p:cNvPr id="29" name="矩形 10"/>
          <p:cNvSpPr>
            <a:spLocks noChangeArrowheads="1"/>
          </p:cNvSpPr>
          <p:nvPr>
            <p:custDataLst>
              <p:tags r:id="rId2"/>
            </p:custDataLst>
          </p:nvPr>
        </p:nvSpPr>
        <p:spPr bwMode="auto">
          <a:xfrm flipH="1">
            <a:off x="0" y="1279525"/>
            <a:ext cx="12192000" cy="4389438"/>
          </a:xfrm>
          <a:prstGeom prst="rect">
            <a:avLst/>
          </a:prstGeom>
          <a:solidFill>
            <a:schemeClr val="tx1">
              <a:lumMod val="85000"/>
              <a:lumOff val="15000"/>
              <a:alpha val="76077"/>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pPr>
            <a:endParaRPr lang="en-US" altLang="zh-CN" sz="4000" dirty="0">
              <a:solidFill>
                <a:srgbClr val="FFFFFF"/>
              </a:solidFill>
              <a:ea typeface="微软雅黑" panose="020B0503020204020204" pitchFamily="34" charset="-122"/>
              <a:sym typeface="宋体" panose="02010600030101010101" pitchFamily="2" charset="-122"/>
            </a:endParaRPr>
          </a:p>
        </p:txBody>
      </p:sp>
      <p:sp>
        <p:nvSpPr>
          <p:cNvPr id="32" name="文本框 19"/>
          <p:cNvSpPr txBox="1">
            <a:spLocks noChangeArrowheads="1"/>
          </p:cNvSpPr>
          <p:nvPr>
            <p:custDataLst>
              <p:tags r:id="rId3"/>
            </p:custDataLst>
          </p:nvPr>
        </p:nvSpPr>
        <p:spPr bwMode="auto">
          <a:xfrm>
            <a:off x="1076654" y="2333426"/>
            <a:ext cx="2845412" cy="576262"/>
          </a:xfrm>
          <a:prstGeom prst="rect">
            <a:avLst/>
          </a:prstGeom>
          <a:no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4000" b="1"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案例</a:t>
            </a:r>
            <a:r>
              <a:rPr lang="zh-CN" altLang="en-US" sz="40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概况</a:t>
            </a:r>
            <a:endParaRPr lang="zh-CN" altLang="en-US" sz="40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文本框 9"/>
          <p:cNvSpPr txBox="1"/>
          <p:nvPr/>
        </p:nvSpPr>
        <p:spPr>
          <a:xfrm>
            <a:off x="5863765" y="1886291"/>
            <a:ext cx="1589941" cy="369332"/>
          </a:xfrm>
          <a:prstGeom prst="rect">
            <a:avLst/>
          </a:prstGeom>
          <a:noFill/>
        </p:spPr>
        <p:txBody>
          <a:bodyPr wrap="square" lIns="0" tIns="0" rIns="0" bIns="0" rtlCol="0">
            <a:spAutoFit/>
          </a:bodyPr>
          <a:lstStyle/>
          <a:p>
            <a:pPr marL="0" lvl="1"/>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上市原因</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5" name="文本框 9"/>
          <p:cNvSpPr txBox="1"/>
          <p:nvPr/>
        </p:nvSpPr>
        <p:spPr>
          <a:xfrm>
            <a:off x="5819805" y="3221302"/>
            <a:ext cx="2664295" cy="738664"/>
          </a:xfrm>
          <a:prstGeom prst="rect">
            <a:avLst/>
          </a:prstGeom>
          <a:noFill/>
        </p:spPr>
        <p:txBody>
          <a:bodyPr wrap="square" lIns="0" tIns="0" rIns="0" bIns="0" rtlCol="0">
            <a:spAutoFit/>
          </a:bodyPr>
          <a:lstStyle/>
          <a:p>
            <a:pPr marL="0" lvl="1"/>
            <a:r>
              <a:rPr lang="zh-CN" altLang="zh-CN" sz="2400" dirty="0">
                <a:solidFill>
                  <a:schemeClr val="bg1"/>
                </a:solidFill>
                <a:latin typeface="微软雅黑" panose="020B0503020204020204" pitchFamily="34" charset="-122"/>
                <a:ea typeface="微软雅黑" panose="020B0503020204020204" pitchFamily="34" charset="-122"/>
              </a:rPr>
              <a:t>重组</a:t>
            </a:r>
            <a:r>
              <a:rPr lang="zh-CN" altLang="zh-CN" sz="2400" dirty="0" smtClean="0">
                <a:solidFill>
                  <a:schemeClr val="bg1"/>
                </a:solidFill>
                <a:latin typeface="微软雅黑" panose="020B0503020204020204" pitchFamily="34" charset="-122"/>
                <a:ea typeface="微软雅黑" panose="020B0503020204020204" pitchFamily="34" charset="-122"/>
              </a:rPr>
              <a:t>前情况</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1"/>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0" name="文本框 9"/>
          <p:cNvSpPr txBox="1"/>
          <p:nvPr/>
        </p:nvSpPr>
        <p:spPr>
          <a:xfrm>
            <a:off x="8227986" y="4492535"/>
            <a:ext cx="2352314" cy="369332"/>
          </a:xfrm>
          <a:prstGeom prst="rect">
            <a:avLst/>
          </a:prstGeom>
          <a:noFill/>
        </p:spPr>
        <p:txBody>
          <a:bodyPr wrap="square" lIns="0" tIns="0" rIns="0" bIns="0" rtlCol="0">
            <a:spAutoFit/>
          </a:bodyPr>
          <a:lstStyle/>
          <a:p>
            <a:pPr marL="0" lvl="1"/>
            <a:r>
              <a:rPr lang="zh-CN" altLang="en-US" sz="2400" dirty="0">
                <a:solidFill>
                  <a:schemeClr val="bg1">
                    <a:lumMod val="95000"/>
                  </a:schemeClr>
                </a:solidFill>
                <a:latin typeface="微软雅黑" panose="020B0503020204020204" pitchFamily="34" charset="-122"/>
                <a:ea typeface="微软雅黑" panose="020B0503020204020204" pitchFamily="34" charset="-122"/>
              </a:rPr>
              <a:t>交易后公司情况</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5" name="文本框 9"/>
          <p:cNvSpPr txBox="1"/>
          <p:nvPr/>
        </p:nvSpPr>
        <p:spPr>
          <a:xfrm>
            <a:off x="8227986" y="1849223"/>
            <a:ext cx="1592914" cy="369332"/>
          </a:xfrm>
          <a:prstGeom prst="rect">
            <a:avLst/>
          </a:prstGeom>
          <a:noFill/>
        </p:spPr>
        <p:txBody>
          <a:bodyPr wrap="square" lIns="0" tIns="0" rIns="0" bIns="0" rtlCol="0">
            <a:spAutoFit/>
          </a:bodyPr>
          <a:lstStyle/>
          <a:p>
            <a:pPr marL="0" lvl="1"/>
            <a:r>
              <a:rPr lang="zh-CN" altLang="en-US" sz="2400" dirty="0">
                <a:solidFill>
                  <a:schemeClr val="bg1">
                    <a:lumMod val="95000"/>
                  </a:schemeClr>
                </a:solidFill>
                <a:latin typeface="微软雅黑" panose="020B0503020204020204" pitchFamily="34" charset="-122"/>
                <a:ea typeface="微软雅黑" panose="020B0503020204020204" pitchFamily="34" charset="-122"/>
              </a:rPr>
              <a:t>借壳上市</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0" name="文本框 9"/>
          <p:cNvSpPr txBox="1"/>
          <p:nvPr/>
        </p:nvSpPr>
        <p:spPr>
          <a:xfrm>
            <a:off x="5867027" y="4529603"/>
            <a:ext cx="1592915" cy="369332"/>
          </a:xfrm>
          <a:prstGeom prst="rect">
            <a:avLst/>
          </a:prstGeom>
          <a:noFill/>
        </p:spPr>
        <p:txBody>
          <a:bodyPr wrap="square" lIns="0" tIns="0" rIns="0" bIns="0" rtlCol="0">
            <a:spAutoFit/>
          </a:bodyPr>
          <a:lstStyle/>
          <a:p>
            <a:pPr marL="0" lvl="1"/>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交易过程</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0" name="文本框 9"/>
          <p:cNvSpPr txBox="1"/>
          <p:nvPr/>
        </p:nvSpPr>
        <p:spPr>
          <a:xfrm>
            <a:off x="8227986" y="3221302"/>
            <a:ext cx="1700026" cy="369332"/>
          </a:xfrm>
          <a:prstGeom prst="rect">
            <a:avLst/>
          </a:prstGeom>
          <a:noFill/>
        </p:spPr>
        <p:txBody>
          <a:bodyPr wrap="square" lIns="0" tIns="0" rIns="0" bIns="0" rtlCol="0">
            <a:spAutoFit/>
          </a:bodyPr>
          <a:lstStyle/>
          <a:p>
            <a:pPr marL="0" lvl="1"/>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重组</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方案</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5391830" y="1867757"/>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1</a:t>
            </a:r>
            <a:endParaRPr lang="zh-CN" altLang="en-US" sz="2400" b="1" dirty="0"/>
          </a:p>
        </p:txBody>
      </p:sp>
      <p:sp>
        <p:nvSpPr>
          <p:cNvPr id="74" name="椭圆 73"/>
          <p:cNvSpPr/>
          <p:nvPr/>
        </p:nvSpPr>
        <p:spPr>
          <a:xfrm>
            <a:off x="7701456" y="1849223"/>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2</a:t>
            </a:r>
            <a:endParaRPr lang="zh-CN" altLang="en-US" sz="2400" b="1" dirty="0"/>
          </a:p>
        </p:txBody>
      </p:sp>
      <p:sp>
        <p:nvSpPr>
          <p:cNvPr id="75" name="椭圆 74"/>
          <p:cNvSpPr/>
          <p:nvPr/>
        </p:nvSpPr>
        <p:spPr>
          <a:xfrm>
            <a:off x="5391830" y="3241952"/>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3</a:t>
            </a:r>
            <a:endParaRPr lang="zh-CN" altLang="en-US" sz="2400" b="1" dirty="0"/>
          </a:p>
        </p:txBody>
      </p:sp>
      <p:sp>
        <p:nvSpPr>
          <p:cNvPr id="76" name="椭圆 75"/>
          <p:cNvSpPr/>
          <p:nvPr/>
        </p:nvSpPr>
        <p:spPr>
          <a:xfrm>
            <a:off x="7724530" y="3216244"/>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4</a:t>
            </a:r>
            <a:endParaRPr lang="zh-CN" altLang="en-US" sz="2400" b="1" dirty="0"/>
          </a:p>
        </p:txBody>
      </p:sp>
      <p:sp>
        <p:nvSpPr>
          <p:cNvPr id="82" name="椭圆 81"/>
          <p:cNvSpPr/>
          <p:nvPr/>
        </p:nvSpPr>
        <p:spPr>
          <a:xfrm>
            <a:off x="5413405" y="4529603"/>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5</a:t>
            </a:r>
            <a:endParaRPr lang="zh-CN" altLang="en-US" sz="2400" b="1" dirty="0"/>
          </a:p>
        </p:txBody>
      </p:sp>
      <p:sp>
        <p:nvSpPr>
          <p:cNvPr id="83" name="椭圆 82"/>
          <p:cNvSpPr/>
          <p:nvPr/>
        </p:nvSpPr>
        <p:spPr>
          <a:xfrm>
            <a:off x="7724530" y="4492535"/>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6</a:t>
            </a:r>
            <a:endParaRPr lang="zh-CN" altLang="en-US" sz="2400" b="1" dirty="0"/>
          </a:p>
        </p:txBody>
      </p:sp>
      <p:sp>
        <p:nvSpPr>
          <p:cNvPr id="21" name="KSO_Shape"/>
          <p:cNvSpPr/>
          <p:nvPr/>
        </p:nvSpPr>
        <p:spPr bwMode="auto">
          <a:xfrm>
            <a:off x="1681276" y="3059629"/>
            <a:ext cx="2014591" cy="199444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300"/>
                                        <p:tgtEl>
                                          <p:spTgt spid="21"/>
                                        </p:tgtEl>
                                      </p:cBhvr>
                                    </p:animEffect>
                                    <p:anim calcmode="lin" valueType="num">
                                      <p:cBhvr>
                                        <p:cTn id="8" dur="300" fill="hold"/>
                                        <p:tgtEl>
                                          <p:spTgt spid="21"/>
                                        </p:tgtEl>
                                        <p:attrNameLst>
                                          <p:attrName>ppt_x</p:attrName>
                                        </p:attrNameLst>
                                      </p:cBhvr>
                                      <p:tavLst>
                                        <p:tav tm="0">
                                          <p:val>
                                            <p:strVal val="#ppt_x"/>
                                          </p:val>
                                        </p:tav>
                                        <p:tav tm="100000">
                                          <p:val>
                                            <p:strVal val="#ppt_x"/>
                                          </p:val>
                                        </p:tav>
                                      </p:tavLst>
                                    </p:anim>
                                    <p:anim calcmode="lin" valueType="num">
                                      <p:cBhvr>
                                        <p:cTn id="9" dur="3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300"/>
                                        <p:tgtEl>
                                          <p:spTgt spid="32"/>
                                        </p:tgtEl>
                                      </p:cBhvr>
                                    </p:animEffect>
                                    <p:anim calcmode="lin" valueType="num">
                                      <p:cBhvr>
                                        <p:cTn id="13" dur="300" fill="hold"/>
                                        <p:tgtEl>
                                          <p:spTgt spid="32"/>
                                        </p:tgtEl>
                                        <p:attrNameLst>
                                          <p:attrName>ppt_x</p:attrName>
                                        </p:attrNameLst>
                                      </p:cBhvr>
                                      <p:tavLst>
                                        <p:tav tm="0">
                                          <p:val>
                                            <p:strVal val="#ppt_x"/>
                                          </p:val>
                                        </p:tav>
                                        <p:tav tm="100000">
                                          <p:val>
                                            <p:strVal val="#ppt_x"/>
                                          </p:val>
                                        </p:tav>
                                      </p:tavLst>
                                    </p:anim>
                                    <p:anim calcmode="lin" valueType="num">
                                      <p:cBhvr>
                                        <p:cTn id="14" dur="300" fill="hold"/>
                                        <p:tgtEl>
                                          <p:spTgt spid="32"/>
                                        </p:tgtEl>
                                        <p:attrNameLst>
                                          <p:attrName>ppt_y</p:attrName>
                                        </p:attrNameLst>
                                      </p:cBhvr>
                                      <p:tavLst>
                                        <p:tav tm="0">
                                          <p:val>
                                            <p:strVal val="#ppt_y+.1"/>
                                          </p:val>
                                        </p:tav>
                                        <p:tav tm="100000">
                                          <p:val>
                                            <p:strVal val="#ppt_y"/>
                                          </p:val>
                                        </p:tav>
                                      </p:tavLst>
                                    </p:anim>
                                  </p:childTnLst>
                                </p:cTn>
                              </p:par>
                              <p:par>
                                <p:cTn id="15" presetID="22" presetClass="entr" presetSubtype="8"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left)">
                                      <p:cBhvr>
                                        <p:cTn id="17" dur="500"/>
                                        <p:tgtEl>
                                          <p:spTgt spid="7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wipe(left)">
                                      <p:cBhvr>
                                        <p:cTn id="20" dur="500"/>
                                        <p:tgtEl>
                                          <p:spTgt spid="7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left)">
                                      <p:cBhvr>
                                        <p:cTn id="29" dur="500"/>
                                        <p:tgtEl>
                                          <p:spTgt spid="74"/>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left)">
                                      <p:cBhvr>
                                        <p:cTn id="32" dur="500"/>
                                        <p:tgtEl>
                                          <p:spTgt spid="8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500"/>
                                        <p:tgtEl>
                                          <p:spTgt spid="6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wipe(left)">
                                      <p:cBhvr>
                                        <p:cTn id="41" dur="500"/>
                                        <p:tgtEl>
                                          <p:spTgt spid="4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wipe(left)">
                                      <p:cBhvr>
                                        <p:cTn id="44" dur="500"/>
                                        <p:tgtEl>
                                          <p:spTgt spid="7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wipe(left)">
                                      <p:cBhvr>
                                        <p:cTn id="47" dur="500"/>
                                        <p:tgtEl>
                                          <p:spTgt spid="8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left)">
                                      <p:cBhvr>
                                        <p:cTn id="5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0" grpId="0"/>
      <p:bldP spid="45" grpId="0"/>
      <p:bldP spid="50" grpId="0"/>
      <p:bldP spid="55" grpId="0"/>
      <p:bldP spid="60" grpId="0"/>
      <p:bldP spid="70" grpId="0"/>
      <p:bldP spid="6" grpId="0" animBg="1"/>
      <p:bldP spid="74" grpId="0" animBg="1"/>
      <p:bldP spid="75" grpId="0" animBg="1"/>
      <p:bldP spid="76" grpId="0" animBg="1"/>
      <p:bldP spid="82" grpId="0" animBg="1"/>
      <p:bldP spid="83"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4"/>
          <p:cNvSpPr txBox="1"/>
          <p:nvPr/>
        </p:nvSpPr>
        <p:spPr>
          <a:xfrm>
            <a:off x="1390650" y="482157"/>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a:t>
            </a:r>
            <a:r>
              <a:rPr lang="zh-CN" altLang="en-US" sz="2400" b="1" dirty="0" smtClean="0">
                <a:solidFill>
                  <a:srgbClr val="3F3F3F"/>
                </a:solidFill>
                <a:latin typeface="Impact MT Std" pitchFamily="34" charset="0"/>
                <a:ea typeface="微软雅黑" panose="020B0503020204020204" pitchFamily="34" charset="-122"/>
              </a:rPr>
              <a:t>概况</a:t>
            </a:r>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7" name="椭圆 6"/>
          <p:cNvSpPr/>
          <p:nvPr/>
        </p:nvSpPr>
        <p:spPr>
          <a:xfrm>
            <a:off x="5318760" y="2880360"/>
            <a:ext cx="1478280" cy="1478280"/>
          </a:xfrm>
          <a:prstGeom prst="ellipse">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上市原因</a:t>
            </a:r>
            <a:endParaRPr lang="en-US" altLang="zh-CN" sz="2800" b="1" dirty="0" smtClean="0">
              <a:latin typeface="微软雅黑" panose="020B0503020204020204" pitchFamily="34" charset="-122"/>
              <a:ea typeface="微软雅黑" panose="020B0503020204020204" pitchFamily="34" charset="-122"/>
            </a:endParaRPr>
          </a:p>
        </p:txBody>
      </p:sp>
      <p:grpSp>
        <p:nvGrpSpPr>
          <p:cNvPr id="38" name="组合 37"/>
          <p:cNvGrpSpPr/>
          <p:nvPr/>
        </p:nvGrpSpPr>
        <p:grpSpPr>
          <a:xfrm>
            <a:off x="984323" y="1760209"/>
            <a:ext cx="10195956" cy="3683063"/>
            <a:chOff x="1101154" y="2530249"/>
            <a:chExt cx="7985755" cy="2884677"/>
          </a:xfrm>
        </p:grpSpPr>
        <p:sp>
          <p:nvSpPr>
            <p:cNvPr id="10" name="MH_Other_1"/>
            <p:cNvSpPr>
              <a:spLocks noChangeArrowheads="1"/>
            </p:cNvSpPr>
            <p:nvPr>
              <p:custDataLst>
                <p:tags r:id="rId1"/>
              </p:custDataLst>
            </p:nvPr>
          </p:nvSpPr>
          <p:spPr bwMode="auto">
            <a:xfrm>
              <a:off x="3752532" y="2612799"/>
              <a:ext cx="2644775" cy="2660650"/>
            </a:xfrm>
            <a:prstGeom prst="ellipse">
              <a:avLst/>
            </a:prstGeom>
            <a:noFill/>
            <a:ln w="82550" cmpd="dbl">
              <a:solidFill>
                <a:schemeClr val="accent3">
                  <a:lumMod val="60000"/>
                  <a:lumOff val="40000"/>
                </a:schemeClr>
              </a:solidFill>
              <a:prstDash val="sysDash"/>
              <a:bevel/>
            </a:ln>
          </p:spPr>
          <p:txBody>
            <a:bodyPr anchor="ctr">
              <a:normAutofit/>
            </a:bodyPr>
            <a:lstStyle/>
            <a:p>
              <a:pPr algn="ctr">
                <a:defRPr/>
              </a:pPr>
              <a:endParaRPr lang="zh-CN" altLang="zh-CN" sz="8000">
                <a:solidFill>
                  <a:schemeClr val="bg1"/>
                </a:solidFill>
                <a:sym typeface="Calibri" panose="020F0502020204030204" pitchFamily="34" charset="0"/>
              </a:endParaRPr>
            </a:p>
          </p:txBody>
        </p:sp>
        <p:sp>
          <p:nvSpPr>
            <p:cNvPr id="11" name="MH_Other_2"/>
            <p:cNvSpPr>
              <a:spLocks noChangeArrowheads="1"/>
            </p:cNvSpPr>
            <p:nvPr>
              <p:custDataLst>
                <p:tags r:id="rId2"/>
              </p:custDataLst>
            </p:nvPr>
          </p:nvSpPr>
          <p:spPr bwMode="auto">
            <a:xfrm>
              <a:off x="3669982" y="2576287"/>
              <a:ext cx="830263" cy="835025"/>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smtClean="0">
                  <a:solidFill>
                    <a:schemeClr val="bg1"/>
                  </a:solidFill>
                  <a:sym typeface="Calibri" panose="020F0502020204030204" pitchFamily="34" charset="0"/>
                </a:rPr>
                <a:t>1</a:t>
              </a:r>
              <a:endParaRPr lang="zh-CN" altLang="zh-CN" sz="8000" dirty="0">
                <a:solidFill>
                  <a:schemeClr val="bg1"/>
                </a:solidFill>
                <a:sym typeface="Calibri" panose="020F0502020204030204" pitchFamily="34" charset="0"/>
              </a:endParaRPr>
            </a:p>
          </p:txBody>
        </p:sp>
        <p:sp>
          <p:nvSpPr>
            <p:cNvPr id="12" name="MH_Other_3"/>
            <p:cNvSpPr>
              <a:spLocks noChangeArrowheads="1"/>
            </p:cNvSpPr>
            <p:nvPr>
              <p:custDataLst>
                <p:tags r:id="rId3"/>
              </p:custDataLst>
            </p:nvPr>
          </p:nvSpPr>
          <p:spPr bwMode="auto">
            <a:xfrm>
              <a:off x="3665743" y="4469296"/>
              <a:ext cx="830262" cy="835025"/>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smtClean="0">
                  <a:solidFill>
                    <a:schemeClr val="bg1"/>
                  </a:solidFill>
                  <a:sym typeface="Calibri" panose="020F0502020204030204" pitchFamily="34" charset="0"/>
                </a:rPr>
                <a:t>2</a:t>
              </a:r>
              <a:endParaRPr lang="zh-CN" altLang="zh-CN" sz="8000" dirty="0">
                <a:solidFill>
                  <a:schemeClr val="bg1"/>
                </a:solidFill>
                <a:sym typeface="Calibri" panose="020F0502020204030204" pitchFamily="34" charset="0"/>
              </a:endParaRPr>
            </a:p>
          </p:txBody>
        </p:sp>
        <p:sp>
          <p:nvSpPr>
            <p:cNvPr id="13" name="MH_Other_4"/>
            <p:cNvSpPr>
              <a:spLocks noChangeArrowheads="1"/>
            </p:cNvSpPr>
            <p:nvPr>
              <p:custDataLst>
                <p:tags r:id="rId4"/>
              </p:custDataLst>
            </p:nvPr>
          </p:nvSpPr>
          <p:spPr bwMode="auto">
            <a:xfrm>
              <a:off x="5717043" y="4436836"/>
              <a:ext cx="830263" cy="836613"/>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smtClean="0">
                  <a:solidFill>
                    <a:schemeClr val="bg1"/>
                  </a:solidFill>
                  <a:sym typeface="Calibri" panose="020F0502020204030204" pitchFamily="34" charset="0"/>
                </a:rPr>
                <a:t>3</a:t>
              </a:r>
              <a:endParaRPr lang="zh-CN" altLang="zh-CN" sz="8000" dirty="0">
                <a:solidFill>
                  <a:schemeClr val="bg1"/>
                </a:solidFill>
                <a:sym typeface="Calibri" panose="020F0502020204030204" pitchFamily="34" charset="0"/>
              </a:endParaRPr>
            </a:p>
          </p:txBody>
        </p:sp>
        <p:sp>
          <p:nvSpPr>
            <p:cNvPr id="18" name="MH_Other_9"/>
            <p:cNvSpPr>
              <a:spLocks noChangeArrowheads="1"/>
            </p:cNvSpPr>
            <p:nvPr>
              <p:custDataLst>
                <p:tags r:id="rId5"/>
              </p:custDataLst>
            </p:nvPr>
          </p:nvSpPr>
          <p:spPr bwMode="auto">
            <a:xfrm>
              <a:off x="4112895" y="3055711"/>
              <a:ext cx="1587" cy="1588"/>
            </a:xfrm>
            <a:prstGeom prst="rect">
              <a:avLst/>
            </a:prstGeom>
            <a:solidFill>
              <a:srgbClr val="FEFFFF"/>
            </a:solidFill>
            <a:ln w="9525">
              <a:noFill/>
              <a:bevel/>
            </a:ln>
          </p:spPr>
          <p:txBody>
            <a:bodyPr>
              <a:normAutofit fontScale="25000" lnSpcReduction="20000"/>
            </a:bodyPr>
            <a:lstStyle/>
            <a:p>
              <a:pPr>
                <a:defRPr/>
              </a:pPr>
              <a:endParaRPr lang="zh-CN" altLang="zh-CN" sz="1600">
                <a:sym typeface="Calibri" panose="020F0502020204030204" pitchFamily="34" charset="0"/>
              </a:endParaRPr>
            </a:p>
          </p:txBody>
        </p:sp>
        <p:sp>
          <p:nvSpPr>
            <p:cNvPr id="32" name="MH_SubTitle_1"/>
            <p:cNvSpPr>
              <a:spLocks noChangeArrowheads="1"/>
            </p:cNvSpPr>
            <p:nvPr>
              <p:custDataLst>
                <p:tags r:id="rId6"/>
              </p:custDataLst>
            </p:nvPr>
          </p:nvSpPr>
          <p:spPr bwMode="auto">
            <a:xfrm>
              <a:off x="1252220" y="2530249"/>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zh-CN" altLang="en-US" sz="1600" dirty="0" smtClean="0">
                  <a:solidFill>
                    <a:srgbClr val="3F3F3F"/>
                  </a:solidFill>
                  <a:latin typeface="微软雅黑" panose="020B0503020204020204" pitchFamily="34" charset="-122"/>
                  <a:ea typeface="微软雅黑" panose="020B0503020204020204" pitchFamily="34" charset="-122"/>
                </a:rPr>
                <a:t>行业背景</a:t>
              </a: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39" name="MH_SubTitle_1"/>
            <p:cNvSpPr>
              <a:spLocks noChangeArrowheads="1"/>
            </p:cNvSpPr>
            <p:nvPr>
              <p:custDataLst>
                <p:tags r:id="rId7"/>
              </p:custDataLst>
            </p:nvPr>
          </p:nvSpPr>
          <p:spPr bwMode="auto">
            <a:xfrm>
              <a:off x="1101154" y="4422549"/>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r>
                <a:rPr lang="zh-CN" altLang="en-US" sz="1600" dirty="0">
                  <a:solidFill>
                    <a:srgbClr val="3F3F3F"/>
                  </a:solidFill>
                  <a:latin typeface="微软雅黑" panose="020B0503020204020204" pitchFamily="34" charset="-122"/>
                  <a:ea typeface="微软雅黑" panose="020B0503020204020204" pitchFamily="34" charset="-122"/>
                </a:rPr>
                <a:t>市场变化</a:t>
              </a: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40" name="MH_SubTitle_1"/>
            <p:cNvSpPr>
              <a:spLocks noChangeArrowheads="1"/>
            </p:cNvSpPr>
            <p:nvPr>
              <p:custDataLst>
                <p:tags r:id="rId8"/>
              </p:custDataLst>
            </p:nvPr>
          </p:nvSpPr>
          <p:spPr bwMode="auto">
            <a:xfrm>
              <a:off x="6630743" y="4564026"/>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41" name="MH_SubTitle_1"/>
            <p:cNvSpPr>
              <a:spLocks noChangeArrowheads="1"/>
            </p:cNvSpPr>
            <p:nvPr>
              <p:custDataLst>
                <p:tags r:id="rId9"/>
              </p:custDataLst>
            </p:nvPr>
          </p:nvSpPr>
          <p:spPr bwMode="auto">
            <a:xfrm>
              <a:off x="6619557" y="2539899"/>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1600" dirty="0" smtClean="0">
                  <a:solidFill>
                    <a:srgbClr val="3F3F3F"/>
                  </a:solidFill>
                  <a:latin typeface="微软雅黑" panose="020B0503020204020204" pitchFamily="34" charset="-122"/>
                  <a:ea typeface="微软雅黑" panose="020B0503020204020204" pitchFamily="34" charset="-122"/>
                </a:rPr>
                <a:t>上市发展前景</a:t>
              </a: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42" name="MH_SubTitle_1"/>
            <p:cNvSpPr>
              <a:spLocks noChangeArrowheads="1"/>
            </p:cNvSpPr>
            <p:nvPr>
              <p:custDataLst>
                <p:tags r:id="rId10"/>
              </p:custDataLst>
            </p:nvPr>
          </p:nvSpPr>
          <p:spPr bwMode="auto">
            <a:xfrm>
              <a:off x="6926322" y="3496243"/>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43" name="MH_SubTitle_1"/>
            <p:cNvSpPr>
              <a:spLocks noChangeArrowheads="1"/>
            </p:cNvSpPr>
            <p:nvPr>
              <p:custDataLst>
                <p:tags r:id="rId11"/>
              </p:custDataLst>
            </p:nvPr>
          </p:nvSpPr>
          <p:spPr bwMode="auto">
            <a:xfrm>
              <a:off x="6619557" y="4495449"/>
              <a:ext cx="2160587"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1600" dirty="0">
                <a:solidFill>
                  <a:srgbClr val="3F3F3F"/>
                </a:solidFill>
                <a:latin typeface="微软雅黑" panose="020B0503020204020204" pitchFamily="34" charset="-122"/>
                <a:ea typeface="微软雅黑" panose="020B0503020204020204" pitchFamily="34" charset="-122"/>
              </a:endParaRPr>
            </a:p>
          </p:txBody>
        </p:sp>
        <p:sp>
          <p:nvSpPr>
            <p:cNvPr id="35" name="MH_Other_2"/>
            <p:cNvSpPr>
              <a:spLocks noChangeArrowheads="1"/>
            </p:cNvSpPr>
            <p:nvPr>
              <p:custDataLst>
                <p:tags r:id="rId12"/>
              </p:custDataLst>
            </p:nvPr>
          </p:nvSpPr>
          <p:spPr bwMode="auto">
            <a:xfrm>
              <a:off x="5755958" y="2576287"/>
              <a:ext cx="830263" cy="835025"/>
            </a:xfrm>
            <a:prstGeom prst="ellipse">
              <a:avLst/>
            </a:prstGeom>
            <a:solidFill>
              <a:srgbClr val="3F3F3F"/>
            </a:solidFill>
            <a:ln w="28575">
              <a:noFill/>
              <a:bevel/>
            </a:ln>
          </p:spPr>
          <p:txBody>
            <a:bodyPr anchor="ctr">
              <a:normAutofit fontScale="62500" lnSpcReduction="20000"/>
            </a:bodyPr>
            <a:lstStyle/>
            <a:p>
              <a:pPr algn="ctr">
                <a:defRPr/>
              </a:pPr>
              <a:r>
                <a:rPr lang="en-US" altLang="zh-CN" sz="8000" dirty="0">
                  <a:solidFill>
                    <a:schemeClr val="bg1"/>
                  </a:solidFill>
                  <a:sym typeface="Calibri" panose="020F0502020204030204" pitchFamily="34" charset="0"/>
                </a:rPr>
                <a:t>4</a:t>
              </a:r>
              <a:endParaRPr lang="zh-CN" altLang="zh-CN" sz="8000" dirty="0">
                <a:solidFill>
                  <a:schemeClr val="bg1"/>
                </a:solidFill>
                <a:sym typeface="Calibri" panose="020F0502020204030204" pitchFamily="34" charset="0"/>
              </a:endParaRPr>
            </a:p>
          </p:txBody>
        </p:sp>
      </p:grpSp>
      <p:sp>
        <p:nvSpPr>
          <p:cNvPr id="3" name="TextBox 2"/>
          <p:cNvSpPr txBox="1"/>
          <p:nvPr/>
        </p:nvSpPr>
        <p:spPr>
          <a:xfrm>
            <a:off x="8135331" y="4561517"/>
            <a:ext cx="1826141" cy="338554"/>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经营业务规模扩大</a:t>
            </a:r>
            <a:endParaRPr lang="zh-CN" altLang="en-US" sz="1600" dirty="0">
              <a:latin typeface="微软雅黑" panose="020B0503020204020204" pitchFamily="34" charset="-122"/>
              <a:ea typeface="微软雅黑" panose="020B0503020204020204" pitchFamily="34" charset="-122"/>
            </a:endParaRPr>
          </a:p>
        </p:txBody>
      </p:sp>
      <p:sp>
        <p:nvSpPr>
          <p:cNvPr id="44"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5"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600"/>
                                        <p:tgtEl>
                                          <p:spTgt spid="38"/>
                                        </p:tgtEl>
                                      </p:cBhvr>
                                    </p:animEffect>
                                    <p:anim calcmode="lin" valueType="num">
                                      <p:cBhvr>
                                        <p:cTn id="11" dur="600" fill="hold"/>
                                        <p:tgtEl>
                                          <p:spTgt spid="38"/>
                                        </p:tgtEl>
                                        <p:attrNameLst>
                                          <p:attrName>ppt_w</p:attrName>
                                        </p:attrNameLst>
                                      </p:cBhvr>
                                      <p:tavLst>
                                        <p:tav tm="0" fmla="#ppt_w*sin(2.5*pi*$)">
                                          <p:val>
                                            <p:fltVal val="0"/>
                                          </p:val>
                                        </p:tav>
                                        <p:tav tm="100000">
                                          <p:val>
                                            <p:fltVal val="1"/>
                                          </p:val>
                                        </p:tav>
                                      </p:tavLst>
                                    </p:anim>
                                    <p:anim calcmode="lin" valueType="num">
                                      <p:cBhvr>
                                        <p:cTn id="12" dur="600" fill="hold"/>
                                        <p:tgtEl>
                                          <p:spTgt spid="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4"/>
          <p:cNvSpPr txBox="1"/>
          <p:nvPr/>
        </p:nvSpPr>
        <p:spPr>
          <a:xfrm>
            <a:off x="1390650" y="482157"/>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案例概况</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11" name="矩形 10"/>
          <p:cNvSpPr/>
          <p:nvPr/>
        </p:nvSpPr>
        <p:spPr>
          <a:xfrm>
            <a:off x="0" y="1182120"/>
            <a:ext cx="12192000" cy="5675880"/>
          </a:xfrm>
          <a:prstGeom prst="rect">
            <a:avLst/>
          </a:prstGeom>
          <a:solidFill>
            <a:srgbClr val="3F3F3F"/>
          </a:solidFill>
        </p:spPr>
        <p:style>
          <a:lnRef idx="2">
            <a:schemeClr val="accent1">
              <a:shade val="50000"/>
            </a:schemeClr>
          </a:lnRef>
          <a:fillRef idx="1">
            <a:schemeClr val="accent1"/>
          </a:fillRef>
          <a:effectRef idx="0">
            <a:schemeClr val="accent1"/>
          </a:effectRef>
          <a:fontRef idx="minor">
            <a:schemeClr val="lt1"/>
          </a:fontRef>
        </p:style>
        <p:txBody>
          <a:bodyPr lIns="1584000" tIns="288000" rIns="1224000" rtlCol="0" anchor="ctr">
            <a:normAutofit/>
          </a:bodyPr>
          <a:lstStyle/>
          <a:p>
            <a:r>
              <a:rPr lang="en-US" altLang="zh-CN" sz="2800" dirty="0" smtClean="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en-US" altLang="zh-CN" dirty="0" smtClean="0"/>
              <a:t>             </a:t>
            </a:r>
            <a:endParaRPr lang="zh-CN" altLang="en-US" dirty="0"/>
          </a:p>
        </p:txBody>
      </p:sp>
      <p:sp>
        <p:nvSpPr>
          <p:cNvPr id="24" name="KSO_Shape"/>
          <p:cNvSpPr/>
          <p:nvPr/>
        </p:nvSpPr>
        <p:spPr bwMode="auto">
          <a:xfrm>
            <a:off x="2203218" y="5124450"/>
            <a:ext cx="1078386" cy="754870"/>
          </a:xfrm>
          <a:custGeom>
            <a:avLst/>
            <a:gdLst/>
            <a:ahLst/>
            <a:cxnLst/>
            <a:rect l="0" t="0" r="r" b="b"/>
            <a:pathLst>
              <a:path w="5226050" h="3657600">
                <a:moveTo>
                  <a:pt x="3327400" y="1387475"/>
                </a:moveTo>
                <a:lnTo>
                  <a:pt x="3327400" y="1631950"/>
                </a:lnTo>
                <a:lnTo>
                  <a:pt x="3092450" y="1631950"/>
                </a:lnTo>
                <a:lnTo>
                  <a:pt x="3092450" y="1622425"/>
                </a:lnTo>
                <a:lnTo>
                  <a:pt x="3327400" y="1387475"/>
                </a:lnTo>
                <a:close/>
                <a:moveTo>
                  <a:pt x="3648075" y="1212850"/>
                </a:moveTo>
                <a:lnTo>
                  <a:pt x="3886200" y="1212850"/>
                </a:lnTo>
                <a:lnTo>
                  <a:pt x="3886200" y="1631950"/>
                </a:lnTo>
                <a:lnTo>
                  <a:pt x="3648075" y="1631950"/>
                </a:lnTo>
                <a:lnTo>
                  <a:pt x="3648075" y="1212850"/>
                </a:lnTo>
                <a:close/>
                <a:moveTo>
                  <a:pt x="3498850" y="1212850"/>
                </a:moveTo>
                <a:lnTo>
                  <a:pt x="3606800" y="1212850"/>
                </a:lnTo>
                <a:lnTo>
                  <a:pt x="3606800" y="1631950"/>
                </a:lnTo>
                <a:lnTo>
                  <a:pt x="3368675" y="1631950"/>
                </a:lnTo>
                <a:lnTo>
                  <a:pt x="3368675" y="1343025"/>
                </a:lnTo>
                <a:lnTo>
                  <a:pt x="3498850" y="1212850"/>
                </a:lnTo>
                <a:close/>
                <a:moveTo>
                  <a:pt x="2470150" y="1060450"/>
                </a:moveTo>
                <a:lnTo>
                  <a:pt x="2489200" y="1060450"/>
                </a:lnTo>
                <a:lnTo>
                  <a:pt x="2511425" y="1060450"/>
                </a:lnTo>
                <a:lnTo>
                  <a:pt x="2530475" y="1066800"/>
                </a:lnTo>
                <a:lnTo>
                  <a:pt x="2549525" y="1076325"/>
                </a:lnTo>
                <a:lnTo>
                  <a:pt x="2565400" y="1089025"/>
                </a:lnTo>
                <a:lnTo>
                  <a:pt x="2578100" y="1104900"/>
                </a:lnTo>
                <a:lnTo>
                  <a:pt x="2590800" y="1123950"/>
                </a:lnTo>
                <a:lnTo>
                  <a:pt x="2597150" y="1143000"/>
                </a:lnTo>
                <a:lnTo>
                  <a:pt x="2600325" y="1165225"/>
                </a:lnTo>
                <a:lnTo>
                  <a:pt x="2597150" y="1187450"/>
                </a:lnTo>
                <a:lnTo>
                  <a:pt x="2590800" y="1206500"/>
                </a:lnTo>
                <a:lnTo>
                  <a:pt x="2581275" y="1225550"/>
                </a:lnTo>
                <a:lnTo>
                  <a:pt x="2568575" y="1241425"/>
                </a:lnTo>
                <a:lnTo>
                  <a:pt x="2552700" y="1254125"/>
                </a:lnTo>
                <a:lnTo>
                  <a:pt x="2533650" y="1266825"/>
                </a:lnTo>
                <a:lnTo>
                  <a:pt x="2514600" y="1273175"/>
                </a:lnTo>
                <a:lnTo>
                  <a:pt x="1568371" y="1588585"/>
                </a:lnTo>
                <a:lnTo>
                  <a:pt x="1470025" y="2333625"/>
                </a:lnTo>
                <a:lnTo>
                  <a:pt x="1463675" y="2362200"/>
                </a:lnTo>
                <a:lnTo>
                  <a:pt x="1457325" y="2387600"/>
                </a:lnTo>
                <a:lnTo>
                  <a:pt x="1444625" y="2409825"/>
                </a:lnTo>
                <a:lnTo>
                  <a:pt x="1441450" y="2414588"/>
                </a:lnTo>
                <a:lnTo>
                  <a:pt x="1441450" y="3508375"/>
                </a:lnTo>
                <a:lnTo>
                  <a:pt x="1438275" y="3536950"/>
                </a:lnTo>
                <a:lnTo>
                  <a:pt x="1431925" y="3565525"/>
                </a:lnTo>
                <a:lnTo>
                  <a:pt x="1416050" y="3590925"/>
                </a:lnTo>
                <a:lnTo>
                  <a:pt x="1400175" y="3613150"/>
                </a:lnTo>
                <a:lnTo>
                  <a:pt x="1377950" y="3632200"/>
                </a:lnTo>
                <a:lnTo>
                  <a:pt x="1352550" y="3644900"/>
                </a:lnTo>
                <a:lnTo>
                  <a:pt x="1323975" y="3654425"/>
                </a:lnTo>
                <a:lnTo>
                  <a:pt x="1292225" y="3657600"/>
                </a:lnTo>
                <a:lnTo>
                  <a:pt x="1263650" y="3654425"/>
                </a:lnTo>
                <a:lnTo>
                  <a:pt x="1235075" y="3644900"/>
                </a:lnTo>
                <a:lnTo>
                  <a:pt x="1209675" y="3632200"/>
                </a:lnTo>
                <a:lnTo>
                  <a:pt x="1187450" y="3613150"/>
                </a:lnTo>
                <a:lnTo>
                  <a:pt x="1168400" y="3590925"/>
                </a:lnTo>
                <a:lnTo>
                  <a:pt x="1155700" y="3565525"/>
                </a:lnTo>
                <a:lnTo>
                  <a:pt x="1146175" y="3536950"/>
                </a:lnTo>
                <a:lnTo>
                  <a:pt x="1143000" y="3508375"/>
                </a:lnTo>
                <a:lnTo>
                  <a:pt x="1143000" y="2473801"/>
                </a:lnTo>
                <a:lnTo>
                  <a:pt x="1139825" y="2473325"/>
                </a:lnTo>
                <a:lnTo>
                  <a:pt x="1031875" y="2459831"/>
                </a:lnTo>
                <a:lnTo>
                  <a:pt x="1031875" y="3508375"/>
                </a:lnTo>
                <a:lnTo>
                  <a:pt x="1028700" y="3536950"/>
                </a:lnTo>
                <a:lnTo>
                  <a:pt x="1019175" y="3565525"/>
                </a:lnTo>
                <a:lnTo>
                  <a:pt x="1006475" y="3590925"/>
                </a:lnTo>
                <a:lnTo>
                  <a:pt x="987425" y="3613150"/>
                </a:lnTo>
                <a:lnTo>
                  <a:pt x="965200" y="3632200"/>
                </a:lnTo>
                <a:lnTo>
                  <a:pt x="939800" y="3644900"/>
                </a:lnTo>
                <a:lnTo>
                  <a:pt x="911225" y="3654425"/>
                </a:lnTo>
                <a:lnTo>
                  <a:pt x="882650" y="3657600"/>
                </a:lnTo>
                <a:lnTo>
                  <a:pt x="850900" y="3654425"/>
                </a:lnTo>
                <a:lnTo>
                  <a:pt x="822325" y="3644900"/>
                </a:lnTo>
                <a:lnTo>
                  <a:pt x="796925" y="3632200"/>
                </a:lnTo>
                <a:lnTo>
                  <a:pt x="774700" y="3613150"/>
                </a:lnTo>
                <a:lnTo>
                  <a:pt x="755650" y="3590925"/>
                </a:lnTo>
                <a:lnTo>
                  <a:pt x="742950" y="3565525"/>
                </a:lnTo>
                <a:lnTo>
                  <a:pt x="733425" y="3536950"/>
                </a:lnTo>
                <a:lnTo>
                  <a:pt x="730250" y="3508375"/>
                </a:lnTo>
                <a:lnTo>
                  <a:pt x="730250" y="2397125"/>
                </a:lnTo>
                <a:lnTo>
                  <a:pt x="733425" y="2368550"/>
                </a:lnTo>
                <a:lnTo>
                  <a:pt x="742950" y="2339975"/>
                </a:lnTo>
                <a:lnTo>
                  <a:pt x="743744" y="2338388"/>
                </a:lnTo>
                <a:lnTo>
                  <a:pt x="742950" y="2336800"/>
                </a:lnTo>
                <a:lnTo>
                  <a:pt x="736600" y="2314575"/>
                </a:lnTo>
                <a:lnTo>
                  <a:pt x="730250" y="2292350"/>
                </a:lnTo>
                <a:lnTo>
                  <a:pt x="730250" y="2263775"/>
                </a:lnTo>
                <a:lnTo>
                  <a:pt x="733425" y="2235200"/>
                </a:lnTo>
                <a:lnTo>
                  <a:pt x="825831" y="1545236"/>
                </a:lnTo>
                <a:lnTo>
                  <a:pt x="679450" y="1892300"/>
                </a:lnTo>
                <a:lnTo>
                  <a:pt x="669925" y="1911350"/>
                </a:lnTo>
                <a:lnTo>
                  <a:pt x="669217" y="1912766"/>
                </a:lnTo>
                <a:lnTo>
                  <a:pt x="666750" y="1917700"/>
                </a:lnTo>
                <a:lnTo>
                  <a:pt x="657225" y="1936750"/>
                </a:lnTo>
                <a:lnTo>
                  <a:pt x="641350" y="1952625"/>
                </a:lnTo>
                <a:lnTo>
                  <a:pt x="625475" y="1962150"/>
                </a:lnTo>
                <a:lnTo>
                  <a:pt x="606425" y="1971675"/>
                </a:lnTo>
                <a:lnTo>
                  <a:pt x="584200" y="1974850"/>
                </a:lnTo>
                <a:lnTo>
                  <a:pt x="561975" y="1974850"/>
                </a:lnTo>
                <a:lnTo>
                  <a:pt x="542925" y="1971675"/>
                </a:lnTo>
                <a:lnTo>
                  <a:pt x="76200" y="1774825"/>
                </a:lnTo>
                <a:lnTo>
                  <a:pt x="57150" y="1765300"/>
                </a:lnTo>
                <a:lnTo>
                  <a:pt x="38100" y="1752600"/>
                </a:lnTo>
                <a:lnTo>
                  <a:pt x="25400" y="1739900"/>
                </a:lnTo>
                <a:lnTo>
                  <a:pt x="12700" y="1720850"/>
                </a:lnTo>
                <a:lnTo>
                  <a:pt x="3175" y="1704975"/>
                </a:lnTo>
                <a:lnTo>
                  <a:pt x="0" y="1682750"/>
                </a:lnTo>
                <a:lnTo>
                  <a:pt x="0" y="1660525"/>
                </a:lnTo>
                <a:lnTo>
                  <a:pt x="3175" y="1641475"/>
                </a:lnTo>
                <a:lnTo>
                  <a:pt x="12700" y="1619250"/>
                </a:lnTo>
                <a:lnTo>
                  <a:pt x="22225" y="1603375"/>
                </a:lnTo>
                <a:lnTo>
                  <a:pt x="38100" y="1587500"/>
                </a:lnTo>
                <a:lnTo>
                  <a:pt x="53975" y="1574800"/>
                </a:lnTo>
                <a:lnTo>
                  <a:pt x="73025" y="1568450"/>
                </a:lnTo>
                <a:lnTo>
                  <a:pt x="95250" y="1562100"/>
                </a:lnTo>
                <a:lnTo>
                  <a:pt x="114300" y="1562100"/>
                </a:lnTo>
                <a:lnTo>
                  <a:pt x="136525" y="1568450"/>
                </a:lnTo>
                <a:lnTo>
                  <a:pt x="516862" y="1728864"/>
                </a:lnTo>
                <a:lnTo>
                  <a:pt x="669925" y="1368425"/>
                </a:lnTo>
                <a:lnTo>
                  <a:pt x="679450" y="1346200"/>
                </a:lnTo>
                <a:lnTo>
                  <a:pt x="688975" y="1330325"/>
                </a:lnTo>
                <a:lnTo>
                  <a:pt x="704850" y="1314450"/>
                </a:lnTo>
                <a:lnTo>
                  <a:pt x="714375" y="1304925"/>
                </a:lnTo>
                <a:lnTo>
                  <a:pt x="730250" y="1295400"/>
                </a:lnTo>
                <a:lnTo>
                  <a:pt x="746125" y="1285875"/>
                </a:lnTo>
                <a:lnTo>
                  <a:pt x="787400" y="1273175"/>
                </a:lnTo>
                <a:lnTo>
                  <a:pt x="831850" y="1260475"/>
                </a:lnTo>
                <a:lnTo>
                  <a:pt x="882650" y="1254125"/>
                </a:lnTo>
                <a:lnTo>
                  <a:pt x="936625" y="1250950"/>
                </a:lnTo>
                <a:lnTo>
                  <a:pt x="990600" y="1250950"/>
                </a:lnTo>
                <a:lnTo>
                  <a:pt x="1092200" y="1250950"/>
                </a:lnTo>
                <a:lnTo>
                  <a:pt x="1171575" y="1260475"/>
                </a:lnTo>
                <a:lnTo>
                  <a:pt x="1301750" y="1276350"/>
                </a:lnTo>
                <a:lnTo>
                  <a:pt x="1377950" y="1289050"/>
                </a:lnTo>
                <a:lnTo>
                  <a:pt x="1473200" y="1311275"/>
                </a:lnTo>
                <a:lnTo>
                  <a:pt x="1524000" y="1323975"/>
                </a:lnTo>
                <a:lnTo>
                  <a:pt x="1571625" y="1339850"/>
                </a:lnTo>
                <a:lnTo>
                  <a:pt x="1604727" y="1351672"/>
                </a:lnTo>
                <a:lnTo>
                  <a:pt x="2470150" y="1060450"/>
                </a:lnTo>
                <a:close/>
                <a:moveTo>
                  <a:pt x="4162425" y="914400"/>
                </a:moveTo>
                <a:lnTo>
                  <a:pt x="4162425" y="1631950"/>
                </a:lnTo>
                <a:lnTo>
                  <a:pt x="3924300" y="1631950"/>
                </a:lnTo>
                <a:lnTo>
                  <a:pt x="3924300" y="1168400"/>
                </a:lnTo>
                <a:lnTo>
                  <a:pt x="4162425" y="914400"/>
                </a:lnTo>
                <a:close/>
                <a:moveTo>
                  <a:pt x="1193800" y="593725"/>
                </a:moveTo>
                <a:lnTo>
                  <a:pt x="1228725" y="596900"/>
                </a:lnTo>
                <a:lnTo>
                  <a:pt x="1260475" y="603250"/>
                </a:lnTo>
                <a:lnTo>
                  <a:pt x="1289050" y="612775"/>
                </a:lnTo>
                <a:lnTo>
                  <a:pt x="1317625" y="625475"/>
                </a:lnTo>
                <a:lnTo>
                  <a:pt x="1346200" y="638175"/>
                </a:lnTo>
                <a:lnTo>
                  <a:pt x="1371600" y="657225"/>
                </a:lnTo>
                <a:lnTo>
                  <a:pt x="1397000" y="676275"/>
                </a:lnTo>
                <a:lnTo>
                  <a:pt x="1419225" y="698500"/>
                </a:lnTo>
                <a:lnTo>
                  <a:pt x="1438275" y="720725"/>
                </a:lnTo>
                <a:lnTo>
                  <a:pt x="1454150" y="746125"/>
                </a:lnTo>
                <a:lnTo>
                  <a:pt x="1470025" y="771525"/>
                </a:lnTo>
                <a:lnTo>
                  <a:pt x="1482725" y="800100"/>
                </a:lnTo>
                <a:lnTo>
                  <a:pt x="1492250" y="828675"/>
                </a:lnTo>
                <a:lnTo>
                  <a:pt x="1498600" y="860425"/>
                </a:lnTo>
                <a:lnTo>
                  <a:pt x="1501775" y="892175"/>
                </a:lnTo>
                <a:lnTo>
                  <a:pt x="1501775" y="923925"/>
                </a:lnTo>
                <a:lnTo>
                  <a:pt x="1498600" y="955675"/>
                </a:lnTo>
                <a:lnTo>
                  <a:pt x="1495425" y="987425"/>
                </a:lnTo>
                <a:lnTo>
                  <a:pt x="1485900" y="1019175"/>
                </a:lnTo>
                <a:lnTo>
                  <a:pt x="1473200" y="1047750"/>
                </a:lnTo>
                <a:lnTo>
                  <a:pt x="1457325" y="1073150"/>
                </a:lnTo>
                <a:lnTo>
                  <a:pt x="1441450" y="1101725"/>
                </a:lnTo>
                <a:lnTo>
                  <a:pt x="1422400" y="1123950"/>
                </a:lnTo>
                <a:lnTo>
                  <a:pt x="1400175" y="1146175"/>
                </a:lnTo>
                <a:lnTo>
                  <a:pt x="1377950" y="1165225"/>
                </a:lnTo>
                <a:lnTo>
                  <a:pt x="1352550" y="1184275"/>
                </a:lnTo>
                <a:lnTo>
                  <a:pt x="1327150" y="1196975"/>
                </a:lnTo>
                <a:lnTo>
                  <a:pt x="1298575" y="1209675"/>
                </a:lnTo>
                <a:lnTo>
                  <a:pt x="1270000" y="1219200"/>
                </a:lnTo>
                <a:lnTo>
                  <a:pt x="1238250" y="1225550"/>
                </a:lnTo>
                <a:lnTo>
                  <a:pt x="1206500" y="1228725"/>
                </a:lnTo>
                <a:lnTo>
                  <a:pt x="1174750" y="1231900"/>
                </a:lnTo>
                <a:lnTo>
                  <a:pt x="1143000" y="1228725"/>
                </a:lnTo>
                <a:lnTo>
                  <a:pt x="1111250" y="1222375"/>
                </a:lnTo>
                <a:lnTo>
                  <a:pt x="1079500" y="1212850"/>
                </a:lnTo>
                <a:lnTo>
                  <a:pt x="1050925" y="1200150"/>
                </a:lnTo>
                <a:lnTo>
                  <a:pt x="1022350" y="1187450"/>
                </a:lnTo>
                <a:lnTo>
                  <a:pt x="996950" y="1168400"/>
                </a:lnTo>
                <a:lnTo>
                  <a:pt x="974725" y="1149350"/>
                </a:lnTo>
                <a:lnTo>
                  <a:pt x="952500" y="1130300"/>
                </a:lnTo>
                <a:lnTo>
                  <a:pt x="933450" y="1104900"/>
                </a:lnTo>
                <a:lnTo>
                  <a:pt x="914400" y="1079500"/>
                </a:lnTo>
                <a:lnTo>
                  <a:pt x="901700" y="1054100"/>
                </a:lnTo>
                <a:lnTo>
                  <a:pt x="889000" y="1025525"/>
                </a:lnTo>
                <a:lnTo>
                  <a:pt x="879475" y="996950"/>
                </a:lnTo>
                <a:lnTo>
                  <a:pt x="873125" y="965200"/>
                </a:lnTo>
                <a:lnTo>
                  <a:pt x="866775" y="936625"/>
                </a:lnTo>
                <a:lnTo>
                  <a:pt x="866775" y="904875"/>
                </a:lnTo>
                <a:lnTo>
                  <a:pt x="869950" y="869950"/>
                </a:lnTo>
                <a:lnTo>
                  <a:pt x="876300" y="838200"/>
                </a:lnTo>
                <a:lnTo>
                  <a:pt x="885825" y="809625"/>
                </a:lnTo>
                <a:lnTo>
                  <a:pt x="895350" y="777875"/>
                </a:lnTo>
                <a:lnTo>
                  <a:pt x="911225" y="752475"/>
                </a:lnTo>
                <a:lnTo>
                  <a:pt x="927100" y="727075"/>
                </a:lnTo>
                <a:lnTo>
                  <a:pt x="946150" y="701675"/>
                </a:lnTo>
                <a:lnTo>
                  <a:pt x="968375" y="679450"/>
                </a:lnTo>
                <a:lnTo>
                  <a:pt x="990600" y="660400"/>
                </a:lnTo>
                <a:lnTo>
                  <a:pt x="1016000" y="644525"/>
                </a:lnTo>
                <a:lnTo>
                  <a:pt x="1044575" y="628650"/>
                </a:lnTo>
                <a:lnTo>
                  <a:pt x="1073150" y="615950"/>
                </a:lnTo>
                <a:lnTo>
                  <a:pt x="1101725" y="606425"/>
                </a:lnTo>
                <a:lnTo>
                  <a:pt x="1130300" y="600075"/>
                </a:lnTo>
                <a:lnTo>
                  <a:pt x="1162050" y="596900"/>
                </a:lnTo>
                <a:lnTo>
                  <a:pt x="1193800" y="593725"/>
                </a:lnTo>
                <a:close/>
                <a:moveTo>
                  <a:pt x="3930650" y="523875"/>
                </a:moveTo>
                <a:lnTo>
                  <a:pt x="4273550" y="523875"/>
                </a:lnTo>
                <a:lnTo>
                  <a:pt x="4289425" y="527050"/>
                </a:lnTo>
                <a:lnTo>
                  <a:pt x="4295775" y="527050"/>
                </a:lnTo>
                <a:lnTo>
                  <a:pt x="4302125" y="530225"/>
                </a:lnTo>
                <a:lnTo>
                  <a:pt x="4311650" y="533400"/>
                </a:lnTo>
                <a:lnTo>
                  <a:pt x="4318000" y="536575"/>
                </a:lnTo>
                <a:lnTo>
                  <a:pt x="4327525" y="546100"/>
                </a:lnTo>
                <a:lnTo>
                  <a:pt x="4337050" y="558800"/>
                </a:lnTo>
                <a:lnTo>
                  <a:pt x="4340225" y="565150"/>
                </a:lnTo>
                <a:lnTo>
                  <a:pt x="4343400" y="571500"/>
                </a:lnTo>
                <a:lnTo>
                  <a:pt x="4346575" y="581025"/>
                </a:lnTo>
                <a:lnTo>
                  <a:pt x="4349750" y="587375"/>
                </a:lnTo>
                <a:lnTo>
                  <a:pt x="4349750" y="603250"/>
                </a:lnTo>
                <a:lnTo>
                  <a:pt x="4349750" y="908050"/>
                </a:lnTo>
                <a:lnTo>
                  <a:pt x="4349750" y="920750"/>
                </a:lnTo>
                <a:lnTo>
                  <a:pt x="4343400" y="936625"/>
                </a:lnTo>
                <a:lnTo>
                  <a:pt x="4337050" y="949325"/>
                </a:lnTo>
                <a:lnTo>
                  <a:pt x="4327525" y="962025"/>
                </a:lnTo>
                <a:lnTo>
                  <a:pt x="4318000" y="971550"/>
                </a:lnTo>
                <a:lnTo>
                  <a:pt x="4305300" y="977900"/>
                </a:lnTo>
                <a:lnTo>
                  <a:pt x="4289425" y="981075"/>
                </a:lnTo>
                <a:lnTo>
                  <a:pt x="4273550" y="984250"/>
                </a:lnTo>
                <a:lnTo>
                  <a:pt x="4257675" y="981075"/>
                </a:lnTo>
                <a:lnTo>
                  <a:pt x="4244975" y="977900"/>
                </a:lnTo>
                <a:lnTo>
                  <a:pt x="4229100" y="971550"/>
                </a:lnTo>
                <a:lnTo>
                  <a:pt x="4219575" y="962025"/>
                </a:lnTo>
                <a:lnTo>
                  <a:pt x="4210050" y="949325"/>
                </a:lnTo>
                <a:lnTo>
                  <a:pt x="4203700" y="936625"/>
                </a:lnTo>
                <a:lnTo>
                  <a:pt x="4197350" y="920750"/>
                </a:lnTo>
                <a:lnTo>
                  <a:pt x="4197350" y="908050"/>
                </a:lnTo>
                <a:lnTo>
                  <a:pt x="4197350" y="787400"/>
                </a:lnTo>
                <a:lnTo>
                  <a:pt x="3873500" y="1127125"/>
                </a:lnTo>
                <a:lnTo>
                  <a:pt x="3863975" y="1136650"/>
                </a:lnTo>
                <a:lnTo>
                  <a:pt x="3851275" y="1146175"/>
                </a:lnTo>
                <a:lnTo>
                  <a:pt x="3838575" y="1152525"/>
                </a:lnTo>
                <a:lnTo>
                  <a:pt x="3825875" y="1158875"/>
                </a:lnTo>
                <a:lnTo>
                  <a:pt x="3813175" y="1158875"/>
                </a:lnTo>
                <a:lnTo>
                  <a:pt x="3810000" y="1158875"/>
                </a:lnTo>
                <a:lnTo>
                  <a:pt x="3806825" y="1158875"/>
                </a:lnTo>
                <a:lnTo>
                  <a:pt x="3473450" y="1162050"/>
                </a:lnTo>
                <a:lnTo>
                  <a:pt x="3022600" y="1612900"/>
                </a:lnTo>
                <a:lnTo>
                  <a:pt x="3009900" y="1622425"/>
                </a:lnTo>
                <a:lnTo>
                  <a:pt x="2997200" y="1628775"/>
                </a:lnTo>
                <a:lnTo>
                  <a:pt x="2981325" y="1631950"/>
                </a:lnTo>
                <a:lnTo>
                  <a:pt x="2968625" y="1635125"/>
                </a:lnTo>
                <a:lnTo>
                  <a:pt x="2952750" y="1631950"/>
                </a:lnTo>
                <a:lnTo>
                  <a:pt x="2940050" y="1628775"/>
                </a:lnTo>
                <a:lnTo>
                  <a:pt x="2924175" y="1622425"/>
                </a:lnTo>
                <a:lnTo>
                  <a:pt x="2914650" y="1612900"/>
                </a:lnTo>
                <a:lnTo>
                  <a:pt x="2901950" y="1600200"/>
                </a:lnTo>
                <a:lnTo>
                  <a:pt x="2895600" y="1587500"/>
                </a:lnTo>
                <a:lnTo>
                  <a:pt x="2892425" y="1571625"/>
                </a:lnTo>
                <a:lnTo>
                  <a:pt x="2889250" y="1555750"/>
                </a:lnTo>
                <a:lnTo>
                  <a:pt x="2892425" y="1543050"/>
                </a:lnTo>
                <a:lnTo>
                  <a:pt x="2895600" y="1527175"/>
                </a:lnTo>
                <a:lnTo>
                  <a:pt x="2901950" y="1514475"/>
                </a:lnTo>
                <a:lnTo>
                  <a:pt x="2914650" y="1501775"/>
                </a:lnTo>
                <a:lnTo>
                  <a:pt x="3371850" y="1044575"/>
                </a:lnTo>
                <a:lnTo>
                  <a:pt x="3381375" y="1031875"/>
                </a:lnTo>
                <a:lnTo>
                  <a:pt x="3394075" y="1019175"/>
                </a:lnTo>
                <a:lnTo>
                  <a:pt x="3409950" y="1012825"/>
                </a:lnTo>
                <a:lnTo>
                  <a:pt x="3425825" y="1009650"/>
                </a:lnTo>
                <a:lnTo>
                  <a:pt x="3435350" y="1006475"/>
                </a:lnTo>
                <a:lnTo>
                  <a:pt x="3438525" y="1006475"/>
                </a:lnTo>
                <a:lnTo>
                  <a:pt x="3441700" y="1006475"/>
                </a:lnTo>
                <a:lnTo>
                  <a:pt x="3775075" y="1006475"/>
                </a:lnTo>
                <a:lnTo>
                  <a:pt x="4086225" y="679450"/>
                </a:lnTo>
                <a:lnTo>
                  <a:pt x="3930650" y="679450"/>
                </a:lnTo>
                <a:lnTo>
                  <a:pt x="3914775" y="676275"/>
                </a:lnTo>
                <a:lnTo>
                  <a:pt x="3902075" y="673100"/>
                </a:lnTo>
                <a:lnTo>
                  <a:pt x="3886200" y="666750"/>
                </a:lnTo>
                <a:lnTo>
                  <a:pt x="3876675" y="657225"/>
                </a:lnTo>
                <a:lnTo>
                  <a:pt x="3867150" y="644525"/>
                </a:lnTo>
                <a:lnTo>
                  <a:pt x="3860800" y="631825"/>
                </a:lnTo>
                <a:lnTo>
                  <a:pt x="3854450" y="615950"/>
                </a:lnTo>
                <a:lnTo>
                  <a:pt x="3854450" y="603250"/>
                </a:lnTo>
                <a:lnTo>
                  <a:pt x="3854450" y="587375"/>
                </a:lnTo>
                <a:lnTo>
                  <a:pt x="3860800" y="571500"/>
                </a:lnTo>
                <a:lnTo>
                  <a:pt x="3867150" y="558800"/>
                </a:lnTo>
                <a:lnTo>
                  <a:pt x="3876675" y="546100"/>
                </a:lnTo>
                <a:lnTo>
                  <a:pt x="3886200" y="536575"/>
                </a:lnTo>
                <a:lnTo>
                  <a:pt x="3902075" y="530225"/>
                </a:lnTo>
                <a:lnTo>
                  <a:pt x="3914775" y="527050"/>
                </a:lnTo>
                <a:lnTo>
                  <a:pt x="3930650" y="523875"/>
                </a:lnTo>
                <a:close/>
                <a:moveTo>
                  <a:pt x="3302000" y="285750"/>
                </a:moveTo>
                <a:lnTo>
                  <a:pt x="3333750" y="317500"/>
                </a:lnTo>
                <a:lnTo>
                  <a:pt x="2622550" y="1104900"/>
                </a:lnTo>
                <a:lnTo>
                  <a:pt x="2543175" y="1028700"/>
                </a:lnTo>
                <a:lnTo>
                  <a:pt x="3302000" y="285750"/>
                </a:lnTo>
                <a:close/>
                <a:moveTo>
                  <a:pt x="2543175" y="0"/>
                </a:moveTo>
                <a:lnTo>
                  <a:pt x="4841875" y="0"/>
                </a:lnTo>
                <a:lnTo>
                  <a:pt x="4879975" y="3175"/>
                </a:lnTo>
                <a:lnTo>
                  <a:pt x="4918075" y="6350"/>
                </a:lnTo>
                <a:lnTo>
                  <a:pt x="4956175" y="15875"/>
                </a:lnTo>
                <a:lnTo>
                  <a:pt x="4991100" y="28575"/>
                </a:lnTo>
                <a:lnTo>
                  <a:pt x="5026025" y="47625"/>
                </a:lnTo>
                <a:lnTo>
                  <a:pt x="5057775" y="66675"/>
                </a:lnTo>
                <a:lnTo>
                  <a:pt x="5086350" y="88900"/>
                </a:lnTo>
                <a:lnTo>
                  <a:pt x="5111750" y="111125"/>
                </a:lnTo>
                <a:lnTo>
                  <a:pt x="5137150" y="139700"/>
                </a:lnTo>
                <a:lnTo>
                  <a:pt x="5159375" y="168275"/>
                </a:lnTo>
                <a:lnTo>
                  <a:pt x="5178425" y="200025"/>
                </a:lnTo>
                <a:lnTo>
                  <a:pt x="5194300" y="234950"/>
                </a:lnTo>
                <a:lnTo>
                  <a:pt x="5207000" y="269875"/>
                </a:lnTo>
                <a:lnTo>
                  <a:pt x="5216525" y="304800"/>
                </a:lnTo>
                <a:lnTo>
                  <a:pt x="5222875" y="342900"/>
                </a:lnTo>
                <a:lnTo>
                  <a:pt x="5226050" y="384175"/>
                </a:lnTo>
                <a:lnTo>
                  <a:pt x="5226050" y="1739900"/>
                </a:lnTo>
                <a:lnTo>
                  <a:pt x="5222875" y="1778000"/>
                </a:lnTo>
                <a:lnTo>
                  <a:pt x="5216525" y="1816100"/>
                </a:lnTo>
                <a:lnTo>
                  <a:pt x="5207000" y="1854200"/>
                </a:lnTo>
                <a:lnTo>
                  <a:pt x="5194300" y="1889125"/>
                </a:lnTo>
                <a:lnTo>
                  <a:pt x="5178425" y="1920875"/>
                </a:lnTo>
                <a:lnTo>
                  <a:pt x="5159375" y="1952625"/>
                </a:lnTo>
                <a:lnTo>
                  <a:pt x="5137150" y="1984375"/>
                </a:lnTo>
                <a:lnTo>
                  <a:pt x="5111750" y="2009775"/>
                </a:lnTo>
                <a:lnTo>
                  <a:pt x="5086350" y="2035175"/>
                </a:lnTo>
                <a:lnTo>
                  <a:pt x="5057775" y="2057400"/>
                </a:lnTo>
                <a:lnTo>
                  <a:pt x="5026025" y="2076450"/>
                </a:lnTo>
                <a:lnTo>
                  <a:pt x="4991100" y="2092325"/>
                </a:lnTo>
                <a:lnTo>
                  <a:pt x="4956175" y="2105025"/>
                </a:lnTo>
                <a:lnTo>
                  <a:pt x="4918075" y="2114550"/>
                </a:lnTo>
                <a:lnTo>
                  <a:pt x="4879975" y="2120900"/>
                </a:lnTo>
                <a:lnTo>
                  <a:pt x="4841875" y="2120900"/>
                </a:lnTo>
                <a:lnTo>
                  <a:pt x="2543175" y="2120900"/>
                </a:lnTo>
                <a:lnTo>
                  <a:pt x="2505075" y="2120900"/>
                </a:lnTo>
                <a:lnTo>
                  <a:pt x="2466975" y="2114550"/>
                </a:lnTo>
                <a:lnTo>
                  <a:pt x="2428875" y="2105025"/>
                </a:lnTo>
                <a:lnTo>
                  <a:pt x="2393950" y="2092325"/>
                </a:lnTo>
                <a:lnTo>
                  <a:pt x="2362200" y="2076450"/>
                </a:lnTo>
                <a:lnTo>
                  <a:pt x="2330450" y="2057400"/>
                </a:lnTo>
                <a:lnTo>
                  <a:pt x="2298700" y="2035175"/>
                </a:lnTo>
                <a:lnTo>
                  <a:pt x="2273300" y="2009775"/>
                </a:lnTo>
                <a:lnTo>
                  <a:pt x="2247900" y="1984375"/>
                </a:lnTo>
                <a:lnTo>
                  <a:pt x="2225675" y="1952625"/>
                </a:lnTo>
                <a:lnTo>
                  <a:pt x="2206625" y="1920875"/>
                </a:lnTo>
                <a:lnTo>
                  <a:pt x="2190750" y="1889125"/>
                </a:lnTo>
                <a:lnTo>
                  <a:pt x="2178050" y="1854200"/>
                </a:lnTo>
                <a:lnTo>
                  <a:pt x="2168525" y="1816100"/>
                </a:lnTo>
                <a:lnTo>
                  <a:pt x="2162175" y="1778000"/>
                </a:lnTo>
                <a:lnTo>
                  <a:pt x="2159000" y="1739900"/>
                </a:lnTo>
                <a:lnTo>
                  <a:pt x="2159000" y="1435100"/>
                </a:lnTo>
                <a:lnTo>
                  <a:pt x="2241550" y="1406525"/>
                </a:lnTo>
                <a:lnTo>
                  <a:pt x="2324100" y="1374775"/>
                </a:lnTo>
                <a:lnTo>
                  <a:pt x="2324100" y="1739900"/>
                </a:lnTo>
                <a:lnTo>
                  <a:pt x="2324100" y="1762125"/>
                </a:lnTo>
                <a:lnTo>
                  <a:pt x="2327275" y="1784350"/>
                </a:lnTo>
                <a:lnTo>
                  <a:pt x="2333625" y="1803400"/>
                </a:lnTo>
                <a:lnTo>
                  <a:pt x="2339975" y="1825625"/>
                </a:lnTo>
                <a:lnTo>
                  <a:pt x="2349500" y="1844675"/>
                </a:lnTo>
                <a:lnTo>
                  <a:pt x="2362200" y="1863725"/>
                </a:lnTo>
                <a:lnTo>
                  <a:pt x="2374900" y="1879600"/>
                </a:lnTo>
                <a:lnTo>
                  <a:pt x="2387600" y="1895475"/>
                </a:lnTo>
                <a:lnTo>
                  <a:pt x="2403475" y="1908175"/>
                </a:lnTo>
                <a:lnTo>
                  <a:pt x="2419350" y="1920875"/>
                </a:lnTo>
                <a:lnTo>
                  <a:pt x="2438400" y="1933575"/>
                </a:lnTo>
                <a:lnTo>
                  <a:pt x="2457450" y="1943100"/>
                </a:lnTo>
                <a:lnTo>
                  <a:pt x="2476500" y="1949450"/>
                </a:lnTo>
                <a:lnTo>
                  <a:pt x="2498725" y="1955800"/>
                </a:lnTo>
                <a:lnTo>
                  <a:pt x="2520950" y="1958975"/>
                </a:lnTo>
                <a:lnTo>
                  <a:pt x="2543175" y="1958975"/>
                </a:lnTo>
                <a:lnTo>
                  <a:pt x="4841875" y="1958975"/>
                </a:lnTo>
                <a:lnTo>
                  <a:pt x="4864100" y="1958975"/>
                </a:lnTo>
                <a:lnTo>
                  <a:pt x="4886325" y="1955800"/>
                </a:lnTo>
                <a:lnTo>
                  <a:pt x="4908550" y="1949450"/>
                </a:lnTo>
                <a:lnTo>
                  <a:pt x="4927600" y="1943100"/>
                </a:lnTo>
                <a:lnTo>
                  <a:pt x="4946650" y="1933575"/>
                </a:lnTo>
                <a:lnTo>
                  <a:pt x="4965700" y="1920875"/>
                </a:lnTo>
                <a:lnTo>
                  <a:pt x="4981575" y="1908175"/>
                </a:lnTo>
                <a:lnTo>
                  <a:pt x="4997450" y="1895475"/>
                </a:lnTo>
                <a:lnTo>
                  <a:pt x="5013325" y="1879600"/>
                </a:lnTo>
                <a:lnTo>
                  <a:pt x="5026025" y="1863725"/>
                </a:lnTo>
                <a:lnTo>
                  <a:pt x="5035550" y="1844675"/>
                </a:lnTo>
                <a:lnTo>
                  <a:pt x="5045075" y="1825625"/>
                </a:lnTo>
                <a:lnTo>
                  <a:pt x="5051425" y="1803400"/>
                </a:lnTo>
                <a:lnTo>
                  <a:pt x="5057775" y="1784350"/>
                </a:lnTo>
                <a:lnTo>
                  <a:pt x="5060950" y="1762125"/>
                </a:lnTo>
                <a:lnTo>
                  <a:pt x="5060950" y="1739900"/>
                </a:lnTo>
                <a:lnTo>
                  <a:pt x="5060950" y="384175"/>
                </a:lnTo>
                <a:lnTo>
                  <a:pt x="5060950" y="361950"/>
                </a:lnTo>
                <a:lnTo>
                  <a:pt x="5057775" y="339725"/>
                </a:lnTo>
                <a:lnTo>
                  <a:pt x="5051425" y="317500"/>
                </a:lnTo>
                <a:lnTo>
                  <a:pt x="5045075" y="298450"/>
                </a:lnTo>
                <a:lnTo>
                  <a:pt x="5035550" y="279400"/>
                </a:lnTo>
                <a:lnTo>
                  <a:pt x="5026025" y="260350"/>
                </a:lnTo>
                <a:lnTo>
                  <a:pt x="5013325" y="244475"/>
                </a:lnTo>
                <a:lnTo>
                  <a:pt x="4997450" y="228600"/>
                </a:lnTo>
                <a:lnTo>
                  <a:pt x="4981575" y="212725"/>
                </a:lnTo>
                <a:lnTo>
                  <a:pt x="4965700" y="200025"/>
                </a:lnTo>
                <a:lnTo>
                  <a:pt x="4946650" y="190500"/>
                </a:lnTo>
                <a:lnTo>
                  <a:pt x="4927600" y="180975"/>
                </a:lnTo>
                <a:lnTo>
                  <a:pt x="4908550" y="171450"/>
                </a:lnTo>
                <a:lnTo>
                  <a:pt x="4886325" y="168275"/>
                </a:lnTo>
                <a:lnTo>
                  <a:pt x="4864100" y="165100"/>
                </a:lnTo>
                <a:lnTo>
                  <a:pt x="4841875" y="161925"/>
                </a:lnTo>
                <a:lnTo>
                  <a:pt x="2543175" y="161925"/>
                </a:lnTo>
                <a:lnTo>
                  <a:pt x="2520950" y="165100"/>
                </a:lnTo>
                <a:lnTo>
                  <a:pt x="2498725" y="168275"/>
                </a:lnTo>
                <a:lnTo>
                  <a:pt x="2476500" y="171450"/>
                </a:lnTo>
                <a:lnTo>
                  <a:pt x="2457450" y="180975"/>
                </a:lnTo>
                <a:lnTo>
                  <a:pt x="2438400" y="190500"/>
                </a:lnTo>
                <a:lnTo>
                  <a:pt x="2419350" y="200025"/>
                </a:lnTo>
                <a:lnTo>
                  <a:pt x="2403475" y="212725"/>
                </a:lnTo>
                <a:lnTo>
                  <a:pt x="2387600" y="228600"/>
                </a:lnTo>
                <a:lnTo>
                  <a:pt x="2374900" y="244475"/>
                </a:lnTo>
                <a:lnTo>
                  <a:pt x="2362200" y="260350"/>
                </a:lnTo>
                <a:lnTo>
                  <a:pt x="2349500" y="279400"/>
                </a:lnTo>
                <a:lnTo>
                  <a:pt x="2339975" y="298450"/>
                </a:lnTo>
                <a:lnTo>
                  <a:pt x="2333625" y="317500"/>
                </a:lnTo>
                <a:lnTo>
                  <a:pt x="2327275" y="339725"/>
                </a:lnTo>
                <a:lnTo>
                  <a:pt x="2324100" y="361950"/>
                </a:lnTo>
                <a:lnTo>
                  <a:pt x="2324100" y="384175"/>
                </a:lnTo>
                <a:lnTo>
                  <a:pt x="2324100" y="1066800"/>
                </a:lnTo>
                <a:lnTo>
                  <a:pt x="2241550" y="1089025"/>
                </a:lnTo>
                <a:lnTo>
                  <a:pt x="2159000" y="1117600"/>
                </a:lnTo>
                <a:lnTo>
                  <a:pt x="2159000" y="384175"/>
                </a:lnTo>
                <a:lnTo>
                  <a:pt x="2162175" y="342900"/>
                </a:lnTo>
                <a:lnTo>
                  <a:pt x="2168525" y="304800"/>
                </a:lnTo>
                <a:lnTo>
                  <a:pt x="2178050" y="269875"/>
                </a:lnTo>
                <a:lnTo>
                  <a:pt x="2190750" y="234950"/>
                </a:lnTo>
                <a:lnTo>
                  <a:pt x="2206625" y="200025"/>
                </a:lnTo>
                <a:lnTo>
                  <a:pt x="2225675" y="168275"/>
                </a:lnTo>
                <a:lnTo>
                  <a:pt x="2247900" y="139700"/>
                </a:lnTo>
                <a:lnTo>
                  <a:pt x="2273300" y="111125"/>
                </a:lnTo>
                <a:lnTo>
                  <a:pt x="2298700" y="88900"/>
                </a:lnTo>
                <a:lnTo>
                  <a:pt x="2330450" y="66675"/>
                </a:lnTo>
                <a:lnTo>
                  <a:pt x="2362200" y="47625"/>
                </a:lnTo>
                <a:lnTo>
                  <a:pt x="2393950" y="28575"/>
                </a:lnTo>
                <a:lnTo>
                  <a:pt x="2428875" y="15875"/>
                </a:lnTo>
                <a:lnTo>
                  <a:pt x="2466975" y="6350"/>
                </a:lnTo>
                <a:lnTo>
                  <a:pt x="2505075" y="3175"/>
                </a:lnTo>
                <a:lnTo>
                  <a:pt x="2543175" y="0"/>
                </a:lnTo>
                <a:close/>
              </a:path>
            </a:pathLst>
          </a:custGeom>
          <a:solidFill>
            <a:srgbClr val="3F3F3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5" name="Rectangle 43"/>
          <p:cNvSpPr/>
          <p:nvPr/>
        </p:nvSpPr>
        <p:spPr bwMode="auto">
          <a:xfrm>
            <a:off x="4889746" y="3125188"/>
            <a:ext cx="5244854" cy="89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endParaRPr lang="en-US" dirty="0">
              <a:solidFill>
                <a:schemeClr val="bg1">
                  <a:lumMod val="95000"/>
                </a:schemeClr>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27" name="Rectangle 42"/>
          <p:cNvSpPr/>
          <p:nvPr/>
        </p:nvSpPr>
        <p:spPr bwMode="auto">
          <a:xfrm>
            <a:off x="3837314" y="3449413"/>
            <a:ext cx="4492339" cy="41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endParaRPr lang="en-US" sz="3200"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28" name="Rectangle 42"/>
          <p:cNvSpPr/>
          <p:nvPr/>
        </p:nvSpPr>
        <p:spPr bwMode="auto">
          <a:xfrm>
            <a:off x="4117762" y="5148683"/>
            <a:ext cx="4492339" cy="41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spcBef>
                <a:spcPct val="0"/>
              </a:spcBef>
              <a:spcAft>
                <a:spcPct val="0"/>
              </a:spcAft>
            </a:pPr>
            <a:endParaRPr lang="en-US" sz="3200"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18"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
        <p:nvSpPr>
          <p:cNvPr id="3" name="TextBox 2"/>
          <p:cNvSpPr txBox="1"/>
          <p:nvPr/>
        </p:nvSpPr>
        <p:spPr>
          <a:xfrm>
            <a:off x="4889746" y="2290713"/>
            <a:ext cx="2406600" cy="461665"/>
          </a:xfrm>
          <a:prstGeom prst="rect">
            <a:avLst/>
          </a:prstGeom>
          <a:noFill/>
        </p:spPr>
        <p:txBody>
          <a:bodyPr wrap="square" rtlCol="0">
            <a:spAutoFit/>
          </a:bodyPr>
          <a:lstStyle/>
          <a:p>
            <a:r>
              <a:rPr lang="zh-CN" altLang="en-US" sz="2400" b="1" dirty="0" smtClean="0">
                <a:solidFill>
                  <a:schemeClr val="bg1"/>
                </a:solidFill>
              </a:rPr>
              <a:t>   借壳上市</a:t>
            </a:r>
            <a:endParaRPr lang="zh-CN" altLang="en-US" sz="2400" b="1" dirty="0">
              <a:solidFill>
                <a:schemeClr val="bg1"/>
              </a:solidFill>
            </a:endParaRPr>
          </a:p>
        </p:txBody>
      </p:sp>
      <p:sp>
        <p:nvSpPr>
          <p:cNvPr id="4" name="图文框 3"/>
          <p:cNvSpPr/>
          <p:nvPr/>
        </p:nvSpPr>
        <p:spPr>
          <a:xfrm>
            <a:off x="4590854" y="2092751"/>
            <a:ext cx="2488676" cy="772997"/>
          </a:xfrm>
          <a:prstGeom prst="frame">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39122" y="3125188"/>
            <a:ext cx="3997581" cy="2637148"/>
          </a:xfrm>
          <a:prstGeom prst="rect">
            <a:avLst/>
          </a:prstGeom>
        </p:spPr>
      </p:pic>
      <p:sp>
        <p:nvSpPr>
          <p:cNvPr id="7" name="TextBox 6"/>
          <p:cNvSpPr txBox="1"/>
          <p:nvPr/>
        </p:nvSpPr>
        <p:spPr>
          <a:xfrm>
            <a:off x="1764957" y="3321480"/>
            <a:ext cx="3124789" cy="2585323"/>
          </a:xfrm>
          <a:prstGeom prst="rect">
            <a:avLst/>
          </a:prstGeom>
          <a:noFill/>
        </p:spPr>
        <p:txBody>
          <a:bodyPr wrap="square" rtlCol="0">
            <a:spAutoFit/>
          </a:bodyPr>
          <a:lstStyle/>
          <a:p>
            <a:r>
              <a:rPr lang="zh-CN" altLang="zh-CN" dirty="0">
                <a:solidFill>
                  <a:schemeClr val="bg1"/>
                </a:solidFill>
              </a:rPr>
              <a:t>借壳上市是指一家母公司（集团公司）</a:t>
            </a:r>
            <a:r>
              <a:rPr lang="zh-CN" altLang="en-US" dirty="0">
                <a:solidFill>
                  <a:schemeClr val="bg1"/>
                </a:solidFill>
              </a:rPr>
              <a:t>通</a:t>
            </a:r>
            <a:r>
              <a:rPr lang="zh-CN" altLang="zh-CN" dirty="0">
                <a:solidFill>
                  <a:schemeClr val="bg1"/>
                </a:solidFill>
              </a:rPr>
              <a:t>过把资产注入一家市值较低的已上市公司（壳，</a:t>
            </a:r>
            <a:r>
              <a:rPr lang="en-US" altLang="zh-CN" dirty="0">
                <a:solidFill>
                  <a:schemeClr val="bg1"/>
                </a:solidFill>
              </a:rPr>
              <a:t>       Shell</a:t>
            </a:r>
            <a:r>
              <a:rPr lang="zh-CN" altLang="zh-CN" dirty="0">
                <a:solidFill>
                  <a:schemeClr val="bg1"/>
                </a:solidFill>
              </a:rPr>
              <a:t>），得到该公司一定程度的控股权，利用其</a:t>
            </a:r>
            <a:r>
              <a:rPr lang="zh-CN" altLang="en-US" dirty="0">
                <a:solidFill>
                  <a:schemeClr val="bg1"/>
                </a:solidFill>
              </a:rPr>
              <a:t>上市公司</a:t>
            </a:r>
            <a:r>
              <a:rPr lang="zh-CN" altLang="zh-CN" dirty="0">
                <a:solidFill>
                  <a:schemeClr val="bg1"/>
                </a:solidFill>
              </a:rPr>
              <a:t>地位，使母公司的资产得以上市。通常该壳公司会被改名。</a:t>
            </a:r>
            <a:endParaRPr lang="zh-CN" altLang="zh-CN" dirty="0">
              <a:solidFill>
                <a:schemeClr val="bg1"/>
              </a:solidFill>
            </a:endParaRPr>
          </a:p>
          <a:p>
            <a:endParaRPr lang="zh-CN" altLang="en-US" dirty="0"/>
          </a:p>
        </p:txBody>
      </p:sp>
      <p:sp>
        <p:nvSpPr>
          <p:cNvPr id="8" name="TextBox 7"/>
          <p:cNvSpPr txBox="1"/>
          <p:nvPr/>
        </p:nvSpPr>
        <p:spPr>
          <a:xfrm>
            <a:off x="1877010" y="2975917"/>
            <a:ext cx="1404594" cy="369332"/>
          </a:xfrm>
          <a:prstGeom prst="rect">
            <a:avLst/>
          </a:prstGeom>
          <a:noFill/>
        </p:spPr>
        <p:txBody>
          <a:bodyPr wrap="square" rtlCol="0">
            <a:spAutoFit/>
          </a:bodyPr>
          <a:lstStyle/>
          <a:p>
            <a:r>
              <a:rPr lang="zh-CN" altLang="en-US" dirty="0" smtClean="0">
                <a:solidFill>
                  <a:schemeClr val="bg1"/>
                </a:solidFill>
              </a:rPr>
              <a:t>概念：</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nodePh="1">
                                  <p:stCondLst>
                                    <p:cond delay="0"/>
                                  </p:stCondLst>
                                  <p:endCondLst>
                                    <p:cond evt="begin" delay="0">
                                      <p:tn val="5"/>
                                    </p:cond>
                                  </p:end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1" nodeType="withEffect" nodePh="1">
                                  <p:stCondLst>
                                    <p:cond delay="0"/>
                                  </p:stCondLst>
                                  <p:endCondLst>
                                    <p:cond evt="begin" delay="0">
                                      <p:tn val="8"/>
                                    </p:cond>
                                  </p:end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2" presetClass="entr" presetSubtype="8" fill="hold" grpId="1" nodeType="withEffect" nodePh="1">
                                  <p:stCondLst>
                                    <p:cond delay="0"/>
                                  </p:stCondLst>
                                  <p:endCondLst>
                                    <p:cond evt="begin" delay="0">
                                      <p:tn val="11"/>
                                    </p:cond>
                                  </p:end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par>
                                <p:cTn id="14" presetID="26" presetClass="emph" presetSubtype="0" fill="hold" grpId="0" nodeType="withEffect" nodePh="1">
                                  <p:stCondLst>
                                    <p:cond delay="0"/>
                                  </p:stCondLst>
                                  <p:endCondLst>
                                    <p:cond evt="begin" delay="0">
                                      <p:tn val="14"/>
                                    </p:cond>
                                  </p:endCondLst>
                                  <p:childTnLst>
                                    <p:animEffect transition="out" filter="fade">
                                      <p:cBhvr>
                                        <p:cTn id="15" dur="500" tmFilter="0, 0; .2, .5; .8, .5; 1, 0"/>
                                        <p:tgtEl>
                                          <p:spTgt spid="27"/>
                                        </p:tgtEl>
                                      </p:cBhvr>
                                    </p:animEffect>
                                    <p:animScale>
                                      <p:cBhvr>
                                        <p:cTn id="16" dur="250" autoRev="1" fill="hold"/>
                                        <p:tgtEl>
                                          <p:spTgt spid="27"/>
                                        </p:tgtEl>
                                      </p:cBhvr>
                                      <p:by x="105000" y="105000"/>
                                    </p:animScale>
                                  </p:childTnLst>
                                </p:cTn>
                              </p:par>
                              <p:par>
                                <p:cTn id="17" presetID="26" presetClass="emph" presetSubtype="0" fill="hold" grpId="0" nodeType="withEffect" nodePh="1">
                                  <p:stCondLst>
                                    <p:cond delay="0"/>
                                  </p:stCondLst>
                                  <p:endCondLst>
                                    <p:cond evt="begin" delay="0">
                                      <p:tn val="17"/>
                                    </p:cond>
                                  </p:endCondLst>
                                  <p:childTnLst>
                                    <p:animEffect transition="out" filter="fade">
                                      <p:cBhvr>
                                        <p:cTn id="18" dur="500" tmFilter="0, 0; .2, .5; .8, .5; 1, 0"/>
                                        <p:tgtEl>
                                          <p:spTgt spid="28"/>
                                        </p:tgtEl>
                                      </p:cBhvr>
                                    </p:animEffect>
                                    <p:animScale>
                                      <p:cBhvr>
                                        <p:cTn id="19" dur="250" autoRev="1" fill="hold"/>
                                        <p:tgtEl>
                                          <p:spTgt spid="28"/>
                                        </p:tgtEl>
                                      </p:cBhvr>
                                      <p:by x="105000" y="105000"/>
                                    </p:animScale>
                                  </p:childTnLst>
                                </p:cTn>
                              </p:par>
                              <p:par>
                                <p:cTn id="20" presetID="26" presetClass="emph" presetSubtype="0" fill="hold" grpId="0" nodeType="withEffect" nodePh="1">
                                  <p:stCondLst>
                                    <p:cond delay="0"/>
                                  </p:stCondLst>
                                  <p:endCondLst>
                                    <p:cond evt="begin" delay="0">
                                      <p:tn val="20"/>
                                    </p:cond>
                                  </p:endCondLst>
                                  <p:childTnLst>
                                    <p:animEffect transition="out" filter="fade">
                                      <p:cBhvr>
                                        <p:cTn id="21" dur="500" tmFilter="0, 0; .2, .5; .8, .5; 1, 0"/>
                                        <p:tgtEl>
                                          <p:spTgt spid="25"/>
                                        </p:tgtEl>
                                      </p:cBhvr>
                                    </p:animEffect>
                                    <p:animScale>
                                      <p:cBhvr>
                                        <p:cTn id="22" dur="250" autoRev="1" fill="hold"/>
                                        <p:tgtEl>
                                          <p:spTgt spid="2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7" grpId="0"/>
      <p:bldP spid="27" grpId="1"/>
      <p:bldP spid="28" grpId="0"/>
      <p:bldP spid="2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4"/>
          <p:cNvSpPr txBox="1"/>
          <p:nvPr/>
        </p:nvSpPr>
        <p:spPr>
          <a:xfrm>
            <a:off x="1390650" y="517002"/>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a:t>
            </a:r>
            <a:r>
              <a:rPr lang="zh-CN" altLang="en-US" sz="2400" b="1" dirty="0" smtClean="0">
                <a:solidFill>
                  <a:srgbClr val="3F3F3F"/>
                </a:solidFill>
                <a:latin typeface="Impact MT Std" pitchFamily="34" charset="0"/>
                <a:ea typeface="微软雅黑" panose="020B0503020204020204" pitchFamily="34" charset="-122"/>
              </a:rPr>
              <a:t>概况</a:t>
            </a:r>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grpSp>
        <p:nvGrpSpPr>
          <p:cNvPr id="21" name="组合 20"/>
          <p:cNvGrpSpPr/>
          <p:nvPr/>
        </p:nvGrpSpPr>
        <p:grpSpPr>
          <a:xfrm>
            <a:off x="6591301" y="2741420"/>
            <a:ext cx="1438275" cy="1949449"/>
            <a:chOff x="6591301" y="2741420"/>
            <a:chExt cx="1438275" cy="1949449"/>
          </a:xfrm>
        </p:grpSpPr>
        <p:sp>
          <p:nvSpPr>
            <p:cNvPr id="5" name="MH_Other_1"/>
            <p:cNvSpPr/>
            <p:nvPr>
              <p:custDataLst>
                <p:tags r:id="rId1"/>
              </p:custDataLst>
            </p:nvPr>
          </p:nvSpPr>
          <p:spPr>
            <a:xfrm>
              <a:off x="6591301" y="2925569"/>
              <a:ext cx="942975" cy="1765300"/>
            </a:xfrm>
            <a:custGeom>
              <a:avLst/>
              <a:gdLst>
                <a:gd name="connsiteX0" fmla="*/ 221247 w 863600"/>
                <a:gd name="connsiteY0" fmla="*/ 0 h 1615441"/>
                <a:gd name="connsiteX1" fmla="*/ 863600 w 863600"/>
                <a:gd name="connsiteY1" fmla="*/ 1 h 1615441"/>
                <a:gd name="connsiteX2" fmla="*/ 863600 w 863600"/>
                <a:gd name="connsiteY2" fmla="*/ 140965 h 1615441"/>
                <a:gd name="connsiteX3" fmla="*/ 221247 w 863600"/>
                <a:gd name="connsiteY3" fmla="*/ 140965 h 1615441"/>
                <a:gd name="connsiteX4" fmla="*/ 140965 w 863600"/>
                <a:gd name="connsiteY4" fmla="*/ 221247 h 1615441"/>
                <a:gd name="connsiteX5" fmla="*/ 140964 w 863600"/>
                <a:gd name="connsiteY5" fmla="*/ 1615441 h 1615441"/>
                <a:gd name="connsiteX6" fmla="*/ 0 w 863600"/>
                <a:gd name="connsiteY6" fmla="*/ 1615441 h 1615441"/>
                <a:gd name="connsiteX7" fmla="*/ 0 w 863600"/>
                <a:gd name="connsiteY7" fmla="*/ 221247 h 1615441"/>
                <a:gd name="connsiteX8" fmla="*/ 221247 w 863600"/>
                <a:gd name="connsiteY8" fmla="*/ 0 h 1615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600" h="1615441">
                  <a:moveTo>
                    <a:pt x="221247" y="0"/>
                  </a:moveTo>
                  <a:lnTo>
                    <a:pt x="863600" y="1"/>
                  </a:lnTo>
                  <a:lnTo>
                    <a:pt x="863600" y="140965"/>
                  </a:lnTo>
                  <a:lnTo>
                    <a:pt x="221247" y="140965"/>
                  </a:lnTo>
                  <a:cubicBezTo>
                    <a:pt x="176908" y="140965"/>
                    <a:pt x="140965" y="176908"/>
                    <a:pt x="140965" y="221247"/>
                  </a:cubicBezTo>
                  <a:cubicBezTo>
                    <a:pt x="140965" y="685978"/>
                    <a:pt x="140964" y="1150710"/>
                    <a:pt x="140964" y="1615441"/>
                  </a:cubicBezTo>
                  <a:lnTo>
                    <a:pt x="0" y="1615441"/>
                  </a:lnTo>
                  <a:lnTo>
                    <a:pt x="0" y="221247"/>
                  </a:lnTo>
                  <a:cubicBezTo>
                    <a:pt x="0" y="99056"/>
                    <a:pt x="99056" y="0"/>
                    <a:pt x="221247" y="0"/>
                  </a:cubicBez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MH_Other_5"/>
            <p:cNvSpPr/>
            <p:nvPr>
              <p:custDataLst>
                <p:tags r:id="rId2"/>
              </p:custDataLst>
            </p:nvPr>
          </p:nvSpPr>
          <p:spPr>
            <a:xfrm>
              <a:off x="7500939" y="2741420"/>
              <a:ext cx="528637" cy="528637"/>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a:solidFill>
                    <a:srgbClr val="FFFFFF"/>
                  </a:solidFill>
                </a:rPr>
                <a:t>B</a:t>
              </a:r>
              <a:endParaRPr lang="zh-CN" altLang="en-US" sz="2000" dirty="0">
                <a:solidFill>
                  <a:srgbClr val="FFFFFF"/>
                </a:solidFill>
              </a:endParaRPr>
            </a:p>
          </p:txBody>
        </p:sp>
      </p:grpSp>
      <p:grpSp>
        <p:nvGrpSpPr>
          <p:cNvPr id="22" name="组合 21"/>
          <p:cNvGrpSpPr/>
          <p:nvPr/>
        </p:nvGrpSpPr>
        <p:grpSpPr>
          <a:xfrm>
            <a:off x="4323557" y="2315620"/>
            <a:ext cx="1358899" cy="2369303"/>
            <a:chOff x="4738689" y="2321566"/>
            <a:chExt cx="1358899" cy="2369303"/>
          </a:xfrm>
        </p:grpSpPr>
        <p:sp>
          <p:nvSpPr>
            <p:cNvPr id="8" name="MH_Other_4"/>
            <p:cNvSpPr/>
            <p:nvPr>
              <p:custDataLst>
                <p:tags r:id="rId3"/>
              </p:custDataLst>
            </p:nvPr>
          </p:nvSpPr>
          <p:spPr>
            <a:xfrm flipH="1">
              <a:off x="5154613" y="2511231"/>
              <a:ext cx="942975" cy="2179638"/>
            </a:xfrm>
            <a:custGeom>
              <a:avLst/>
              <a:gdLst>
                <a:gd name="connsiteX0" fmla="*/ 221247 w 863600"/>
                <a:gd name="connsiteY0" fmla="*/ 0 h 1825043"/>
                <a:gd name="connsiteX1" fmla="*/ 0 w 863600"/>
                <a:gd name="connsiteY1" fmla="*/ 221247 h 1825043"/>
                <a:gd name="connsiteX2" fmla="*/ 0 w 863600"/>
                <a:gd name="connsiteY2" fmla="*/ 1013461 h 1825043"/>
                <a:gd name="connsiteX3" fmla="*/ 0 w 863600"/>
                <a:gd name="connsiteY3" fmla="*/ 1615441 h 1825043"/>
                <a:gd name="connsiteX4" fmla="*/ 0 w 863600"/>
                <a:gd name="connsiteY4" fmla="*/ 1825043 h 1825043"/>
                <a:gd name="connsiteX5" fmla="*/ 140965 w 863600"/>
                <a:gd name="connsiteY5" fmla="*/ 1825043 h 1825043"/>
                <a:gd name="connsiteX6" fmla="*/ 140965 w 863600"/>
                <a:gd name="connsiteY6" fmla="*/ 1013461 h 1825043"/>
                <a:gd name="connsiteX7" fmla="*/ 140965 w 863600"/>
                <a:gd name="connsiteY7" fmla="*/ 221247 h 1825043"/>
                <a:gd name="connsiteX8" fmla="*/ 221247 w 863600"/>
                <a:gd name="connsiteY8" fmla="*/ 140965 h 1825043"/>
                <a:gd name="connsiteX9" fmla="*/ 863600 w 863600"/>
                <a:gd name="connsiteY9" fmla="*/ 140965 h 1825043"/>
                <a:gd name="connsiteX10" fmla="*/ 863600 w 863600"/>
                <a:gd name="connsiteY10" fmla="*/ 1 h 182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3600" h="1825043">
                  <a:moveTo>
                    <a:pt x="221247" y="0"/>
                  </a:moveTo>
                  <a:cubicBezTo>
                    <a:pt x="99056" y="0"/>
                    <a:pt x="0" y="99056"/>
                    <a:pt x="0" y="221247"/>
                  </a:cubicBezTo>
                  <a:lnTo>
                    <a:pt x="0" y="1013461"/>
                  </a:lnTo>
                  <a:lnTo>
                    <a:pt x="0" y="1615441"/>
                  </a:lnTo>
                  <a:lnTo>
                    <a:pt x="0" y="1825043"/>
                  </a:lnTo>
                  <a:lnTo>
                    <a:pt x="140965" y="1825043"/>
                  </a:lnTo>
                  <a:lnTo>
                    <a:pt x="140965" y="1013461"/>
                  </a:lnTo>
                  <a:lnTo>
                    <a:pt x="140965" y="221247"/>
                  </a:lnTo>
                  <a:cubicBezTo>
                    <a:pt x="140965" y="176908"/>
                    <a:pt x="176908" y="140965"/>
                    <a:pt x="221247" y="140965"/>
                  </a:cubicBezTo>
                  <a:lnTo>
                    <a:pt x="863600" y="140965"/>
                  </a:lnTo>
                  <a:lnTo>
                    <a:pt x="863600" y="1"/>
                  </a:lnTo>
                  <a:close/>
                </a:path>
              </a:pathLst>
            </a:cu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 name="MH_Other_8"/>
            <p:cNvSpPr/>
            <p:nvPr>
              <p:custDataLst>
                <p:tags r:id="rId4"/>
              </p:custDataLst>
            </p:nvPr>
          </p:nvSpPr>
          <p:spPr>
            <a:xfrm flipH="1">
              <a:off x="4738689" y="2321566"/>
              <a:ext cx="528637" cy="528638"/>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000" dirty="0" smtClean="0">
                  <a:solidFill>
                    <a:srgbClr val="FFFFFF"/>
                  </a:solidFill>
                </a:rPr>
                <a:t>A</a:t>
              </a:r>
              <a:endParaRPr lang="zh-CN" altLang="en-US" sz="2000" dirty="0">
                <a:solidFill>
                  <a:srgbClr val="FFFFFF"/>
                </a:solidFill>
              </a:endParaRPr>
            </a:p>
          </p:txBody>
        </p:sp>
      </p:grpSp>
      <p:sp>
        <p:nvSpPr>
          <p:cNvPr id="13" name="椭圆 12"/>
          <p:cNvSpPr/>
          <p:nvPr/>
        </p:nvSpPr>
        <p:spPr>
          <a:xfrm>
            <a:off x="5210176" y="4333216"/>
            <a:ext cx="1878399" cy="1878399"/>
          </a:xfrm>
          <a:prstGeom prst="ellipse">
            <a:avLst/>
          </a:prstGeom>
          <a:solidFill>
            <a:srgbClr val="3F3F3F"/>
          </a:solidFill>
          <a:ln>
            <a:solidFill>
              <a:srgbClr val="3F3F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4" name="椭圆 13"/>
          <p:cNvSpPr/>
          <p:nvPr/>
        </p:nvSpPr>
        <p:spPr>
          <a:xfrm>
            <a:off x="5415162" y="4546417"/>
            <a:ext cx="1468426" cy="1468426"/>
          </a:xfrm>
          <a:prstGeom prst="ellipse">
            <a:avLst/>
          </a:prstGeom>
          <a:gradFill>
            <a:gsLst>
              <a:gs pos="0">
                <a:schemeClr val="bg1">
                  <a:lumMod val="95000"/>
                </a:schemeClr>
              </a:gs>
              <a:gs pos="100000">
                <a:schemeClr val="bg1">
                  <a:lumMod val="85000"/>
                </a:schemeClr>
              </a:gs>
            </a:gsLst>
            <a:lin ang="84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latin typeface="微软雅黑" panose="020B0503020204020204" pitchFamily="34" charset="-122"/>
              <a:ea typeface="微软雅黑" panose="020B0503020204020204" pitchFamily="34" charset="-122"/>
            </a:endParaRPr>
          </a:p>
        </p:txBody>
      </p:sp>
      <p:sp>
        <p:nvSpPr>
          <p:cNvPr id="15" name="标题 4"/>
          <p:cNvSpPr txBox="1"/>
          <p:nvPr/>
        </p:nvSpPr>
        <p:spPr>
          <a:xfrm>
            <a:off x="5622895" y="5018579"/>
            <a:ext cx="1101091"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200" b="1" dirty="0" smtClean="0">
                <a:solidFill>
                  <a:srgbClr val="3F3F3F"/>
                </a:solidFill>
                <a:latin typeface="Impact MT Std" pitchFamily="34" charset="0"/>
                <a:ea typeface="微软雅黑" panose="020B0503020204020204" pitchFamily="34" charset="-122"/>
              </a:rPr>
              <a:t>特点</a:t>
            </a:r>
            <a:endParaRPr lang="zh-CN" altLang="en-US" sz="3200" b="1" dirty="0" smtClean="0">
              <a:solidFill>
                <a:srgbClr val="3F3F3F"/>
              </a:solidFill>
              <a:latin typeface="Impact MT Std" pitchFamily="34" charset="0"/>
              <a:ea typeface="微软雅黑" panose="020B0503020204020204" pitchFamily="34" charset="-122"/>
            </a:endParaRPr>
          </a:p>
        </p:txBody>
      </p:sp>
      <p:sp>
        <p:nvSpPr>
          <p:cNvPr id="16" name="Rectangle 43"/>
          <p:cNvSpPr/>
          <p:nvPr/>
        </p:nvSpPr>
        <p:spPr bwMode="auto">
          <a:xfrm>
            <a:off x="1140644" y="1753847"/>
            <a:ext cx="2988296" cy="664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zh-CN" altLang="zh-CN" sz="1600" dirty="0"/>
              <a:t>①大部分壳公司已经做好了被借壳的准备，因为其中的壳资源已被洗成“净壳”，并且股价非常低</a:t>
            </a:r>
            <a:endParaRPr lang="zh-CN" altLang="zh-CN" sz="1600" dirty="0"/>
          </a:p>
          <a:p>
            <a:r>
              <a:rPr lang="zh-CN" altLang="zh-CN" sz="1600" dirty="0"/>
              <a:t>②一般来说，壳资源经营成果不佳、盈利能力较弱</a:t>
            </a:r>
            <a:endParaRPr lang="zh-CN" altLang="zh-CN" sz="1600" dirty="0"/>
          </a:p>
          <a:p>
            <a:r>
              <a:rPr lang="zh-CN" altLang="zh-CN" sz="1600" dirty="0"/>
              <a:t>③对于壳资源来说，一方面能够选择作为壳资源，与优质企业合并重组；另一方面也可以增强自身实力，降低退市风险</a:t>
            </a:r>
            <a:endParaRPr lang="zh-CN" altLang="zh-CN" sz="1600" dirty="0"/>
          </a:p>
          <a:p>
            <a:r>
              <a:rPr lang="zh-CN" altLang="zh-CN" sz="1600" dirty="0"/>
              <a:t>④政府在借壳上市行为中也饰演着重要的角色，能够帮助借壳上市顺利完成</a:t>
            </a:r>
            <a:endParaRPr lang="zh-CN" altLang="zh-CN" sz="1600" dirty="0"/>
          </a:p>
          <a:p>
            <a:r>
              <a:rPr lang="zh-CN" altLang="zh-CN" sz="1600" dirty="0"/>
              <a:t>⑤借壳公司多处于类似制造业、重工业的资本密集型行业；壳公司的经营业绩都比较差，很多都已面临退市的风险</a:t>
            </a:r>
            <a:endParaRPr lang="zh-CN" altLang="zh-CN" sz="1600" dirty="0"/>
          </a:p>
          <a:p>
            <a:pPr fontAlgn="base">
              <a:lnSpc>
                <a:spcPct val="125000"/>
              </a:lnSpc>
              <a:spcBef>
                <a:spcPct val="0"/>
              </a:spcBef>
              <a:spcAft>
                <a:spcPct val="0"/>
              </a:spcAft>
            </a:pPr>
            <a:endParaRPr lang="en-US" sz="1600"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19" name="Rectangle 43"/>
          <p:cNvSpPr/>
          <p:nvPr/>
        </p:nvSpPr>
        <p:spPr bwMode="auto">
          <a:xfrm>
            <a:off x="8472294" y="1812709"/>
            <a:ext cx="3367771" cy="80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zh-CN" altLang="zh-CN" sz="1600" dirty="0"/>
              <a:t>①借壳公司多为轻资产公司，它们信息不对称、盈利情况差，都希望依靠借壳上市</a:t>
            </a:r>
            <a:endParaRPr lang="zh-CN" altLang="zh-CN" sz="1600" dirty="0"/>
          </a:p>
          <a:p>
            <a:r>
              <a:rPr lang="zh-CN" altLang="zh-CN" sz="1600" dirty="0"/>
              <a:t>②借壳公司的规模不局限于小型民营企业，因为在很多案例中，有很多企业规模甚至超过同期</a:t>
            </a:r>
            <a:r>
              <a:rPr lang="en-US" altLang="zh-CN" sz="1600" dirty="0"/>
              <a:t>IPO</a:t>
            </a:r>
            <a:r>
              <a:rPr lang="zh-CN" altLang="zh-CN" sz="1600" dirty="0"/>
              <a:t>上市的公司</a:t>
            </a:r>
            <a:endParaRPr lang="zh-CN" altLang="zh-CN" sz="1600" dirty="0"/>
          </a:p>
          <a:p>
            <a:r>
              <a:rPr lang="zh-CN" altLang="zh-CN" sz="1600" dirty="0"/>
              <a:t>③在有大量国有企业选择借壳上市，尤其是资本密集型企业更容易发生借壳上市的情况</a:t>
            </a:r>
            <a:endParaRPr lang="zh-CN" altLang="zh-CN" sz="1600" dirty="0"/>
          </a:p>
          <a:p>
            <a:r>
              <a:rPr lang="zh-CN" altLang="zh-CN" sz="1600" dirty="0"/>
              <a:t>④在企业借壳上市前后时间段里，财务指标会发生较大的变化。另外借壳方的资产负债率会高于同行业的其他企业</a:t>
            </a:r>
            <a:endParaRPr lang="zh-CN" altLang="zh-CN" sz="1600" dirty="0"/>
          </a:p>
          <a:p>
            <a:r>
              <a:rPr lang="zh-CN" altLang="zh-CN" sz="1600" dirty="0"/>
              <a:t>⑤主要集中在经济发达地区，决策容易受到宏观经济的影响，盈利水平低</a:t>
            </a:r>
            <a:endParaRPr lang="zh-CN" altLang="zh-CN" sz="1600" dirty="0"/>
          </a:p>
          <a:p>
            <a:pPr fontAlgn="base">
              <a:lnSpc>
                <a:spcPct val="125000"/>
              </a:lnSpc>
              <a:spcBef>
                <a:spcPct val="0"/>
              </a:spcBef>
              <a:spcAft>
                <a:spcPct val="0"/>
              </a:spcAft>
            </a:pPr>
            <a:endParaRPr lang="en-US" sz="1600"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406" y="122588"/>
            <a:ext cx="7318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TextBox 23"/>
          <p:cNvSpPr txBox="1"/>
          <p:nvPr/>
        </p:nvSpPr>
        <p:spPr>
          <a:xfrm>
            <a:off x="8340319" y="1290247"/>
            <a:ext cx="1107996"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借壳公司</a:t>
            </a:r>
            <a:endParaRPr lang="zh-CN" altLang="en-US" b="1" dirty="0">
              <a:latin typeface="微软雅黑" panose="020B0503020204020204" pitchFamily="34" charset="-122"/>
              <a:ea typeface="微软雅黑" panose="020B0503020204020204" pitchFamily="34" charset="-122"/>
            </a:endParaRPr>
          </a:p>
        </p:txBody>
      </p:sp>
      <p:sp>
        <p:nvSpPr>
          <p:cNvPr id="29" name="TextBox 28"/>
          <p:cNvSpPr txBox="1"/>
          <p:nvPr/>
        </p:nvSpPr>
        <p:spPr>
          <a:xfrm>
            <a:off x="1828800" y="1244338"/>
            <a:ext cx="877163"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壳公司</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200"/>
                                        <p:tgtEl>
                                          <p:spTgt spid="21"/>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200"/>
                                        <p:tgtEl>
                                          <p:spTgt spid="19"/>
                                        </p:tgtEl>
                                      </p:cBhvr>
                                    </p:animEffect>
                                  </p:childTnLst>
                                </p:cTn>
                              </p:par>
                            </p:childTnLst>
                          </p:cTn>
                        </p:par>
                        <p:par>
                          <p:cTn id="17" fill="hold">
                            <p:stCondLst>
                              <p:cond delay="1500"/>
                            </p:stCondLst>
                            <p:childTnLst>
                              <p:par>
                                <p:cTn id="18" presetID="22" presetClass="entr" presetSubtype="2"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200"/>
                                        <p:tgtEl>
                                          <p:spTgt spid="22"/>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2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3F3F3F"/>
              </a:solidFill>
              <a:latin typeface="微软雅黑" panose="020B0503020204020204" pitchFamily="34" charset="-122"/>
              <a:ea typeface="微软雅黑" panose="020B0503020204020204" pitchFamily="34" charset="-122"/>
            </a:endParaRPr>
          </a:p>
        </p:txBody>
      </p:sp>
      <p:sp>
        <p:nvSpPr>
          <p:cNvPr id="4" name="标题 4"/>
          <p:cNvSpPr txBox="1"/>
          <p:nvPr/>
        </p:nvSpPr>
        <p:spPr>
          <a:xfrm>
            <a:off x="1390650" y="482156"/>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案例概况</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40" name="Rectangle 45"/>
          <p:cNvSpPr/>
          <p:nvPr/>
        </p:nvSpPr>
        <p:spPr bwMode="auto">
          <a:xfrm>
            <a:off x="3261981" y="3235824"/>
            <a:ext cx="678644"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en-US" altLang="zh-CN" sz="8000" b="1" dirty="0" smtClean="0">
                <a:solidFill>
                  <a:srgbClr val="3F3F3F"/>
                </a:solidFill>
                <a:latin typeface="微软雅黑" panose="020B0503020204020204" pitchFamily="34" charset="-122"/>
                <a:ea typeface="微软雅黑" panose="020B0503020204020204" pitchFamily="34" charset="-122"/>
                <a:cs typeface="Bebas Neue" charset="0"/>
                <a:sym typeface="Bebas Neue" charset="0"/>
              </a:rPr>
              <a:t>+</a:t>
            </a:r>
            <a:endParaRPr lang="en-US" altLang="zh-CN" sz="8000" b="1" dirty="0">
              <a:solidFill>
                <a:srgbClr val="3F3F3F"/>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41" name="Rectangle 45"/>
          <p:cNvSpPr/>
          <p:nvPr/>
        </p:nvSpPr>
        <p:spPr bwMode="auto">
          <a:xfrm>
            <a:off x="6109611" y="3211961"/>
            <a:ext cx="678644"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en-US" altLang="zh-CN" sz="8000" b="1" dirty="0" smtClean="0">
                <a:solidFill>
                  <a:srgbClr val="3F3F3F"/>
                </a:solidFill>
                <a:latin typeface="微软雅黑" panose="020B0503020204020204" pitchFamily="34" charset="-122"/>
                <a:ea typeface="微软雅黑" panose="020B0503020204020204" pitchFamily="34" charset="-122"/>
                <a:cs typeface="Bebas Neue" charset="0"/>
                <a:sym typeface="Bebas Neue" charset="0"/>
              </a:rPr>
              <a:t>+</a:t>
            </a:r>
            <a:endParaRPr lang="en-US" altLang="zh-CN" sz="8000" b="1" dirty="0">
              <a:solidFill>
                <a:srgbClr val="3F3F3F"/>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42" name="Rectangle 45"/>
          <p:cNvSpPr/>
          <p:nvPr/>
        </p:nvSpPr>
        <p:spPr bwMode="auto">
          <a:xfrm>
            <a:off x="8851383" y="3235824"/>
            <a:ext cx="678644"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en-US" altLang="zh-CN" sz="8000" b="1" dirty="0" smtClean="0">
                <a:solidFill>
                  <a:srgbClr val="3F3F3F"/>
                </a:solidFill>
                <a:latin typeface="微软雅黑" panose="020B0503020204020204" pitchFamily="34" charset="-122"/>
                <a:ea typeface="微软雅黑" panose="020B0503020204020204" pitchFamily="34" charset="-122"/>
                <a:cs typeface="Bebas Neue" charset="0"/>
                <a:sym typeface="Bebas Neue" charset="0"/>
              </a:rPr>
              <a:t>+</a:t>
            </a:r>
            <a:endParaRPr lang="en-US" altLang="zh-CN" sz="8000" b="1" dirty="0">
              <a:solidFill>
                <a:srgbClr val="3F3F3F"/>
              </a:solidFill>
              <a:latin typeface="微软雅黑" panose="020B0503020204020204" pitchFamily="34" charset="-122"/>
              <a:ea typeface="微软雅黑" panose="020B0503020204020204" pitchFamily="34" charset="-122"/>
              <a:cs typeface="Bebas Neue" charset="0"/>
              <a:sym typeface="Bebas Neue" charset="0"/>
            </a:endParaRPr>
          </a:p>
        </p:txBody>
      </p:sp>
      <p:grpSp>
        <p:nvGrpSpPr>
          <p:cNvPr id="10" name="组合 9"/>
          <p:cNvGrpSpPr/>
          <p:nvPr/>
        </p:nvGrpSpPr>
        <p:grpSpPr>
          <a:xfrm>
            <a:off x="1388220" y="2885779"/>
            <a:ext cx="1446622" cy="1446622"/>
            <a:chOff x="1428750" y="1555107"/>
            <a:chExt cx="1446622" cy="1446622"/>
          </a:xfrm>
        </p:grpSpPr>
        <p:sp>
          <p:nvSpPr>
            <p:cNvPr id="17" name="Oval 5"/>
            <p:cNvSpPr>
              <a:spLocks noChangeArrowheads="1"/>
            </p:cNvSpPr>
            <p:nvPr/>
          </p:nvSpPr>
          <p:spPr bwMode="auto">
            <a:xfrm>
              <a:off x="1428750" y="1555107"/>
              <a:ext cx="1446622" cy="1446622"/>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4" name="Rectangle 45"/>
            <p:cNvSpPr/>
            <p:nvPr/>
          </p:nvSpPr>
          <p:spPr bwMode="auto">
            <a:xfrm>
              <a:off x="1449015" y="1892112"/>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en-US" b="1" dirty="0" smtClean="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rPr>
                <a:t>行业背景</a:t>
              </a:r>
              <a:endParaRPr lang="en-US" altLang="zh-CN"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grpSp>
      <p:grpSp>
        <p:nvGrpSpPr>
          <p:cNvPr id="11" name="组合 10"/>
          <p:cNvGrpSpPr/>
          <p:nvPr/>
        </p:nvGrpSpPr>
        <p:grpSpPr>
          <a:xfrm>
            <a:off x="4335426" y="2878177"/>
            <a:ext cx="1446622" cy="1446622"/>
            <a:chOff x="4294896" y="1527820"/>
            <a:chExt cx="1446622" cy="1446622"/>
          </a:xfrm>
        </p:grpSpPr>
        <p:sp>
          <p:nvSpPr>
            <p:cNvPr id="26" name="Oval 5"/>
            <p:cNvSpPr>
              <a:spLocks noChangeArrowheads="1"/>
            </p:cNvSpPr>
            <p:nvPr/>
          </p:nvSpPr>
          <p:spPr bwMode="auto">
            <a:xfrm>
              <a:off x="4294896" y="1527820"/>
              <a:ext cx="1446622" cy="1446622"/>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2" name="Rectangle 45"/>
            <p:cNvSpPr/>
            <p:nvPr/>
          </p:nvSpPr>
          <p:spPr bwMode="auto">
            <a:xfrm>
              <a:off x="4335426" y="1861604"/>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en-US"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rPr>
                <a:t>市场变化</a:t>
              </a:r>
              <a:endParaRPr lang="en-US" altLang="zh-CN"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grpSp>
      <p:grpSp>
        <p:nvGrpSpPr>
          <p:cNvPr id="12" name="组合 11"/>
          <p:cNvGrpSpPr/>
          <p:nvPr/>
        </p:nvGrpSpPr>
        <p:grpSpPr>
          <a:xfrm>
            <a:off x="7146220" y="2861916"/>
            <a:ext cx="1446622" cy="1446622"/>
            <a:chOff x="7070806" y="1519993"/>
            <a:chExt cx="1446622" cy="1446622"/>
          </a:xfrm>
        </p:grpSpPr>
        <p:sp>
          <p:nvSpPr>
            <p:cNvPr id="28" name="Oval 5"/>
            <p:cNvSpPr>
              <a:spLocks noChangeArrowheads="1"/>
            </p:cNvSpPr>
            <p:nvPr/>
          </p:nvSpPr>
          <p:spPr bwMode="auto">
            <a:xfrm>
              <a:off x="7070806" y="1519993"/>
              <a:ext cx="1446622" cy="1446622"/>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8" name="Rectangle 45"/>
            <p:cNvSpPr/>
            <p:nvPr/>
          </p:nvSpPr>
          <p:spPr bwMode="auto">
            <a:xfrm>
              <a:off x="7070806" y="1870038"/>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en-US"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rPr>
                <a:t>业务规模</a:t>
              </a:r>
              <a:endParaRPr lang="en-US" altLang="zh-CN"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grpSp>
      <p:grpSp>
        <p:nvGrpSpPr>
          <p:cNvPr id="13" name="组合 12"/>
          <p:cNvGrpSpPr/>
          <p:nvPr/>
        </p:nvGrpSpPr>
        <p:grpSpPr>
          <a:xfrm>
            <a:off x="9794212" y="2861916"/>
            <a:ext cx="1446622" cy="1446622"/>
            <a:chOff x="9713152" y="1555107"/>
            <a:chExt cx="1446622" cy="1446622"/>
          </a:xfrm>
        </p:grpSpPr>
        <p:sp>
          <p:nvSpPr>
            <p:cNvPr id="29" name="Oval 5"/>
            <p:cNvSpPr>
              <a:spLocks noChangeArrowheads="1"/>
            </p:cNvSpPr>
            <p:nvPr/>
          </p:nvSpPr>
          <p:spPr bwMode="auto">
            <a:xfrm>
              <a:off x="9713152" y="1555107"/>
              <a:ext cx="1446622" cy="1446622"/>
            </a:xfrm>
            <a:prstGeom prst="ellipse">
              <a:avLst/>
            </a:prstGeom>
            <a:solidFill>
              <a:srgbClr val="3F3F3F"/>
            </a:solidFill>
            <a:ln w="136525">
              <a:solidFill>
                <a:schemeClr val="bg1">
                  <a:lumMod val="85000"/>
                </a:schemeClr>
              </a:solid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39" name="Rectangle 45"/>
            <p:cNvSpPr/>
            <p:nvPr/>
          </p:nvSpPr>
          <p:spPr bwMode="auto">
            <a:xfrm>
              <a:off x="9753682" y="1870038"/>
              <a:ext cx="1406092" cy="74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fontAlgn="base">
                <a:spcBef>
                  <a:spcPct val="0"/>
                </a:spcBef>
                <a:spcAft>
                  <a:spcPct val="0"/>
                </a:spcAft>
              </a:pPr>
              <a:r>
                <a:rPr lang="zh-CN" altLang="en-US"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rPr>
                <a:t>上市前景</a:t>
              </a:r>
              <a:endParaRPr lang="en-US" altLang="zh-CN"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grpSp>
      <p:pic>
        <p:nvPicPr>
          <p:cNvPr id="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406" y="122587"/>
            <a:ext cx="73183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5101834" y="1404593"/>
            <a:ext cx="2102484" cy="646331"/>
          </a:xfrm>
          <a:prstGeom prst="rect">
            <a:avLst/>
          </a:prstGeom>
          <a:noFill/>
        </p:spPr>
        <p:txBody>
          <a:bodyPr wrap="square" rtlCol="0">
            <a:spAutoFit/>
          </a:bodyPr>
          <a:lstStyle/>
          <a:p>
            <a:r>
              <a:rPr lang="zh-CN" altLang="en-US" sz="3600" b="1" dirty="0" smtClean="0"/>
              <a:t>上市原因</a:t>
            </a:r>
            <a:endParaRPr lang="zh-CN" altLang="en-US" sz="36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400"/>
                                        <p:tgtEl>
                                          <p:spTgt spid="10"/>
                                        </p:tgtEl>
                                      </p:cBhvr>
                                    </p:animEffect>
                                    <p:anim calcmode="lin" valueType="num">
                                      <p:cBhvr>
                                        <p:cTn id="8" dur="400" fill="hold"/>
                                        <p:tgtEl>
                                          <p:spTgt spid="10"/>
                                        </p:tgtEl>
                                        <p:attrNameLst>
                                          <p:attrName>ppt_x</p:attrName>
                                        </p:attrNameLst>
                                      </p:cBhvr>
                                      <p:tavLst>
                                        <p:tav tm="0">
                                          <p:val>
                                            <p:strVal val="#ppt_x"/>
                                          </p:val>
                                        </p:tav>
                                        <p:tav tm="100000">
                                          <p:val>
                                            <p:strVal val="#ppt_x"/>
                                          </p:val>
                                        </p:tav>
                                      </p:tavLst>
                                    </p:anim>
                                    <p:anim calcmode="lin" valueType="num">
                                      <p:cBhvr>
                                        <p:cTn id="9" dur="400" fill="hold"/>
                                        <p:tgtEl>
                                          <p:spTgt spid="10"/>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400"/>
                                        <p:tgtEl>
                                          <p:spTgt spid="12"/>
                                        </p:tgtEl>
                                      </p:cBhvr>
                                    </p:animEffect>
                                    <p:anim calcmode="lin" valueType="num">
                                      <p:cBhvr>
                                        <p:cTn id="13" dur="400" fill="hold"/>
                                        <p:tgtEl>
                                          <p:spTgt spid="12"/>
                                        </p:tgtEl>
                                        <p:attrNameLst>
                                          <p:attrName>ppt_x</p:attrName>
                                        </p:attrNameLst>
                                      </p:cBhvr>
                                      <p:tavLst>
                                        <p:tav tm="0">
                                          <p:val>
                                            <p:strVal val="#ppt_x"/>
                                          </p:val>
                                        </p:tav>
                                        <p:tav tm="100000">
                                          <p:val>
                                            <p:strVal val="#ppt_x"/>
                                          </p:val>
                                        </p:tav>
                                      </p:tavLst>
                                    </p:anim>
                                    <p:anim calcmode="lin" valueType="num">
                                      <p:cBhvr>
                                        <p:cTn id="14" dur="4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400"/>
                                        <p:tgtEl>
                                          <p:spTgt spid="11"/>
                                        </p:tgtEl>
                                      </p:cBhvr>
                                    </p:animEffect>
                                    <p:anim calcmode="lin" valueType="num">
                                      <p:cBhvr>
                                        <p:cTn id="18" dur="400" fill="hold"/>
                                        <p:tgtEl>
                                          <p:spTgt spid="11"/>
                                        </p:tgtEl>
                                        <p:attrNameLst>
                                          <p:attrName>ppt_x</p:attrName>
                                        </p:attrNameLst>
                                      </p:cBhvr>
                                      <p:tavLst>
                                        <p:tav tm="0">
                                          <p:val>
                                            <p:strVal val="#ppt_x"/>
                                          </p:val>
                                        </p:tav>
                                        <p:tav tm="100000">
                                          <p:val>
                                            <p:strVal val="#ppt_x"/>
                                          </p:val>
                                        </p:tav>
                                      </p:tavLst>
                                    </p:anim>
                                    <p:anim calcmode="lin" valueType="num">
                                      <p:cBhvr>
                                        <p:cTn id="19" dur="4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400"/>
                                        <p:tgtEl>
                                          <p:spTgt spid="13"/>
                                        </p:tgtEl>
                                      </p:cBhvr>
                                    </p:animEffect>
                                    <p:anim calcmode="lin" valueType="num">
                                      <p:cBhvr>
                                        <p:cTn id="23" dur="400" fill="hold"/>
                                        <p:tgtEl>
                                          <p:spTgt spid="13"/>
                                        </p:tgtEl>
                                        <p:attrNameLst>
                                          <p:attrName>ppt_x</p:attrName>
                                        </p:attrNameLst>
                                      </p:cBhvr>
                                      <p:tavLst>
                                        <p:tav tm="0">
                                          <p:val>
                                            <p:strVal val="#ppt_x"/>
                                          </p:val>
                                        </p:tav>
                                        <p:tav tm="100000">
                                          <p:val>
                                            <p:strVal val="#ppt_x"/>
                                          </p:val>
                                        </p:tav>
                                      </p:tavLst>
                                    </p:anim>
                                    <p:anim calcmode="lin" valueType="num">
                                      <p:cBhvr>
                                        <p:cTn id="24" dur="400" fill="hold"/>
                                        <p:tgtEl>
                                          <p:spTgt spid="13"/>
                                        </p:tgtEl>
                                        <p:attrNameLst>
                                          <p:attrName>ppt_y</p:attrName>
                                        </p:attrNameLst>
                                      </p:cBhvr>
                                      <p:tavLst>
                                        <p:tav tm="0">
                                          <p:val>
                                            <p:strVal val="#ppt_y+.1"/>
                                          </p:val>
                                        </p:tav>
                                        <p:tav tm="100000">
                                          <p:val>
                                            <p:strVal val="#ppt_y"/>
                                          </p:val>
                                        </p:tav>
                                      </p:tavLst>
                                    </p:anim>
                                  </p:childTnLst>
                                </p:cTn>
                              </p:par>
                              <p:par>
                                <p:cTn id="25" presetID="49" presetClass="entr" presetSubtype="0" decel="10000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400" fill="hold"/>
                                        <p:tgtEl>
                                          <p:spTgt spid="40"/>
                                        </p:tgtEl>
                                        <p:attrNameLst>
                                          <p:attrName>ppt_w</p:attrName>
                                        </p:attrNameLst>
                                      </p:cBhvr>
                                      <p:tavLst>
                                        <p:tav tm="0">
                                          <p:val>
                                            <p:fltVal val="0"/>
                                          </p:val>
                                        </p:tav>
                                        <p:tav tm="100000">
                                          <p:val>
                                            <p:strVal val="#ppt_w"/>
                                          </p:val>
                                        </p:tav>
                                      </p:tavLst>
                                    </p:anim>
                                    <p:anim calcmode="lin" valueType="num">
                                      <p:cBhvr>
                                        <p:cTn id="28" dur="400" fill="hold"/>
                                        <p:tgtEl>
                                          <p:spTgt spid="40"/>
                                        </p:tgtEl>
                                        <p:attrNameLst>
                                          <p:attrName>ppt_h</p:attrName>
                                        </p:attrNameLst>
                                      </p:cBhvr>
                                      <p:tavLst>
                                        <p:tav tm="0">
                                          <p:val>
                                            <p:fltVal val="0"/>
                                          </p:val>
                                        </p:tav>
                                        <p:tav tm="100000">
                                          <p:val>
                                            <p:strVal val="#ppt_h"/>
                                          </p:val>
                                        </p:tav>
                                      </p:tavLst>
                                    </p:anim>
                                    <p:anim calcmode="lin" valueType="num">
                                      <p:cBhvr>
                                        <p:cTn id="29" dur="400" fill="hold"/>
                                        <p:tgtEl>
                                          <p:spTgt spid="40"/>
                                        </p:tgtEl>
                                        <p:attrNameLst>
                                          <p:attrName>style.rotation</p:attrName>
                                        </p:attrNameLst>
                                      </p:cBhvr>
                                      <p:tavLst>
                                        <p:tav tm="0">
                                          <p:val>
                                            <p:fltVal val="360"/>
                                          </p:val>
                                        </p:tav>
                                        <p:tav tm="100000">
                                          <p:val>
                                            <p:fltVal val="0"/>
                                          </p:val>
                                        </p:tav>
                                      </p:tavLst>
                                    </p:anim>
                                    <p:animEffect transition="in" filter="fade">
                                      <p:cBhvr>
                                        <p:cTn id="30" dur="400"/>
                                        <p:tgtEl>
                                          <p:spTgt spid="40"/>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400" fill="hold"/>
                                        <p:tgtEl>
                                          <p:spTgt spid="41"/>
                                        </p:tgtEl>
                                        <p:attrNameLst>
                                          <p:attrName>ppt_w</p:attrName>
                                        </p:attrNameLst>
                                      </p:cBhvr>
                                      <p:tavLst>
                                        <p:tav tm="0">
                                          <p:val>
                                            <p:fltVal val="0"/>
                                          </p:val>
                                        </p:tav>
                                        <p:tav tm="100000">
                                          <p:val>
                                            <p:strVal val="#ppt_w"/>
                                          </p:val>
                                        </p:tav>
                                      </p:tavLst>
                                    </p:anim>
                                    <p:anim calcmode="lin" valueType="num">
                                      <p:cBhvr>
                                        <p:cTn id="34" dur="400" fill="hold"/>
                                        <p:tgtEl>
                                          <p:spTgt spid="41"/>
                                        </p:tgtEl>
                                        <p:attrNameLst>
                                          <p:attrName>ppt_h</p:attrName>
                                        </p:attrNameLst>
                                      </p:cBhvr>
                                      <p:tavLst>
                                        <p:tav tm="0">
                                          <p:val>
                                            <p:fltVal val="0"/>
                                          </p:val>
                                        </p:tav>
                                        <p:tav tm="100000">
                                          <p:val>
                                            <p:strVal val="#ppt_h"/>
                                          </p:val>
                                        </p:tav>
                                      </p:tavLst>
                                    </p:anim>
                                    <p:anim calcmode="lin" valueType="num">
                                      <p:cBhvr>
                                        <p:cTn id="35" dur="400" fill="hold"/>
                                        <p:tgtEl>
                                          <p:spTgt spid="41"/>
                                        </p:tgtEl>
                                        <p:attrNameLst>
                                          <p:attrName>style.rotation</p:attrName>
                                        </p:attrNameLst>
                                      </p:cBhvr>
                                      <p:tavLst>
                                        <p:tav tm="0">
                                          <p:val>
                                            <p:fltVal val="360"/>
                                          </p:val>
                                        </p:tav>
                                        <p:tav tm="100000">
                                          <p:val>
                                            <p:fltVal val="0"/>
                                          </p:val>
                                        </p:tav>
                                      </p:tavLst>
                                    </p:anim>
                                    <p:animEffect transition="in" filter="fade">
                                      <p:cBhvr>
                                        <p:cTn id="36" dur="400"/>
                                        <p:tgtEl>
                                          <p:spTgt spid="41"/>
                                        </p:tgtEl>
                                      </p:cBhvr>
                                    </p:animEffect>
                                  </p:childTnLst>
                                </p:cTn>
                              </p:par>
                              <p:par>
                                <p:cTn id="37" presetID="49" presetClass="entr" presetSubtype="0" decel="10000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400" fill="hold"/>
                                        <p:tgtEl>
                                          <p:spTgt spid="42"/>
                                        </p:tgtEl>
                                        <p:attrNameLst>
                                          <p:attrName>ppt_w</p:attrName>
                                        </p:attrNameLst>
                                      </p:cBhvr>
                                      <p:tavLst>
                                        <p:tav tm="0">
                                          <p:val>
                                            <p:fltVal val="0"/>
                                          </p:val>
                                        </p:tav>
                                        <p:tav tm="100000">
                                          <p:val>
                                            <p:strVal val="#ppt_w"/>
                                          </p:val>
                                        </p:tav>
                                      </p:tavLst>
                                    </p:anim>
                                    <p:anim calcmode="lin" valueType="num">
                                      <p:cBhvr>
                                        <p:cTn id="40" dur="400" fill="hold"/>
                                        <p:tgtEl>
                                          <p:spTgt spid="42"/>
                                        </p:tgtEl>
                                        <p:attrNameLst>
                                          <p:attrName>ppt_h</p:attrName>
                                        </p:attrNameLst>
                                      </p:cBhvr>
                                      <p:tavLst>
                                        <p:tav tm="0">
                                          <p:val>
                                            <p:fltVal val="0"/>
                                          </p:val>
                                        </p:tav>
                                        <p:tav tm="100000">
                                          <p:val>
                                            <p:strVal val="#ppt_h"/>
                                          </p:val>
                                        </p:tav>
                                      </p:tavLst>
                                    </p:anim>
                                    <p:anim calcmode="lin" valueType="num">
                                      <p:cBhvr>
                                        <p:cTn id="41" dur="400" fill="hold"/>
                                        <p:tgtEl>
                                          <p:spTgt spid="42"/>
                                        </p:tgtEl>
                                        <p:attrNameLst>
                                          <p:attrName>style.rotation</p:attrName>
                                        </p:attrNameLst>
                                      </p:cBhvr>
                                      <p:tavLst>
                                        <p:tav tm="0">
                                          <p:val>
                                            <p:fltVal val="360"/>
                                          </p:val>
                                        </p:tav>
                                        <p:tav tm="100000">
                                          <p:val>
                                            <p:fltVal val="0"/>
                                          </p:val>
                                        </p:tav>
                                      </p:tavLst>
                                    </p:anim>
                                    <p:animEffect transition="in" filter="fade">
                                      <p:cBhvr>
                                        <p:cTn id="42" dur="4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250923" y="2009878"/>
            <a:ext cx="3663162" cy="3663162"/>
            <a:chOff x="4241398" y="2067028"/>
            <a:chExt cx="3663162" cy="3663162"/>
          </a:xfrm>
        </p:grpSpPr>
        <p:sp>
          <p:nvSpPr>
            <p:cNvPr id="30" name="椭圆 29"/>
            <p:cNvSpPr/>
            <p:nvPr/>
          </p:nvSpPr>
          <p:spPr>
            <a:xfrm>
              <a:off x="4241398" y="2067028"/>
              <a:ext cx="3663162" cy="3663162"/>
            </a:xfrm>
            <a:prstGeom prst="ellipse">
              <a:avLst/>
            </a:prstGeom>
            <a:noFill/>
            <a:ln w="88900" cap="rnd" cmpd="dbl">
              <a:solidFill>
                <a:srgbClr val="3F3F3F"/>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444962" y="2296126"/>
              <a:ext cx="3256034" cy="3256034"/>
            </a:xfrm>
            <a:prstGeom prst="ellipse">
              <a:avLst/>
            </a:prstGeom>
            <a:noFill/>
            <a:ln w="92075" cap="rnd" cmpd="dbl">
              <a:solidFill>
                <a:schemeClr val="bg1">
                  <a:lumMod val="7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
        <p:nvSpPr>
          <p:cNvPr id="4" name="标题 4"/>
          <p:cNvSpPr txBox="1"/>
          <p:nvPr/>
        </p:nvSpPr>
        <p:spPr>
          <a:xfrm>
            <a:off x="1390649" y="428560"/>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Impact MT Std" pitchFamily="34" charset="0"/>
                <a:ea typeface="微软雅黑" panose="020B0503020204020204" pitchFamily="34" charset="-122"/>
              </a:rPr>
              <a:t>案例概况</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7" name="TextBox 60"/>
          <p:cNvSpPr txBox="1"/>
          <p:nvPr/>
        </p:nvSpPr>
        <p:spPr>
          <a:xfrm>
            <a:off x="4970141" y="3136239"/>
            <a:ext cx="2224726" cy="1446550"/>
          </a:xfrm>
          <a:prstGeom prst="rect">
            <a:avLst/>
          </a:prstGeom>
          <a:noFill/>
        </p:spPr>
        <p:txBody>
          <a:bodyPr wrap="square" rtlCol="0">
            <a:spAutoFit/>
          </a:bodyPr>
          <a:lstStyle/>
          <a:p>
            <a:pPr algn="ctr"/>
            <a:r>
              <a:rPr lang="zh-CN" altLang="en-US" sz="4400" b="1" dirty="0">
                <a:latin typeface="微软雅黑" panose="020B0503020204020204" pitchFamily="34" charset="-122"/>
                <a:ea typeface="微软雅黑" panose="020B0503020204020204" pitchFamily="34" charset="-122"/>
              </a:rPr>
              <a:t>重组</a:t>
            </a:r>
            <a:r>
              <a:rPr lang="zh-CN" altLang="en-US" sz="4400" b="1" dirty="0" smtClean="0">
                <a:latin typeface="微软雅黑" panose="020B0503020204020204" pitchFamily="34" charset="-122"/>
                <a:ea typeface="微软雅黑" panose="020B0503020204020204" pitchFamily="34" charset="-122"/>
              </a:rPr>
              <a:t>前情况</a:t>
            </a:r>
            <a:endParaRPr lang="zh-CN" altLang="en-US" sz="4400" b="1" dirty="0">
              <a:latin typeface="微软雅黑" panose="020B0503020204020204" pitchFamily="34" charset="-122"/>
              <a:ea typeface="微软雅黑" panose="020B0503020204020204" pitchFamily="34" charset="-122"/>
            </a:endParaRPr>
          </a:p>
        </p:txBody>
      </p:sp>
      <p:grpSp>
        <p:nvGrpSpPr>
          <p:cNvPr id="40" name="组合 39"/>
          <p:cNvGrpSpPr/>
          <p:nvPr/>
        </p:nvGrpSpPr>
        <p:grpSpPr>
          <a:xfrm>
            <a:off x="3413838" y="3184919"/>
            <a:ext cx="814044" cy="1468700"/>
            <a:chOff x="3631348" y="1716219"/>
            <a:chExt cx="814044" cy="1468700"/>
          </a:xfrm>
        </p:grpSpPr>
        <p:sp>
          <p:nvSpPr>
            <p:cNvPr id="36" name="燕尾形 35"/>
            <p:cNvSpPr/>
            <p:nvPr/>
          </p:nvSpPr>
          <p:spPr>
            <a:xfrm>
              <a:off x="3771709" y="1716219"/>
              <a:ext cx="673683" cy="1468700"/>
            </a:xfrm>
            <a:prstGeom prst="chevron">
              <a:avLst>
                <a:gd name="adj" fmla="val 72622"/>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3631348" y="1716219"/>
              <a:ext cx="673683" cy="1468700"/>
            </a:xfrm>
            <a:prstGeom prst="chevron">
              <a:avLst>
                <a:gd name="adj" fmla="val 72622"/>
              </a:avLst>
            </a:prstGeom>
            <a:solidFill>
              <a:srgbClr val="3F3F3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TextBox 68"/>
          <p:cNvSpPr txBox="1"/>
          <p:nvPr/>
        </p:nvSpPr>
        <p:spPr>
          <a:xfrm>
            <a:off x="695325" y="2951573"/>
            <a:ext cx="2481508" cy="369332"/>
          </a:xfrm>
          <a:prstGeom prst="rect">
            <a:avLst/>
          </a:prstGeom>
          <a:noFill/>
        </p:spPr>
        <p:txBody>
          <a:bodyPr wrap="square" rtlCol="0">
            <a:spAutoFit/>
          </a:bodyPr>
          <a:lstStyle/>
          <a:p>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借壳方</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顺丰速运</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TextBox 69"/>
          <p:cNvSpPr txBox="1"/>
          <p:nvPr/>
        </p:nvSpPr>
        <p:spPr>
          <a:xfrm>
            <a:off x="562270" y="3397871"/>
            <a:ext cx="2768113" cy="2031325"/>
          </a:xfrm>
          <a:prstGeom prst="rect">
            <a:avLst/>
          </a:prstGeom>
          <a:noFill/>
        </p:spPr>
        <p:txBody>
          <a:bodyPr wrap="square" rtlCol="0">
            <a:spAutoFit/>
          </a:bodyPr>
          <a:lstStyle/>
          <a:p>
            <a:r>
              <a:rPr lang="zh-CN" altLang="zh-CN" sz="1400" dirty="0"/>
              <a:t>顺丰速运是一家快递公司，</a:t>
            </a:r>
            <a:r>
              <a:rPr lang="en-US" altLang="zh-CN" sz="1400" dirty="0"/>
              <a:t>1993 </a:t>
            </a:r>
            <a:r>
              <a:rPr lang="zh-CN" altLang="zh-CN" sz="1400" dirty="0"/>
              <a:t>年在广东成立，主要经营业务为国际、国内块的业务。顺丰是港资企业，成立之初，业务仅在广东与香港之间开展。随着经济业务的增加，顺丰的业务拓展至全国，现在已经成为家喻户晓的快递公司，是中国快递行业中的佼佼者。</a:t>
            </a:r>
            <a:endParaRPr lang="zh-CN" altLang="zh-CN" sz="1400" dirty="0"/>
          </a:p>
        </p:txBody>
      </p:sp>
      <p:grpSp>
        <p:nvGrpSpPr>
          <p:cNvPr id="44" name="组合 43"/>
          <p:cNvGrpSpPr/>
          <p:nvPr/>
        </p:nvGrpSpPr>
        <p:grpSpPr>
          <a:xfrm rot="10800000">
            <a:off x="8149304" y="3184919"/>
            <a:ext cx="814044" cy="1468700"/>
            <a:chOff x="3631348" y="1716219"/>
            <a:chExt cx="814044" cy="1468700"/>
          </a:xfrm>
        </p:grpSpPr>
        <p:sp>
          <p:nvSpPr>
            <p:cNvPr id="45" name="燕尾形 44"/>
            <p:cNvSpPr/>
            <p:nvPr/>
          </p:nvSpPr>
          <p:spPr>
            <a:xfrm>
              <a:off x="3771709" y="1716219"/>
              <a:ext cx="673683" cy="1468700"/>
            </a:xfrm>
            <a:prstGeom prst="chevron">
              <a:avLst>
                <a:gd name="adj" fmla="val 72622"/>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燕尾形 45"/>
            <p:cNvSpPr/>
            <p:nvPr/>
          </p:nvSpPr>
          <p:spPr>
            <a:xfrm>
              <a:off x="3631348" y="1716219"/>
              <a:ext cx="673683" cy="1468700"/>
            </a:xfrm>
            <a:prstGeom prst="chevron">
              <a:avLst>
                <a:gd name="adj" fmla="val 72622"/>
              </a:avLst>
            </a:prstGeom>
            <a:solidFill>
              <a:srgbClr val="3F3F3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2" name="TextBox 72"/>
          <p:cNvSpPr txBox="1"/>
          <p:nvPr/>
        </p:nvSpPr>
        <p:spPr>
          <a:xfrm>
            <a:off x="9228841" y="2951573"/>
            <a:ext cx="2601798" cy="369332"/>
          </a:xfrm>
          <a:prstGeom prst="rect">
            <a:avLst/>
          </a:prstGeom>
          <a:noFill/>
        </p:spPr>
        <p:txBody>
          <a:bodyPr wrap="square" rtlCol="0">
            <a:spAutoFit/>
          </a:bodyPr>
          <a:lstStyle/>
          <a:p>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被借壳</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方</a:t>
            </a:r>
            <a:r>
              <a:rPr lang="en-US" altLang="zh-CN"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b="1" dirty="0" smtClean="0">
                <a:solidFill>
                  <a:schemeClr val="tx1">
                    <a:lumMod val="65000"/>
                    <a:lumOff val="35000"/>
                  </a:schemeClr>
                </a:solidFill>
                <a:latin typeface="微软雅黑" panose="020B0503020204020204" pitchFamily="34" charset="-122"/>
                <a:ea typeface="微软雅黑" panose="020B0503020204020204" pitchFamily="34" charset="-122"/>
              </a:rPr>
              <a:t>鼎泰新材</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3" name="TextBox 73"/>
          <p:cNvSpPr txBox="1"/>
          <p:nvPr/>
        </p:nvSpPr>
        <p:spPr>
          <a:xfrm>
            <a:off x="9018683" y="3397871"/>
            <a:ext cx="2945851" cy="2462213"/>
          </a:xfrm>
          <a:prstGeom prst="rect">
            <a:avLst/>
          </a:prstGeom>
          <a:noFill/>
        </p:spPr>
        <p:txBody>
          <a:bodyPr wrap="square" rtlCol="0">
            <a:spAutoFit/>
          </a:bodyPr>
          <a:lstStyle/>
          <a:p>
            <a:r>
              <a:rPr lang="zh-CN" altLang="zh-CN" sz="1400" dirty="0"/>
              <a:t>鼎泰新材全称为马鞍山鼎泰稀土新材料股份有限公司</a:t>
            </a:r>
            <a:r>
              <a:rPr lang="zh-CN" altLang="zh-CN" sz="1400" dirty="0" smtClean="0"/>
              <a:t>，公司</a:t>
            </a:r>
            <a:r>
              <a:rPr lang="zh-CN" altLang="zh-CN" sz="1400" dirty="0"/>
              <a:t>注册资本</a:t>
            </a:r>
            <a:r>
              <a:rPr lang="en-US" altLang="zh-CN" sz="1400" dirty="0"/>
              <a:t> 7783.078 </a:t>
            </a:r>
            <a:r>
              <a:rPr lang="zh-CN" altLang="zh-CN" sz="1400" dirty="0"/>
              <a:t>万元，截至</a:t>
            </a:r>
            <a:r>
              <a:rPr lang="en-US" altLang="zh-CN" sz="1400" dirty="0"/>
              <a:t> 2010 </a:t>
            </a:r>
            <a:r>
              <a:rPr lang="zh-CN" altLang="zh-CN" sz="1400" dirty="0"/>
              <a:t>年</a:t>
            </a:r>
            <a:r>
              <a:rPr lang="en-US" altLang="zh-CN" sz="1400" dirty="0"/>
              <a:t> 6 </a:t>
            </a:r>
            <a:r>
              <a:rPr lang="zh-CN" altLang="zh-CN" sz="1400" dirty="0"/>
              <a:t>月</a:t>
            </a:r>
            <a:r>
              <a:rPr lang="en-US" altLang="zh-CN" sz="1400" dirty="0"/>
              <a:t>30 </a:t>
            </a:r>
            <a:r>
              <a:rPr lang="zh-CN" altLang="zh-CN" sz="1400" dirty="0"/>
              <a:t>日公司总资产为</a:t>
            </a:r>
            <a:r>
              <a:rPr lang="en-US" altLang="zh-CN" sz="1400" dirty="0"/>
              <a:t> 8.78 </a:t>
            </a:r>
            <a:r>
              <a:rPr lang="zh-CN" altLang="zh-CN" sz="1400" dirty="0"/>
              <a:t>亿元，净资产</a:t>
            </a:r>
            <a:r>
              <a:rPr lang="en-US" altLang="zh-CN" sz="1400" dirty="0"/>
              <a:t> 7.19 </a:t>
            </a:r>
            <a:r>
              <a:rPr lang="zh-CN" altLang="zh-CN" sz="1400" dirty="0"/>
              <a:t>亿元，</a:t>
            </a:r>
            <a:r>
              <a:rPr lang="en-US" altLang="zh-CN" sz="1400" dirty="0"/>
              <a:t>2009 </a:t>
            </a:r>
            <a:r>
              <a:rPr lang="zh-CN" altLang="zh-CN" sz="1400" dirty="0"/>
              <a:t>年销售总额近</a:t>
            </a:r>
            <a:r>
              <a:rPr lang="en-US" altLang="zh-CN" sz="1400" dirty="0"/>
              <a:t> 4.14 </a:t>
            </a:r>
            <a:r>
              <a:rPr lang="zh-CN" altLang="zh-CN" sz="1400" dirty="0"/>
              <a:t>亿元。公司的主营业务为金属材料表面防腐技术，最具代表性的产品为稀土合金镀层防腐新材料，开辟了我国稀土合金防腐镀层新材料的应用领域，是该领域的开拓者之一。</a:t>
            </a:r>
            <a:endParaRPr lang="zh-CN" altLang="zh-CN" sz="1400" dirty="0"/>
          </a:p>
          <a:p>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300" fill="hold"/>
                                        <p:tgtEl>
                                          <p:spTgt spid="38"/>
                                        </p:tgtEl>
                                        <p:attrNameLst>
                                          <p:attrName>ppt_w</p:attrName>
                                        </p:attrNameLst>
                                      </p:cBhvr>
                                      <p:tavLst>
                                        <p:tav tm="0">
                                          <p:val>
                                            <p:fltVal val="0"/>
                                          </p:val>
                                        </p:tav>
                                        <p:tav tm="100000">
                                          <p:val>
                                            <p:strVal val="#ppt_w"/>
                                          </p:val>
                                        </p:tav>
                                      </p:tavLst>
                                    </p:anim>
                                    <p:anim calcmode="lin" valueType="num">
                                      <p:cBhvr>
                                        <p:cTn id="8" dur="300" fill="hold"/>
                                        <p:tgtEl>
                                          <p:spTgt spid="38"/>
                                        </p:tgtEl>
                                        <p:attrNameLst>
                                          <p:attrName>ppt_h</p:attrName>
                                        </p:attrNameLst>
                                      </p:cBhvr>
                                      <p:tavLst>
                                        <p:tav tm="0">
                                          <p:val>
                                            <p:fltVal val="0"/>
                                          </p:val>
                                        </p:tav>
                                        <p:tav tm="100000">
                                          <p:val>
                                            <p:strVal val="#ppt_h"/>
                                          </p:val>
                                        </p:tav>
                                      </p:tavLst>
                                    </p:anim>
                                    <p:anim calcmode="lin" valueType="num">
                                      <p:cBhvr>
                                        <p:cTn id="9" dur="300" fill="hold"/>
                                        <p:tgtEl>
                                          <p:spTgt spid="38"/>
                                        </p:tgtEl>
                                        <p:attrNameLst>
                                          <p:attrName>style.rotation</p:attrName>
                                        </p:attrNameLst>
                                      </p:cBhvr>
                                      <p:tavLst>
                                        <p:tav tm="0">
                                          <p:val>
                                            <p:fltVal val="90"/>
                                          </p:val>
                                        </p:tav>
                                        <p:tav tm="100000">
                                          <p:val>
                                            <p:fltVal val="0"/>
                                          </p:val>
                                        </p:tav>
                                      </p:tavLst>
                                    </p:anim>
                                    <p:animEffect transition="in" filter="fade">
                                      <p:cBhvr>
                                        <p:cTn id="10" dur="300"/>
                                        <p:tgtEl>
                                          <p:spTgt spid="3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wipe(up)">
                                      <p:cBhvr>
                                        <p:cTn id="14" dur="500"/>
                                        <p:tgtEl>
                                          <p:spTgt spid="39"/>
                                        </p:tgtEl>
                                      </p:cBhvr>
                                    </p:animEffect>
                                  </p:childTnLst>
                                </p:cTn>
                              </p:par>
                            </p:childTnLst>
                          </p:cTn>
                        </p:par>
                        <p:par>
                          <p:cTn id="15" fill="hold">
                            <p:stCondLst>
                              <p:cond delay="1000"/>
                            </p:stCondLst>
                            <p:childTnLst>
                              <p:par>
                                <p:cTn id="16" presetID="31" presetClass="entr" presetSubtype="0" fill="hold" grpId="0" nodeType="afterEffect">
                                  <p:stCondLst>
                                    <p:cond delay="0"/>
                                  </p:stCondLst>
                                  <p:childTnLst>
                                    <p:set>
                                      <p:cBhvr>
                                        <p:cTn id="17" dur="1" fill="hold">
                                          <p:stCondLst>
                                            <p:cond delay="0"/>
                                          </p:stCondLst>
                                        </p:cTn>
                                        <p:tgtEl>
                                          <p:spTgt spid="52"/>
                                        </p:tgtEl>
                                        <p:attrNameLst>
                                          <p:attrName>style.visibility</p:attrName>
                                        </p:attrNameLst>
                                      </p:cBhvr>
                                      <p:to>
                                        <p:strVal val="visible"/>
                                      </p:to>
                                    </p:set>
                                    <p:anim calcmode="lin" valueType="num">
                                      <p:cBhvr>
                                        <p:cTn id="18" dur="300" fill="hold"/>
                                        <p:tgtEl>
                                          <p:spTgt spid="52"/>
                                        </p:tgtEl>
                                        <p:attrNameLst>
                                          <p:attrName>ppt_w</p:attrName>
                                        </p:attrNameLst>
                                      </p:cBhvr>
                                      <p:tavLst>
                                        <p:tav tm="0">
                                          <p:val>
                                            <p:fltVal val="0"/>
                                          </p:val>
                                        </p:tav>
                                        <p:tav tm="100000">
                                          <p:val>
                                            <p:strVal val="#ppt_w"/>
                                          </p:val>
                                        </p:tav>
                                      </p:tavLst>
                                    </p:anim>
                                    <p:anim calcmode="lin" valueType="num">
                                      <p:cBhvr>
                                        <p:cTn id="19" dur="300" fill="hold"/>
                                        <p:tgtEl>
                                          <p:spTgt spid="52"/>
                                        </p:tgtEl>
                                        <p:attrNameLst>
                                          <p:attrName>ppt_h</p:attrName>
                                        </p:attrNameLst>
                                      </p:cBhvr>
                                      <p:tavLst>
                                        <p:tav tm="0">
                                          <p:val>
                                            <p:fltVal val="0"/>
                                          </p:val>
                                        </p:tav>
                                        <p:tav tm="100000">
                                          <p:val>
                                            <p:strVal val="#ppt_h"/>
                                          </p:val>
                                        </p:tav>
                                      </p:tavLst>
                                    </p:anim>
                                    <p:anim calcmode="lin" valueType="num">
                                      <p:cBhvr>
                                        <p:cTn id="20" dur="300" fill="hold"/>
                                        <p:tgtEl>
                                          <p:spTgt spid="52"/>
                                        </p:tgtEl>
                                        <p:attrNameLst>
                                          <p:attrName>style.rotation</p:attrName>
                                        </p:attrNameLst>
                                      </p:cBhvr>
                                      <p:tavLst>
                                        <p:tav tm="0">
                                          <p:val>
                                            <p:fltVal val="90"/>
                                          </p:val>
                                        </p:tav>
                                        <p:tav tm="100000">
                                          <p:val>
                                            <p:fltVal val="0"/>
                                          </p:val>
                                        </p:tav>
                                      </p:tavLst>
                                    </p:anim>
                                    <p:animEffect transition="in" filter="fade">
                                      <p:cBhvr>
                                        <p:cTn id="21" dur="300"/>
                                        <p:tgtEl>
                                          <p:spTgt spid="52"/>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wipe(up)">
                                      <p:cBhvr>
                                        <p:cTn id="2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52" grpId="0"/>
      <p:bldP spid="5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
        <p:nvSpPr>
          <p:cNvPr id="4" name="标题 4"/>
          <p:cNvSpPr txBox="1"/>
          <p:nvPr/>
        </p:nvSpPr>
        <p:spPr>
          <a:xfrm>
            <a:off x="1390649" y="482157"/>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3F3F3F"/>
                </a:solidFill>
                <a:latin typeface="Impact MT Std" pitchFamily="34" charset="0"/>
                <a:ea typeface="微软雅黑" panose="020B0503020204020204" pitchFamily="34" charset="-122"/>
              </a:rPr>
              <a:t>案例</a:t>
            </a:r>
            <a:r>
              <a:rPr lang="zh-CN" altLang="en-US" sz="2400" b="1" dirty="0">
                <a:solidFill>
                  <a:srgbClr val="3F3F3F"/>
                </a:solidFill>
                <a:latin typeface="Impact MT Std" pitchFamily="34" charset="0"/>
                <a:ea typeface="微软雅黑" panose="020B0503020204020204" pitchFamily="34" charset="-122"/>
              </a:rPr>
              <a:t>概况</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5" name="MH_Other_1"/>
          <p:cNvSpPr/>
          <p:nvPr>
            <p:custDataLst>
              <p:tags r:id="rId1"/>
            </p:custDataLst>
          </p:nvPr>
        </p:nvSpPr>
        <p:spPr>
          <a:xfrm>
            <a:off x="9658350" y="-57150"/>
            <a:ext cx="2537312" cy="4555681"/>
          </a:xfrm>
          <a:custGeom>
            <a:avLst/>
            <a:gdLst>
              <a:gd name="connsiteX0" fmla="*/ 644064 w 644064"/>
              <a:gd name="connsiteY0" fmla="*/ 0 h 4197212"/>
              <a:gd name="connsiteX1" fmla="*/ 644064 w 644064"/>
              <a:gd name="connsiteY1" fmla="*/ 4197212 h 4197212"/>
              <a:gd name="connsiteX2" fmla="*/ 0 w 644064"/>
              <a:gd name="connsiteY2" fmla="*/ 1677137 h 4197212"/>
              <a:gd name="connsiteX0-1" fmla="*/ 634379 w 644064"/>
              <a:gd name="connsiteY0-2" fmla="*/ 0 h 3898765"/>
              <a:gd name="connsiteX1-3" fmla="*/ 644064 w 644064"/>
              <a:gd name="connsiteY1-4" fmla="*/ 3898765 h 3898765"/>
              <a:gd name="connsiteX2-5" fmla="*/ 0 w 644064"/>
              <a:gd name="connsiteY2-6" fmla="*/ 1378690 h 3898765"/>
              <a:gd name="connsiteX3" fmla="*/ 634379 w 644064"/>
              <a:gd name="connsiteY3" fmla="*/ 0 h 3898765"/>
              <a:gd name="connsiteX0-7" fmla="*/ 644064 w 644995"/>
              <a:gd name="connsiteY0-8" fmla="*/ 0 h 3965086"/>
              <a:gd name="connsiteX1-9" fmla="*/ 644064 w 644995"/>
              <a:gd name="connsiteY1-10" fmla="*/ 3965086 h 3965086"/>
              <a:gd name="connsiteX2-11" fmla="*/ 0 w 644995"/>
              <a:gd name="connsiteY2-12" fmla="*/ 1445011 h 3965086"/>
              <a:gd name="connsiteX3-13" fmla="*/ 644064 w 644995"/>
              <a:gd name="connsiteY3-14" fmla="*/ 0 h 3965086"/>
            </a:gdLst>
            <a:ahLst/>
            <a:cxnLst>
              <a:cxn ang="0">
                <a:pos x="connsiteX0-1" y="connsiteY0-2"/>
              </a:cxn>
              <a:cxn ang="0">
                <a:pos x="connsiteX1-3" y="connsiteY1-4"/>
              </a:cxn>
              <a:cxn ang="0">
                <a:pos x="connsiteX2-5" y="connsiteY2-6"/>
              </a:cxn>
              <a:cxn ang="0">
                <a:pos x="connsiteX3-13" y="connsiteY3-14"/>
              </a:cxn>
            </a:cxnLst>
            <a:rect l="l" t="t" r="r" b="b"/>
            <a:pathLst>
              <a:path w="644995" h="3965086">
                <a:moveTo>
                  <a:pt x="644064" y="0"/>
                </a:moveTo>
                <a:cubicBezTo>
                  <a:pt x="647292" y="1299588"/>
                  <a:pt x="640836" y="2665498"/>
                  <a:pt x="644064" y="3965086"/>
                </a:cubicBezTo>
                <a:lnTo>
                  <a:pt x="0" y="1445011"/>
                </a:lnTo>
                <a:cubicBezTo>
                  <a:pt x="214688" y="885965"/>
                  <a:pt x="429376" y="559046"/>
                  <a:pt x="644064" y="0"/>
                </a:cubicBezTo>
                <a:close/>
              </a:path>
            </a:pathLst>
          </a:custGeom>
          <a:solidFill>
            <a:schemeClr val="bg1">
              <a:lumMod val="85000"/>
            </a:schemeClr>
          </a:solidFill>
        </p:spPr>
        <p:txBody>
          <a:bodyPr anchor="ctr"/>
          <a:lstStyle/>
          <a:p>
            <a:pPr algn="just">
              <a:lnSpc>
                <a:spcPct val="130000"/>
              </a:lnSpc>
              <a:defRPr/>
            </a:pPr>
            <a:endParaRPr lang="zh-CN" altLang="en-US" dirty="0" err="1">
              <a:solidFill>
                <a:srgbClr val="FFFFFF"/>
              </a:solidFill>
              <a:ea typeface="微软雅黑" panose="020B0503020204020204" pitchFamily="34" charset="-122"/>
            </a:endParaRPr>
          </a:p>
        </p:txBody>
      </p:sp>
      <p:sp>
        <p:nvSpPr>
          <p:cNvPr id="6" name="MH_Other_2"/>
          <p:cNvSpPr/>
          <p:nvPr>
            <p:custDataLst>
              <p:tags r:id="rId2"/>
            </p:custDataLst>
          </p:nvPr>
        </p:nvSpPr>
        <p:spPr>
          <a:xfrm>
            <a:off x="6164506" y="0"/>
            <a:ext cx="6027494" cy="6858000"/>
          </a:xfrm>
          <a:prstGeom prst="parallelogram">
            <a:avLst>
              <a:gd name="adj" fmla="val 70604"/>
            </a:avLst>
          </a:prstGeom>
          <a:solidFill>
            <a:schemeClr val="bg2">
              <a:lumMod val="75000"/>
            </a:schemeClr>
          </a:solidFill>
        </p:spPr>
        <p:txBody>
          <a:bodyPr anchor="ctr"/>
          <a:lstStyle/>
          <a:p>
            <a:pPr algn="just">
              <a:lnSpc>
                <a:spcPct val="130000"/>
              </a:lnSpc>
              <a:defRPr/>
            </a:pPr>
            <a:endParaRPr lang="zh-CN" altLang="en-US" dirty="0" err="1">
              <a:solidFill>
                <a:srgbClr val="FFFFFF"/>
              </a:solidFill>
              <a:ea typeface="微软雅黑" panose="020B0503020204020204" pitchFamily="34" charset="-122"/>
            </a:endParaRPr>
          </a:p>
        </p:txBody>
      </p:sp>
      <p:sp>
        <p:nvSpPr>
          <p:cNvPr id="45" name="MH_SubTitle_1"/>
          <p:cNvSpPr/>
          <p:nvPr>
            <p:custDataLst>
              <p:tags r:id="rId3"/>
            </p:custDataLst>
          </p:nvPr>
        </p:nvSpPr>
        <p:spPr>
          <a:xfrm>
            <a:off x="5472113" y="3155950"/>
            <a:ext cx="4919662" cy="1238250"/>
          </a:xfrm>
          <a:prstGeom prst="rect">
            <a:avLst/>
          </a:prstGeom>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sz="2800" b="1" dirty="0">
              <a:solidFill>
                <a:srgbClr val="0F6FC6"/>
              </a:solidFill>
              <a:ea typeface="微软雅黑" panose="020B0503020204020204" pitchFamily="34" charset="-122"/>
            </a:endParaRPr>
          </a:p>
        </p:txBody>
      </p:sp>
      <p:sp>
        <p:nvSpPr>
          <p:cNvPr id="53" name="Rectangle 43"/>
          <p:cNvSpPr/>
          <p:nvPr/>
        </p:nvSpPr>
        <p:spPr bwMode="auto">
          <a:xfrm>
            <a:off x="1916597" y="3258437"/>
            <a:ext cx="3372829" cy="1370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dirty="0" smtClean="0">
                <a:solidFill>
                  <a:srgbClr val="3F3F3F"/>
                </a:solidFill>
                <a:latin typeface="微软雅黑" panose="020B0503020204020204" pitchFamily="34" charset="-122"/>
                <a:ea typeface="微软雅黑" panose="020B0503020204020204" pitchFamily="34" charset="-122"/>
                <a:cs typeface="Lato Light" charset="0"/>
                <a:sym typeface="Lato Light" charset="0"/>
              </a:rPr>
              <a:t>发行股份购买资产</a:t>
            </a:r>
            <a:endParaRPr lang="en-US" altLang="zh-CN"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59" name="Rectangle 43"/>
          <p:cNvSpPr/>
          <p:nvPr/>
        </p:nvSpPr>
        <p:spPr bwMode="auto">
          <a:xfrm>
            <a:off x="1916598" y="4310922"/>
            <a:ext cx="3372829" cy="1370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dirty="0" smtClean="0">
                <a:solidFill>
                  <a:srgbClr val="3F3F3F"/>
                </a:solidFill>
                <a:latin typeface="微软雅黑" panose="020B0503020204020204" pitchFamily="34" charset="-122"/>
                <a:ea typeface="微软雅黑" panose="020B0503020204020204" pitchFamily="34" charset="-122"/>
                <a:cs typeface="Lato Light" charset="0"/>
                <a:sym typeface="Lato Light" charset="0"/>
              </a:rPr>
              <a:t>募集配套资金</a:t>
            </a:r>
            <a:endParaRPr lang="en-US" altLang="zh-CN"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64" name="双大括号 63"/>
          <p:cNvSpPr/>
          <p:nvPr/>
        </p:nvSpPr>
        <p:spPr>
          <a:xfrm>
            <a:off x="1759018" y="1004040"/>
            <a:ext cx="2738064" cy="974795"/>
          </a:xfrm>
          <a:prstGeom prst="bracePair">
            <a:avLst/>
          </a:prstGeom>
          <a:ln w="29210">
            <a:solidFill>
              <a:srgbClr val="3F3F3F"/>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smtClean="0"/>
              <a:t> </a:t>
            </a:r>
            <a:endParaRPr lang="zh-CN" altLang="en-US" dirty="0"/>
          </a:p>
        </p:txBody>
      </p:sp>
      <p:sp>
        <p:nvSpPr>
          <p:cNvPr id="65" name="燕尾形 64"/>
          <p:cNvSpPr/>
          <p:nvPr/>
        </p:nvSpPr>
        <p:spPr>
          <a:xfrm rot="5400000">
            <a:off x="878870" y="2153649"/>
            <a:ext cx="734330" cy="734330"/>
          </a:xfrm>
          <a:prstGeom prst="chevron">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燕尾形 66"/>
          <p:cNvSpPr/>
          <p:nvPr/>
        </p:nvSpPr>
        <p:spPr>
          <a:xfrm rot="5400000">
            <a:off x="878870" y="3229341"/>
            <a:ext cx="734330" cy="734330"/>
          </a:xfrm>
          <a:prstGeom prst="chevr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Rectangle 43"/>
          <p:cNvSpPr/>
          <p:nvPr/>
        </p:nvSpPr>
        <p:spPr bwMode="auto">
          <a:xfrm>
            <a:off x="1916596" y="5373892"/>
            <a:ext cx="3372829" cy="1370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dirty="0" smtClean="0">
                <a:solidFill>
                  <a:srgbClr val="3F3F3F"/>
                </a:solidFill>
                <a:latin typeface="微软雅黑" panose="020B0503020204020204" pitchFamily="34" charset="-122"/>
                <a:ea typeface="微软雅黑" panose="020B0503020204020204" pitchFamily="34" charset="-122"/>
                <a:cs typeface="Lato Light" charset="0"/>
                <a:sym typeface="Lato Light" charset="0"/>
              </a:rPr>
              <a:t>过渡期间损益安排</a:t>
            </a:r>
            <a:endParaRPr lang="en-US" altLang="zh-CN"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69" name="燕尾形 68"/>
          <p:cNvSpPr/>
          <p:nvPr/>
        </p:nvSpPr>
        <p:spPr>
          <a:xfrm rot="5400000">
            <a:off x="878870" y="4261913"/>
            <a:ext cx="734330" cy="734330"/>
          </a:xfrm>
          <a:prstGeom prst="chevron">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TextBox 7"/>
          <p:cNvSpPr txBox="1"/>
          <p:nvPr/>
        </p:nvSpPr>
        <p:spPr>
          <a:xfrm>
            <a:off x="2317571" y="1256847"/>
            <a:ext cx="1754808" cy="523220"/>
          </a:xfrm>
          <a:prstGeom prst="rect">
            <a:avLst/>
          </a:prstGeom>
          <a:noFill/>
        </p:spPr>
        <p:txBody>
          <a:bodyPr wrap="square" rtlCol="0">
            <a:spAutoFit/>
          </a:bodyPr>
          <a:lstStyle/>
          <a:p>
            <a:r>
              <a:rPr lang="zh-CN" altLang="en-US" sz="2800" b="1" dirty="0" smtClean="0">
                <a:latin typeface="微软雅黑" panose="020B0503020204020204" pitchFamily="34" charset="-122"/>
                <a:ea typeface="微软雅黑" panose="020B0503020204020204" pitchFamily="34" charset="-122"/>
              </a:rPr>
              <a:t>重组方案</a:t>
            </a:r>
            <a:endParaRPr lang="zh-CN" altLang="en-US" sz="2800" b="1" dirty="0">
              <a:latin typeface="微软雅黑" panose="020B0503020204020204" pitchFamily="34" charset="-122"/>
              <a:ea typeface="微软雅黑" panose="020B0503020204020204" pitchFamily="34" charset="-122"/>
            </a:endParaRPr>
          </a:p>
        </p:txBody>
      </p:sp>
      <p:sp>
        <p:nvSpPr>
          <p:cNvPr id="18" name="燕尾形 17"/>
          <p:cNvSpPr/>
          <p:nvPr/>
        </p:nvSpPr>
        <p:spPr>
          <a:xfrm rot="5400000">
            <a:off x="878870" y="5359445"/>
            <a:ext cx="734330" cy="734330"/>
          </a:xfrm>
          <a:prstGeom prst="chevron">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Rectangle 43"/>
          <p:cNvSpPr/>
          <p:nvPr/>
        </p:nvSpPr>
        <p:spPr bwMode="auto">
          <a:xfrm>
            <a:off x="1916595" y="2153649"/>
            <a:ext cx="3372829" cy="1370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dirty="0">
                <a:solidFill>
                  <a:srgbClr val="3F3F3F"/>
                </a:solidFill>
                <a:latin typeface="微软雅黑" panose="020B0503020204020204" pitchFamily="34" charset="-122"/>
                <a:ea typeface="微软雅黑" panose="020B0503020204020204" pitchFamily="34" charset="-122"/>
                <a:cs typeface="Lato Light" charset="0"/>
                <a:sym typeface="Lato Light" charset="0"/>
              </a:rPr>
              <a:t>重大</a:t>
            </a:r>
            <a:r>
              <a:rPr lang="zh-CN" altLang="en-US" dirty="0" smtClean="0">
                <a:solidFill>
                  <a:srgbClr val="3F3F3F"/>
                </a:solidFill>
                <a:latin typeface="微软雅黑" panose="020B0503020204020204" pitchFamily="34" charset="-122"/>
                <a:ea typeface="微软雅黑" panose="020B0503020204020204" pitchFamily="34" charset="-122"/>
                <a:cs typeface="Lato Light" charset="0"/>
                <a:sym typeface="Lato Light" charset="0"/>
              </a:rPr>
              <a:t>资产置换</a:t>
            </a:r>
            <a:endParaRPr lang="en-US" altLang="zh-CN" dirty="0">
              <a:solidFill>
                <a:srgbClr val="3F3F3F"/>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9" name="TextBox 8"/>
          <p:cNvSpPr txBox="1"/>
          <p:nvPr/>
        </p:nvSpPr>
        <p:spPr>
          <a:xfrm>
            <a:off x="3922767" y="3287078"/>
            <a:ext cx="2545890" cy="1138773"/>
          </a:xfrm>
          <a:prstGeom prst="rect">
            <a:avLst/>
          </a:prstGeom>
          <a:noFill/>
        </p:spPr>
        <p:txBody>
          <a:bodyPr wrap="none" rtlCol="0">
            <a:spAutoFit/>
          </a:bodyPr>
          <a:lstStyle/>
          <a:p>
            <a:r>
              <a:rPr lang="zh-CN" altLang="zh-CN" sz="1600" dirty="0"/>
              <a:t>（</a:t>
            </a:r>
            <a:r>
              <a:rPr lang="en-US" altLang="zh-CN" sz="1600" dirty="0"/>
              <a:t>1</a:t>
            </a:r>
            <a:r>
              <a:rPr lang="zh-CN" altLang="zh-CN" sz="1600" dirty="0"/>
              <a:t>）发行价格和定价</a:t>
            </a:r>
            <a:r>
              <a:rPr lang="zh-CN" altLang="zh-CN" sz="1600" dirty="0" smtClean="0"/>
              <a:t>依据</a:t>
            </a:r>
            <a:endParaRPr lang="en-US" altLang="zh-CN" sz="1600" dirty="0" smtClean="0"/>
          </a:p>
          <a:p>
            <a:r>
              <a:rPr lang="zh-CN" altLang="zh-CN" sz="1600" dirty="0"/>
              <a:t>（</a:t>
            </a:r>
            <a:r>
              <a:rPr lang="en-US" altLang="zh-CN" sz="1600" dirty="0"/>
              <a:t>2</a:t>
            </a:r>
            <a:r>
              <a:rPr lang="zh-CN" altLang="zh-CN" sz="1600" dirty="0"/>
              <a:t>）发行数量</a:t>
            </a:r>
            <a:endParaRPr lang="zh-CN" altLang="zh-CN" sz="1600" dirty="0"/>
          </a:p>
          <a:p>
            <a:r>
              <a:rPr lang="zh-CN" altLang="zh-CN" sz="1600" dirty="0"/>
              <a:t>（</a:t>
            </a:r>
            <a:r>
              <a:rPr lang="en-US" altLang="zh-CN" sz="1600" dirty="0"/>
              <a:t>3</a:t>
            </a:r>
            <a:r>
              <a:rPr lang="zh-CN" altLang="zh-CN" sz="1600" dirty="0"/>
              <a:t>）锁定期</a:t>
            </a:r>
            <a:endParaRPr lang="zh-CN" altLang="zh-CN" sz="1600" dirty="0"/>
          </a:p>
          <a:p>
            <a:endParaRPr lang="zh-CN" altLang="en-US" dirty="0"/>
          </a:p>
        </p:txBody>
      </p:sp>
      <p:sp>
        <p:nvSpPr>
          <p:cNvPr id="10" name="TextBox 9"/>
          <p:cNvSpPr txBox="1"/>
          <p:nvPr/>
        </p:nvSpPr>
        <p:spPr>
          <a:xfrm>
            <a:off x="3932690" y="4538535"/>
            <a:ext cx="2545890" cy="1384995"/>
          </a:xfrm>
          <a:prstGeom prst="rect">
            <a:avLst/>
          </a:prstGeom>
          <a:noFill/>
        </p:spPr>
        <p:txBody>
          <a:bodyPr wrap="none" rtlCol="0">
            <a:spAutoFit/>
          </a:bodyPr>
          <a:lstStyle/>
          <a:p>
            <a:r>
              <a:rPr lang="zh-CN" altLang="zh-CN" sz="1600" dirty="0"/>
              <a:t>（</a:t>
            </a:r>
            <a:r>
              <a:rPr lang="en-US" altLang="zh-CN" sz="1600" dirty="0"/>
              <a:t>1</a:t>
            </a:r>
            <a:r>
              <a:rPr lang="zh-CN" altLang="zh-CN" sz="1600" dirty="0"/>
              <a:t>）发行价格和定价</a:t>
            </a:r>
            <a:r>
              <a:rPr lang="zh-CN" altLang="zh-CN" sz="1600" dirty="0" smtClean="0"/>
              <a:t>依据</a:t>
            </a:r>
            <a:endParaRPr lang="en-US" altLang="zh-CN" sz="1600" dirty="0" smtClean="0"/>
          </a:p>
          <a:p>
            <a:r>
              <a:rPr lang="zh-CN" altLang="zh-CN" sz="1600" dirty="0"/>
              <a:t>（</a:t>
            </a:r>
            <a:r>
              <a:rPr lang="en-US" altLang="zh-CN" sz="1600" dirty="0"/>
              <a:t>2</a:t>
            </a:r>
            <a:r>
              <a:rPr lang="zh-CN" altLang="zh-CN" sz="1600" dirty="0"/>
              <a:t>）发行数量</a:t>
            </a:r>
            <a:endParaRPr lang="zh-CN" altLang="zh-CN" sz="1600" dirty="0"/>
          </a:p>
          <a:p>
            <a:r>
              <a:rPr lang="zh-CN" altLang="zh-CN" sz="1600" dirty="0"/>
              <a:t>（</a:t>
            </a:r>
            <a:r>
              <a:rPr lang="en-US" altLang="zh-CN" sz="1600" dirty="0"/>
              <a:t>3</a:t>
            </a:r>
            <a:r>
              <a:rPr lang="zh-CN" altLang="zh-CN" sz="1600" dirty="0"/>
              <a:t>）锁定期</a:t>
            </a:r>
            <a:endParaRPr lang="zh-CN" altLang="zh-CN" sz="1600" dirty="0"/>
          </a:p>
          <a:p>
            <a:endParaRPr lang="zh-CN" altLang="zh-CN" sz="1600" dirty="0"/>
          </a:p>
          <a:p>
            <a:endParaRPr lang="zh-CN" altLang="en-US" dirty="0"/>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580" y="482157"/>
            <a:ext cx="5717082" cy="572067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arn(inVertical)">
                                      <p:cBhvr>
                                        <p:cTn id="7" dur="300"/>
                                        <p:tgtEl>
                                          <p:spTgt spid="6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500"/>
                                        <p:tgtEl>
                                          <p:spTgt spid="65"/>
                                        </p:tgtEl>
                                      </p:cBhvr>
                                    </p:animEffect>
                                    <p:anim calcmode="lin" valueType="num">
                                      <p:cBhvr>
                                        <p:cTn id="12" dur="500" fill="hold"/>
                                        <p:tgtEl>
                                          <p:spTgt spid="65"/>
                                        </p:tgtEl>
                                        <p:attrNameLst>
                                          <p:attrName>ppt_x</p:attrName>
                                        </p:attrNameLst>
                                      </p:cBhvr>
                                      <p:tavLst>
                                        <p:tav tm="0">
                                          <p:val>
                                            <p:strVal val="#ppt_x"/>
                                          </p:val>
                                        </p:tav>
                                        <p:tav tm="100000">
                                          <p:val>
                                            <p:strVal val="#ppt_x"/>
                                          </p:val>
                                        </p:tav>
                                      </p:tavLst>
                                    </p:anim>
                                    <p:anim calcmode="lin" valueType="num">
                                      <p:cBhvr>
                                        <p:cTn id="13" dur="500" fill="hold"/>
                                        <p:tgtEl>
                                          <p:spTgt spid="6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anim calcmode="lin" valueType="num">
                                      <p:cBhvr>
                                        <p:cTn id="17" dur="500" fill="hold"/>
                                        <p:tgtEl>
                                          <p:spTgt spid="53"/>
                                        </p:tgtEl>
                                        <p:attrNameLst>
                                          <p:attrName>ppt_x</p:attrName>
                                        </p:attrNameLst>
                                      </p:cBhvr>
                                      <p:tavLst>
                                        <p:tav tm="0">
                                          <p:val>
                                            <p:strVal val="#ppt_x"/>
                                          </p:val>
                                        </p:tav>
                                        <p:tav tm="100000">
                                          <p:val>
                                            <p:strVal val="#ppt_x"/>
                                          </p:val>
                                        </p:tav>
                                      </p:tavLst>
                                    </p:anim>
                                    <p:anim calcmode="lin" valueType="num">
                                      <p:cBhvr>
                                        <p:cTn id="18" dur="500" fill="hold"/>
                                        <p:tgtEl>
                                          <p:spTgt spid="53"/>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500"/>
                                        <p:tgtEl>
                                          <p:spTgt spid="67"/>
                                        </p:tgtEl>
                                      </p:cBhvr>
                                    </p:animEffect>
                                    <p:anim calcmode="lin" valueType="num">
                                      <p:cBhvr>
                                        <p:cTn id="23" dur="500" fill="hold"/>
                                        <p:tgtEl>
                                          <p:spTgt spid="67"/>
                                        </p:tgtEl>
                                        <p:attrNameLst>
                                          <p:attrName>ppt_x</p:attrName>
                                        </p:attrNameLst>
                                      </p:cBhvr>
                                      <p:tavLst>
                                        <p:tav tm="0">
                                          <p:val>
                                            <p:strVal val="#ppt_x"/>
                                          </p:val>
                                        </p:tav>
                                        <p:tav tm="100000">
                                          <p:val>
                                            <p:strVal val="#ppt_x"/>
                                          </p:val>
                                        </p:tav>
                                      </p:tavLst>
                                    </p:anim>
                                    <p:anim calcmode="lin" valueType="num">
                                      <p:cBhvr>
                                        <p:cTn id="24" dur="500" fill="hold"/>
                                        <p:tgtEl>
                                          <p:spTgt spid="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anim calcmode="lin" valueType="num">
                                      <p:cBhvr>
                                        <p:cTn id="28" dur="500" fill="hold"/>
                                        <p:tgtEl>
                                          <p:spTgt spid="59"/>
                                        </p:tgtEl>
                                        <p:attrNameLst>
                                          <p:attrName>ppt_x</p:attrName>
                                        </p:attrNameLst>
                                      </p:cBhvr>
                                      <p:tavLst>
                                        <p:tav tm="0">
                                          <p:val>
                                            <p:strVal val="#ppt_x"/>
                                          </p:val>
                                        </p:tav>
                                        <p:tav tm="100000">
                                          <p:val>
                                            <p:strVal val="#ppt_x"/>
                                          </p:val>
                                        </p:tav>
                                      </p:tavLst>
                                    </p:anim>
                                    <p:anim calcmode="lin" valueType="num">
                                      <p:cBhvr>
                                        <p:cTn id="29" dur="500" fill="hold"/>
                                        <p:tgtEl>
                                          <p:spTgt spid="59"/>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42" presetClass="entr" presetSubtype="0"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500"/>
                                        <p:tgtEl>
                                          <p:spTgt spid="69"/>
                                        </p:tgtEl>
                                      </p:cBhvr>
                                    </p:animEffect>
                                    <p:anim calcmode="lin" valueType="num">
                                      <p:cBhvr>
                                        <p:cTn id="34" dur="500" fill="hold"/>
                                        <p:tgtEl>
                                          <p:spTgt spid="69"/>
                                        </p:tgtEl>
                                        <p:attrNameLst>
                                          <p:attrName>ppt_x</p:attrName>
                                        </p:attrNameLst>
                                      </p:cBhvr>
                                      <p:tavLst>
                                        <p:tav tm="0">
                                          <p:val>
                                            <p:strVal val="#ppt_x"/>
                                          </p:val>
                                        </p:tav>
                                        <p:tav tm="100000">
                                          <p:val>
                                            <p:strVal val="#ppt_x"/>
                                          </p:val>
                                        </p:tav>
                                      </p:tavLst>
                                    </p:anim>
                                    <p:anim calcmode="lin" valueType="num">
                                      <p:cBhvr>
                                        <p:cTn id="35" dur="500" fill="hold"/>
                                        <p:tgtEl>
                                          <p:spTgt spid="6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fade">
                                      <p:cBhvr>
                                        <p:cTn id="38" dur="500"/>
                                        <p:tgtEl>
                                          <p:spTgt spid="68"/>
                                        </p:tgtEl>
                                      </p:cBhvr>
                                    </p:animEffect>
                                    <p:anim calcmode="lin" valueType="num">
                                      <p:cBhvr>
                                        <p:cTn id="39" dur="500" fill="hold"/>
                                        <p:tgtEl>
                                          <p:spTgt spid="68"/>
                                        </p:tgtEl>
                                        <p:attrNameLst>
                                          <p:attrName>ppt_x</p:attrName>
                                        </p:attrNameLst>
                                      </p:cBhvr>
                                      <p:tavLst>
                                        <p:tav tm="0">
                                          <p:val>
                                            <p:strVal val="#ppt_x"/>
                                          </p:val>
                                        </p:tav>
                                        <p:tav tm="100000">
                                          <p:val>
                                            <p:strVal val="#ppt_x"/>
                                          </p:val>
                                        </p:tav>
                                      </p:tavLst>
                                    </p:anim>
                                    <p:anim calcmode="lin" valueType="num">
                                      <p:cBhvr>
                                        <p:cTn id="40" dur="500" fill="hold"/>
                                        <p:tgtEl>
                                          <p:spTgt spid="68"/>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strVal val="#ppt_x"/>
                                          </p:val>
                                        </p:tav>
                                        <p:tav tm="100000">
                                          <p:val>
                                            <p:strVal val="#ppt_x"/>
                                          </p:val>
                                        </p:tav>
                                      </p:tavLst>
                                    </p:anim>
                                    <p:anim calcmode="lin" valueType="num">
                                      <p:cBhvr>
                                        <p:cTn id="46" dur="500" fill="hold"/>
                                        <p:tgtEl>
                                          <p:spTgt spid="18"/>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anim calcmode="lin" valueType="num">
                                      <p:cBhvr>
                                        <p:cTn id="50" dur="500" fill="hold"/>
                                        <p:tgtEl>
                                          <p:spTgt spid="19"/>
                                        </p:tgtEl>
                                        <p:attrNameLst>
                                          <p:attrName>ppt_x</p:attrName>
                                        </p:attrNameLst>
                                      </p:cBhvr>
                                      <p:tavLst>
                                        <p:tav tm="0">
                                          <p:val>
                                            <p:strVal val="#ppt_x"/>
                                          </p:val>
                                        </p:tav>
                                        <p:tav tm="100000">
                                          <p:val>
                                            <p:strVal val="#ppt_x"/>
                                          </p:val>
                                        </p:tav>
                                      </p:tavLst>
                                    </p:anim>
                                    <p:anim calcmode="lin" valueType="num">
                                      <p:cBhvr>
                                        <p:cTn id="51"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9" grpId="0"/>
      <p:bldP spid="64" grpId="0" animBg="1"/>
      <p:bldP spid="65" grpId="0" animBg="1"/>
      <p:bldP spid="67" grpId="0" animBg="1"/>
      <p:bldP spid="68" grpId="0"/>
      <p:bldP spid="69" grpId="0" animBg="1"/>
      <p:bldP spid="18" grpId="0" animBg="1"/>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3F3F3F"/>
              </a:solidFill>
              <a:latin typeface="微软雅黑" panose="020B0503020204020204" pitchFamily="34" charset="-122"/>
              <a:ea typeface="微软雅黑" panose="020B0503020204020204" pitchFamily="34" charset="-122"/>
            </a:endParaRPr>
          </a:p>
        </p:txBody>
      </p:sp>
      <p:sp>
        <p:nvSpPr>
          <p:cNvPr id="55" name="标题 4"/>
          <p:cNvSpPr txBox="1"/>
          <p:nvPr/>
        </p:nvSpPr>
        <p:spPr>
          <a:xfrm>
            <a:off x="1390650" y="469493"/>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3F3F3F"/>
                </a:solidFill>
                <a:latin typeface="Impact MT Std" pitchFamily="34" charset="0"/>
                <a:ea typeface="微软雅黑" panose="020B0503020204020204" pitchFamily="34" charset="-122"/>
              </a:rPr>
              <a:t>案例概况</a:t>
            </a:r>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87" name="Rectangle 43"/>
          <p:cNvSpPr/>
          <p:nvPr/>
        </p:nvSpPr>
        <p:spPr bwMode="auto">
          <a:xfrm>
            <a:off x="1620660" y="4618434"/>
            <a:ext cx="9163604" cy="629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en-US" sz="1400" dirty="0" smtClean="0"/>
              <a:t>     上</a:t>
            </a:r>
            <a:r>
              <a:rPr lang="zh-CN" altLang="zh-CN" sz="1400" dirty="0" smtClean="0"/>
              <a:t>面</a:t>
            </a:r>
            <a:r>
              <a:rPr lang="zh-CN" altLang="zh-CN" sz="1400" dirty="0"/>
              <a:t>的表显示了顺丰的上市历程和合并</a:t>
            </a:r>
            <a:r>
              <a:rPr lang="zh-CN" altLang="zh-CN" sz="1400" dirty="0" smtClean="0"/>
              <a:t>进程</a:t>
            </a:r>
            <a:r>
              <a:rPr lang="zh-CN" altLang="en-US" sz="1400" dirty="0" smtClean="0"/>
              <a:t>。</a:t>
            </a:r>
            <a:endParaRPr lang="zh-CN" altLang="zh-CN" sz="1400" dirty="0"/>
          </a:p>
          <a:p>
            <a:pPr fontAlgn="base">
              <a:lnSpc>
                <a:spcPct val="125000"/>
              </a:lnSpc>
              <a:spcBef>
                <a:spcPct val="0"/>
              </a:spcBef>
              <a:spcAft>
                <a:spcPct val="0"/>
              </a:spcAft>
            </a:pPr>
            <a:r>
              <a:rPr lang="en-US" altLang="zh-CN" sz="1400" dirty="0" smtClean="0"/>
              <a:t>      2016</a:t>
            </a:r>
            <a:r>
              <a:rPr lang="zh-CN" altLang="zh-CN" sz="1400" dirty="0"/>
              <a:t>年</a:t>
            </a:r>
            <a:r>
              <a:rPr lang="en-US" altLang="zh-CN" sz="1400" dirty="0"/>
              <a:t>5</a:t>
            </a:r>
            <a:r>
              <a:rPr lang="zh-CN" altLang="zh-CN" sz="1400" dirty="0"/>
              <a:t>月，顺丰控股准备借壳鼎泰新材进行上市。根据泰鼎新材的公告显示，顺丰用其持有的鼎泰新材股权与泰鼎新材的全部负债和资产进行等价交换。在该次交易中，对准备置入与置出的资产进行了初步作价，置入与置出资产的差价由鼎泰新材以股份方式向顺丰购买。交易结束后，王卫成为上市公司的真正的掌权人。但是，因为监管的力度越来越大，顺丰控股多次改变了重组方案。</a:t>
            </a:r>
            <a:r>
              <a:rPr lang="en-US" altLang="zh-CN" sz="1400" dirty="0"/>
              <a:t>7</a:t>
            </a:r>
            <a:r>
              <a:rPr lang="zh-CN" altLang="zh-CN" sz="1400" dirty="0"/>
              <a:t>月</a:t>
            </a:r>
            <a:r>
              <a:rPr lang="en-US" altLang="zh-CN" sz="1400" dirty="0"/>
              <a:t>26</a:t>
            </a:r>
            <a:r>
              <a:rPr lang="zh-CN" altLang="zh-CN" sz="1400" dirty="0"/>
              <a:t>日，泰鼎新材在证监会在发布的《上市公司重大资产重组办法（征求意见稿）》一个多月后，公开了顺丰借助泰鼎新材剥离名下金融资产后再上市的调整方案。实际上在</a:t>
            </a:r>
            <a:r>
              <a:rPr lang="en-US" altLang="zh-CN" sz="1400" dirty="0"/>
              <a:t>2015</a:t>
            </a:r>
            <a:r>
              <a:rPr lang="zh-CN" altLang="zh-CN" sz="1400" dirty="0"/>
              <a:t>年初，顺丰原本打算采用</a:t>
            </a:r>
            <a:r>
              <a:rPr lang="en-US" altLang="zh-CN" sz="1400" dirty="0"/>
              <a:t>A</a:t>
            </a:r>
            <a:r>
              <a:rPr lang="zh-CN" altLang="zh-CN" sz="1400" dirty="0"/>
              <a:t>股</a:t>
            </a:r>
            <a:r>
              <a:rPr lang="en-US" altLang="zh-CN" sz="1400" dirty="0"/>
              <a:t>IPO</a:t>
            </a:r>
            <a:r>
              <a:rPr lang="zh-CN" altLang="zh-CN" sz="1400" dirty="0"/>
              <a:t>方式上市，但是紧接着还是选择了借壳上市</a:t>
            </a:r>
            <a:r>
              <a:rPr lang="zh-CN" altLang="zh-CN" sz="1400" dirty="0" smtClean="0"/>
              <a:t>。</a:t>
            </a:r>
            <a:endParaRPr lang="zh-CN" altLang="zh-CN" sz="1400" dirty="0"/>
          </a:p>
          <a:p>
            <a:pPr fontAlgn="base">
              <a:lnSpc>
                <a:spcPct val="125000"/>
              </a:lnSpc>
              <a:spcBef>
                <a:spcPct val="0"/>
              </a:spcBef>
              <a:spcAft>
                <a:spcPct val="0"/>
              </a:spcAft>
            </a:pPr>
            <a:endParaRPr lang="zh-CN" altLang="en-US" sz="1400" dirty="0">
              <a:solidFill>
                <a:srgbClr val="595959"/>
              </a:solidFill>
              <a:latin typeface="微软雅黑" panose="020B0503020204020204" pitchFamily="34" charset="-122"/>
              <a:ea typeface="微软雅黑" panose="020B0503020204020204" pitchFamily="34" charset="-122"/>
              <a:cs typeface="Lato Regular" charset="0"/>
              <a:sym typeface="Lato Regular" charset="0"/>
            </a:endParaRPr>
          </a:p>
        </p:txBody>
      </p:sp>
      <p:sp>
        <p:nvSpPr>
          <p:cNvPr id="103"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1394" y="1127033"/>
            <a:ext cx="7331753" cy="326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91977" y="726923"/>
            <a:ext cx="1210588" cy="400110"/>
          </a:xfrm>
          <a:prstGeom prst="rect">
            <a:avLst/>
          </a:prstGeom>
          <a:noFill/>
        </p:spPr>
        <p:txBody>
          <a:bodyPr wrap="none" rtlCol="0">
            <a:spAutoFit/>
          </a:bodyPr>
          <a:lstStyle/>
          <a:p>
            <a:r>
              <a:rPr lang="zh-CN" altLang="en-US" sz="2000" b="1" dirty="0" smtClean="0">
                <a:latin typeface="微软雅黑" panose="020B0503020204020204" pitchFamily="34" charset="-122"/>
                <a:ea typeface="微软雅黑" panose="020B0503020204020204" pitchFamily="34" charset="-122"/>
              </a:rPr>
              <a:t>交易过程</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left)">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2823018"/>
          </a:xfrm>
          <a:prstGeom prst="rect">
            <a:avLst/>
          </a:prstGeom>
          <a:blipFill dpi="0" rotWithShape="1">
            <a:blip r:embed="rId1"/>
            <a:srcRect/>
            <a:stretch>
              <a:fillRect l="-894" t="-70859" r="-381" b="-136179"/>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标题 4"/>
          <p:cNvSpPr txBox="1"/>
          <p:nvPr/>
        </p:nvSpPr>
        <p:spPr>
          <a:xfrm>
            <a:off x="1390650" y="482156"/>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lumMod val="95000"/>
                  </a:schemeClr>
                </a:solidFill>
                <a:latin typeface="Impact MT Std" pitchFamily="34" charset="0"/>
                <a:ea typeface="微软雅黑" panose="020B0503020204020204" pitchFamily="34" charset="-122"/>
              </a:rPr>
              <a:t>案例</a:t>
            </a:r>
            <a:r>
              <a:rPr lang="zh-CN" altLang="en-US" sz="2400" b="1" dirty="0" smtClean="0">
                <a:solidFill>
                  <a:schemeClr val="bg1">
                    <a:lumMod val="95000"/>
                  </a:schemeClr>
                </a:solidFill>
                <a:latin typeface="Impact MT Std" pitchFamily="34" charset="0"/>
                <a:ea typeface="微软雅黑" panose="020B0503020204020204" pitchFamily="34" charset="-122"/>
              </a:rPr>
              <a:t>概况</a:t>
            </a:r>
            <a:endParaRPr lang="zh-CN" altLang="en-US" sz="1400" b="1" dirty="0">
              <a:solidFill>
                <a:schemeClr val="bg1">
                  <a:lumMod val="95000"/>
                </a:schemeClr>
              </a:solidFill>
              <a:latin typeface="Impact MT Std" pitchFamily="34" charset="0"/>
              <a:ea typeface="微软雅黑" panose="020B0503020204020204" pitchFamily="34" charset="-122"/>
            </a:endParaRPr>
          </a:p>
          <a:p>
            <a:pPr algn="l"/>
            <a:endParaRPr lang="zh-CN" altLang="en-US" sz="2400" b="1" dirty="0" smtClean="0">
              <a:solidFill>
                <a:schemeClr val="bg1">
                  <a:lumMod val="95000"/>
                </a:schemeClr>
              </a:solidFill>
              <a:latin typeface="Impact MT Std" pitchFamily="34" charset="0"/>
              <a:ea typeface="微软雅黑" panose="020B0503020204020204" pitchFamily="34" charset="-122"/>
            </a:endParaRPr>
          </a:p>
        </p:txBody>
      </p:sp>
      <p:sp>
        <p:nvSpPr>
          <p:cNvPr id="8" name="文本框 19"/>
          <p:cNvSpPr txBox="1">
            <a:spLocks noChangeArrowheads="1"/>
          </p:cNvSpPr>
          <p:nvPr>
            <p:custDataLst>
              <p:tags r:id="rId2"/>
            </p:custDataLst>
          </p:nvPr>
        </p:nvSpPr>
        <p:spPr bwMode="auto">
          <a:xfrm>
            <a:off x="4149726" y="1255824"/>
            <a:ext cx="2765424" cy="533918"/>
          </a:xfrm>
          <a:prstGeom prst="rect">
            <a:avLst/>
          </a:prstGeom>
          <a:no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28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交易</a:t>
            </a:r>
            <a:r>
              <a:rPr lang="zh-CN" altLang="en-US" sz="2800" b="1" dirty="0" smtClean="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后公司情况</a:t>
            </a:r>
            <a:endParaRPr lang="zh-CN" altLang="en-US" sz="28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1" name="MH_Text_1"/>
          <p:cNvSpPr/>
          <p:nvPr>
            <p:custDataLst>
              <p:tags r:id="rId3"/>
            </p:custDataLst>
          </p:nvPr>
        </p:nvSpPr>
        <p:spPr>
          <a:xfrm>
            <a:off x="870824" y="5012749"/>
            <a:ext cx="1862138" cy="1638300"/>
          </a:xfrm>
          <a:prstGeom prst="rect">
            <a:avLst/>
          </a:prstGeom>
        </p:spPr>
        <p:txBody>
          <a:bodyPr>
            <a:noAutofit/>
          </a:bodyPr>
          <a:lstStyle/>
          <a:p>
            <a:pPr>
              <a:lnSpc>
                <a:spcPct val="120000"/>
              </a:lnSpc>
              <a:defRPr/>
            </a:pPr>
            <a:r>
              <a:rPr lang="zh-CN" altLang="en-US" b="1" dirty="0" smtClean="0"/>
              <a:t>      转型与发展</a:t>
            </a:r>
            <a:endParaRPr lang="zh-CN" altLang="zh-CN" b="1" dirty="0"/>
          </a:p>
        </p:txBody>
      </p:sp>
      <p:sp>
        <p:nvSpPr>
          <p:cNvPr id="12" name="MH_Text_2"/>
          <p:cNvSpPr/>
          <p:nvPr>
            <p:custDataLst>
              <p:tags r:id="rId4"/>
            </p:custDataLst>
          </p:nvPr>
        </p:nvSpPr>
        <p:spPr>
          <a:xfrm>
            <a:off x="3114232" y="5009191"/>
            <a:ext cx="1862138" cy="1638300"/>
          </a:xfrm>
          <a:prstGeom prst="rect">
            <a:avLst/>
          </a:prstGeom>
        </p:spPr>
        <p:txBody>
          <a:bodyPr>
            <a:normAutofit/>
          </a:bodyPr>
          <a:lstStyle/>
          <a:p>
            <a:pPr>
              <a:lnSpc>
                <a:spcPct val="120000"/>
              </a:lnSpc>
              <a:defRPr/>
            </a:pPr>
            <a:r>
              <a:rPr lang="zh-CN" altLang="en-US" dirty="0" smtClean="0"/>
              <a:t>    </a:t>
            </a:r>
            <a:r>
              <a:rPr lang="zh-CN" altLang="en-US" b="1" dirty="0" smtClean="0"/>
              <a:t>同行业</a:t>
            </a:r>
            <a:r>
              <a:rPr lang="zh-CN" altLang="en-US" b="1" dirty="0"/>
              <a:t>挑战</a:t>
            </a:r>
            <a:endParaRPr lang="zh-CN" altLang="en-US" b="1" dirty="0"/>
          </a:p>
        </p:txBody>
      </p:sp>
      <p:sp>
        <p:nvSpPr>
          <p:cNvPr id="13" name="MH_Text_3"/>
          <p:cNvSpPr/>
          <p:nvPr>
            <p:custDataLst>
              <p:tags r:id="rId5"/>
            </p:custDataLst>
          </p:nvPr>
        </p:nvSpPr>
        <p:spPr>
          <a:xfrm>
            <a:off x="5074729" y="4993895"/>
            <a:ext cx="2149476" cy="1638300"/>
          </a:xfrm>
          <a:prstGeom prst="rect">
            <a:avLst/>
          </a:prstGeom>
        </p:spPr>
        <p:txBody>
          <a:bodyPr>
            <a:noAutofit/>
          </a:bodyPr>
          <a:lstStyle/>
          <a:p>
            <a:pPr>
              <a:lnSpc>
                <a:spcPct val="120000"/>
              </a:lnSpc>
              <a:defRPr/>
            </a:pPr>
            <a:r>
              <a:rPr lang="zh-CN" altLang="en-US" b="1" dirty="0"/>
              <a:t>         </a:t>
            </a:r>
            <a:r>
              <a:rPr lang="zh-CN" altLang="en-US" b="1" dirty="0" smtClean="0"/>
              <a:t> </a:t>
            </a:r>
            <a:r>
              <a:rPr lang="zh-CN" altLang="en-US" b="1" dirty="0"/>
              <a:t>财报分</a:t>
            </a:r>
            <a:r>
              <a:rPr lang="zh-CN" altLang="en-US" b="1" dirty="0"/>
              <a:t>析</a:t>
            </a:r>
            <a:endParaRPr lang="zh-CN" altLang="zh-CN" b="1" dirty="0"/>
          </a:p>
        </p:txBody>
      </p:sp>
      <p:sp>
        <p:nvSpPr>
          <p:cNvPr id="14" name="MH_Text_4"/>
          <p:cNvSpPr/>
          <p:nvPr>
            <p:custDataLst>
              <p:tags r:id="rId6"/>
            </p:custDataLst>
          </p:nvPr>
        </p:nvSpPr>
        <p:spPr>
          <a:xfrm>
            <a:off x="7429894" y="5009191"/>
            <a:ext cx="1862137" cy="1638300"/>
          </a:xfrm>
          <a:prstGeom prst="rect">
            <a:avLst/>
          </a:prstGeom>
        </p:spPr>
        <p:txBody>
          <a:bodyPr>
            <a:normAutofit/>
          </a:bodyPr>
          <a:lstStyle/>
          <a:p>
            <a:pPr>
              <a:lnSpc>
                <a:spcPct val="120000"/>
              </a:lnSpc>
              <a:defRPr/>
            </a:pPr>
            <a:r>
              <a:rPr lang="zh-CN" altLang="en-US" sz="1500" dirty="0" smtClean="0"/>
              <a:t>        </a:t>
            </a:r>
            <a:r>
              <a:rPr lang="zh-CN" altLang="en-US" b="1" dirty="0" smtClean="0"/>
              <a:t>发展</a:t>
            </a:r>
            <a:r>
              <a:rPr lang="zh-CN" altLang="en-US" b="1" dirty="0"/>
              <a:t>建议</a:t>
            </a:r>
            <a:endParaRPr lang="zh-CN" altLang="en-US" b="1" dirty="0"/>
          </a:p>
        </p:txBody>
      </p:sp>
      <p:cxnSp>
        <p:nvCxnSpPr>
          <p:cNvPr id="15" name="MH_Other_1"/>
          <p:cNvCxnSpPr/>
          <p:nvPr>
            <p:custDataLst>
              <p:tags r:id="rId7"/>
            </p:custDataLst>
          </p:nvPr>
        </p:nvCxnSpPr>
        <p:spPr>
          <a:xfrm>
            <a:off x="489324" y="4080503"/>
            <a:ext cx="574675" cy="0"/>
          </a:xfrm>
          <a:prstGeom prst="line">
            <a:avLst/>
          </a:prstGeom>
          <a:ln w="25400">
            <a:solidFill>
              <a:srgbClr val="D5D5D5"/>
            </a:solidFill>
            <a:headEnd type="oval"/>
          </a:ln>
        </p:spPr>
        <p:style>
          <a:lnRef idx="1">
            <a:schemeClr val="accent1"/>
          </a:lnRef>
          <a:fillRef idx="0">
            <a:schemeClr val="accent1"/>
          </a:fillRef>
          <a:effectRef idx="0">
            <a:schemeClr val="accent1"/>
          </a:effectRef>
          <a:fontRef idx="minor">
            <a:schemeClr val="tx1"/>
          </a:fontRef>
        </p:style>
      </p:cxnSp>
      <p:sp>
        <p:nvSpPr>
          <p:cNvPr id="16" name="MH_SubTitle_1"/>
          <p:cNvSpPr>
            <a:spLocks noChangeArrowheads="1"/>
          </p:cNvSpPr>
          <p:nvPr>
            <p:custDataLst>
              <p:tags r:id="rId8"/>
            </p:custDataLst>
          </p:nvPr>
        </p:nvSpPr>
        <p:spPr bwMode="auto">
          <a:xfrm>
            <a:off x="1296871" y="3556628"/>
            <a:ext cx="1047750" cy="1047750"/>
          </a:xfrm>
          <a:prstGeom prst="ellipse">
            <a:avLst/>
          </a:prstGeom>
          <a:solidFill>
            <a:schemeClr val="bg2">
              <a:lumMod val="75000"/>
            </a:schemeClr>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b="1" dirty="0" smtClean="0">
                <a:solidFill>
                  <a:srgbClr val="FFFFFF"/>
                </a:solidFill>
                <a:latin typeface="微软雅黑" panose="020B0503020204020204" pitchFamily="34" charset="-122"/>
                <a:ea typeface="微软雅黑" panose="020B0503020204020204" pitchFamily="34" charset="-122"/>
              </a:rPr>
              <a:t>第一</a:t>
            </a:r>
            <a:endParaRPr lang="en-US" altLang="zh-CN" b="1" dirty="0">
              <a:solidFill>
                <a:srgbClr val="FFFFFF"/>
              </a:solidFill>
              <a:latin typeface="微软雅黑" panose="020B0503020204020204" pitchFamily="34" charset="-122"/>
              <a:ea typeface="微软雅黑" panose="020B0503020204020204" pitchFamily="34" charset="-122"/>
            </a:endParaRPr>
          </a:p>
        </p:txBody>
      </p:sp>
      <p:sp>
        <p:nvSpPr>
          <p:cNvPr id="17" name="MH_Other_2"/>
          <p:cNvSpPr/>
          <p:nvPr>
            <p:custDataLst>
              <p:tags r:id="rId9"/>
            </p:custDataLst>
          </p:nvPr>
        </p:nvSpPr>
        <p:spPr bwMode="auto">
          <a:xfrm flipH="1">
            <a:off x="1830174" y="3370891"/>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8" name="MH_Other_3"/>
          <p:cNvSpPr/>
          <p:nvPr>
            <p:custDataLst>
              <p:tags r:id="rId10"/>
            </p:custDataLst>
          </p:nvPr>
        </p:nvSpPr>
        <p:spPr bwMode="auto">
          <a:xfrm flipV="1">
            <a:off x="1062314" y="4080504"/>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9" name="MH_SubTitle_2"/>
          <p:cNvSpPr>
            <a:spLocks noChangeArrowheads="1"/>
          </p:cNvSpPr>
          <p:nvPr>
            <p:custDataLst>
              <p:tags r:id="rId11"/>
            </p:custDataLst>
          </p:nvPr>
        </p:nvSpPr>
        <p:spPr bwMode="auto">
          <a:xfrm>
            <a:off x="3498146" y="3556628"/>
            <a:ext cx="1046163" cy="1047750"/>
          </a:xfrm>
          <a:prstGeom prst="ellipse">
            <a:avLst/>
          </a:prstGeom>
          <a:solidFill>
            <a:srgbClr val="3F3F3F"/>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b="1" dirty="0" smtClean="0">
                <a:solidFill>
                  <a:srgbClr val="FFFFFF"/>
                </a:solidFill>
                <a:latin typeface="微软雅黑" panose="020B0503020204020204" pitchFamily="34" charset="-122"/>
                <a:ea typeface="微软雅黑" panose="020B0503020204020204" pitchFamily="34" charset="-122"/>
              </a:rPr>
              <a:t>第二</a:t>
            </a:r>
            <a:endParaRPr lang="en-US" altLang="zh-CN" b="1" dirty="0">
              <a:solidFill>
                <a:srgbClr val="FFFFFF"/>
              </a:solidFill>
              <a:latin typeface="微软雅黑" panose="020B0503020204020204" pitchFamily="34" charset="-122"/>
              <a:ea typeface="微软雅黑" panose="020B0503020204020204" pitchFamily="34" charset="-122"/>
            </a:endParaRPr>
          </a:p>
        </p:txBody>
      </p:sp>
      <p:sp>
        <p:nvSpPr>
          <p:cNvPr id="20" name="MH_Other_4"/>
          <p:cNvSpPr/>
          <p:nvPr>
            <p:custDataLst>
              <p:tags r:id="rId12"/>
            </p:custDataLst>
          </p:nvPr>
        </p:nvSpPr>
        <p:spPr bwMode="auto">
          <a:xfrm flipH="1">
            <a:off x="4003167" y="3370891"/>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1" name="MH_Other_5"/>
          <p:cNvSpPr/>
          <p:nvPr>
            <p:custDataLst>
              <p:tags r:id="rId13"/>
            </p:custDataLst>
          </p:nvPr>
        </p:nvSpPr>
        <p:spPr bwMode="auto">
          <a:xfrm flipV="1">
            <a:off x="3282442" y="4080504"/>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2" name="MH_SubTitle_3"/>
          <p:cNvSpPr>
            <a:spLocks noChangeArrowheads="1"/>
          </p:cNvSpPr>
          <p:nvPr>
            <p:custDataLst>
              <p:tags r:id="rId14"/>
            </p:custDataLst>
          </p:nvPr>
        </p:nvSpPr>
        <p:spPr bwMode="auto">
          <a:xfrm>
            <a:off x="5650698" y="3556628"/>
            <a:ext cx="1046163" cy="1047750"/>
          </a:xfrm>
          <a:prstGeom prst="ellipse">
            <a:avLst/>
          </a:prstGeom>
          <a:solidFill>
            <a:schemeClr val="accent3"/>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b="1" dirty="0" smtClean="0">
                <a:solidFill>
                  <a:srgbClr val="FFFFFF"/>
                </a:solidFill>
                <a:latin typeface="微软雅黑" panose="020B0503020204020204" pitchFamily="34" charset="-122"/>
                <a:ea typeface="微软雅黑" panose="020B0503020204020204" pitchFamily="34" charset="-122"/>
              </a:rPr>
              <a:t>第三</a:t>
            </a:r>
            <a:endParaRPr lang="en-US" altLang="zh-CN" b="1" dirty="0">
              <a:solidFill>
                <a:srgbClr val="FFFFFF"/>
              </a:solidFill>
              <a:latin typeface="微软雅黑" panose="020B0503020204020204" pitchFamily="34" charset="-122"/>
              <a:ea typeface="微软雅黑" panose="020B0503020204020204" pitchFamily="34" charset="-122"/>
            </a:endParaRPr>
          </a:p>
        </p:txBody>
      </p:sp>
      <p:sp>
        <p:nvSpPr>
          <p:cNvPr id="23" name="MH_Other_6"/>
          <p:cNvSpPr/>
          <p:nvPr>
            <p:custDataLst>
              <p:tags r:id="rId15"/>
            </p:custDataLst>
          </p:nvPr>
        </p:nvSpPr>
        <p:spPr bwMode="auto">
          <a:xfrm flipH="1">
            <a:off x="6172986" y="3370891"/>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4" name="MH_Other_7"/>
          <p:cNvSpPr/>
          <p:nvPr>
            <p:custDataLst>
              <p:tags r:id="rId16"/>
            </p:custDataLst>
          </p:nvPr>
        </p:nvSpPr>
        <p:spPr bwMode="auto">
          <a:xfrm flipV="1">
            <a:off x="5461688" y="4080504"/>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25" name="MH_Other_8"/>
          <p:cNvCxnSpPr/>
          <p:nvPr>
            <p:custDataLst>
              <p:tags r:id="rId17"/>
            </p:custDataLst>
          </p:nvPr>
        </p:nvCxnSpPr>
        <p:spPr>
          <a:xfrm>
            <a:off x="6901452" y="4080503"/>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26" name="MH_SubTitle_4"/>
          <p:cNvSpPr>
            <a:spLocks noChangeArrowheads="1"/>
          </p:cNvSpPr>
          <p:nvPr>
            <p:custDataLst>
              <p:tags r:id="rId18"/>
            </p:custDataLst>
          </p:nvPr>
        </p:nvSpPr>
        <p:spPr bwMode="auto">
          <a:xfrm>
            <a:off x="7819027" y="3556628"/>
            <a:ext cx="1046163" cy="1047750"/>
          </a:xfrm>
          <a:prstGeom prst="ellipse">
            <a:avLst/>
          </a:prstGeom>
          <a:solidFill>
            <a:srgbClr val="3F3F3F"/>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b="1" dirty="0" smtClean="0">
                <a:solidFill>
                  <a:srgbClr val="FFFFFF"/>
                </a:solidFill>
                <a:latin typeface="微软雅黑" panose="020B0503020204020204" pitchFamily="34" charset="-122"/>
                <a:ea typeface="微软雅黑" panose="020B0503020204020204" pitchFamily="34" charset="-122"/>
              </a:rPr>
              <a:t>第四</a:t>
            </a:r>
            <a:endParaRPr lang="en-US" altLang="zh-CN" b="1" dirty="0">
              <a:solidFill>
                <a:srgbClr val="FFFFFF"/>
              </a:solidFill>
              <a:latin typeface="微软雅黑" panose="020B0503020204020204" pitchFamily="34" charset="-122"/>
              <a:ea typeface="微软雅黑" panose="020B0503020204020204" pitchFamily="34" charset="-122"/>
            </a:endParaRPr>
          </a:p>
        </p:txBody>
      </p:sp>
      <p:sp>
        <p:nvSpPr>
          <p:cNvPr id="27" name="MH_Other_9"/>
          <p:cNvSpPr/>
          <p:nvPr>
            <p:custDataLst>
              <p:tags r:id="rId19"/>
            </p:custDataLst>
          </p:nvPr>
        </p:nvSpPr>
        <p:spPr bwMode="auto">
          <a:xfrm flipH="1">
            <a:off x="8303607" y="3370891"/>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8" name="MH_Other_10"/>
          <p:cNvSpPr/>
          <p:nvPr>
            <p:custDataLst>
              <p:tags r:id="rId20"/>
            </p:custDataLst>
          </p:nvPr>
        </p:nvSpPr>
        <p:spPr bwMode="auto">
          <a:xfrm flipV="1">
            <a:off x="7630017" y="4080504"/>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cxnSp>
        <p:nvCxnSpPr>
          <p:cNvPr id="29" name="MH_Other_11"/>
          <p:cNvCxnSpPr/>
          <p:nvPr>
            <p:custDataLst>
              <p:tags r:id="rId21"/>
            </p:custDataLst>
          </p:nvPr>
        </p:nvCxnSpPr>
        <p:spPr>
          <a:xfrm>
            <a:off x="11237991" y="4080503"/>
            <a:ext cx="574675" cy="0"/>
          </a:xfrm>
          <a:prstGeom prst="line">
            <a:avLst/>
          </a:prstGeom>
          <a:ln w="25400">
            <a:solidFill>
              <a:srgbClr val="D5D5D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0" name="MH_Other_12"/>
          <p:cNvCxnSpPr/>
          <p:nvPr>
            <p:custDataLst>
              <p:tags r:id="rId22"/>
            </p:custDataLst>
          </p:nvPr>
        </p:nvCxnSpPr>
        <p:spPr>
          <a:xfrm>
            <a:off x="2557052" y="4080503"/>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cxnSp>
        <p:nvCxnSpPr>
          <p:cNvPr id="31" name="MH_Other_13"/>
          <p:cNvCxnSpPr/>
          <p:nvPr>
            <p:custDataLst>
              <p:tags r:id="rId23"/>
            </p:custDataLst>
          </p:nvPr>
        </p:nvCxnSpPr>
        <p:spPr>
          <a:xfrm>
            <a:off x="4730046" y="4080503"/>
            <a:ext cx="727075"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32" name="KSO_Shape"/>
          <p:cNvSpPr/>
          <p:nvPr/>
        </p:nvSpPr>
        <p:spPr bwMode="auto">
          <a:xfrm>
            <a:off x="332097" y="122561"/>
            <a:ext cx="726455" cy="719192"/>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cxnSp>
        <p:nvCxnSpPr>
          <p:cNvPr id="33" name="MH_Other_12"/>
          <p:cNvCxnSpPr/>
          <p:nvPr>
            <p:custDataLst>
              <p:tags r:id="rId24"/>
            </p:custDataLst>
          </p:nvPr>
        </p:nvCxnSpPr>
        <p:spPr>
          <a:xfrm>
            <a:off x="9034719" y="4080772"/>
            <a:ext cx="728662" cy="0"/>
          </a:xfrm>
          <a:prstGeom prst="line">
            <a:avLst/>
          </a:prstGeom>
          <a:ln w="25400">
            <a:solidFill>
              <a:srgbClr val="D5D5D5"/>
            </a:solidFill>
            <a:headEnd type="none"/>
          </a:ln>
        </p:spPr>
        <p:style>
          <a:lnRef idx="1">
            <a:schemeClr val="accent1"/>
          </a:lnRef>
          <a:fillRef idx="0">
            <a:schemeClr val="accent1"/>
          </a:fillRef>
          <a:effectRef idx="0">
            <a:schemeClr val="accent1"/>
          </a:effectRef>
          <a:fontRef idx="minor">
            <a:schemeClr val="tx1"/>
          </a:fontRef>
        </p:style>
      </p:cxnSp>
      <p:sp>
        <p:nvSpPr>
          <p:cNvPr id="34" name="MH_SubTitle_3"/>
          <p:cNvSpPr>
            <a:spLocks noChangeArrowheads="1"/>
          </p:cNvSpPr>
          <p:nvPr>
            <p:custDataLst>
              <p:tags r:id="rId25"/>
            </p:custDataLst>
          </p:nvPr>
        </p:nvSpPr>
        <p:spPr bwMode="auto">
          <a:xfrm>
            <a:off x="9979534" y="3556897"/>
            <a:ext cx="1046163" cy="1047750"/>
          </a:xfrm>
          <a:prstGeom prst="ellipse">
            <a:avLst/>
          </a:prstGeom>
          <a:solidFill>
            <a:schemeClr val="accent3"/>
          </a:solidFill>
          <a:ln>
            <a:noFill/>
          </a:ln>
        </p:spPr>
        <p:txBody>
          <a:bodyPr lIns="0" tIns="0" rIns="0" bIns="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ctr">
              <a:defRPr/>
            </a:pPr>
            <a:r>
              <a:rPr lang="zh-CN" altLang="en-US" b="1" dirty="0" smtClean="0">
                <a:solidFill>
                  <a:srgbClr val="FFFFFF"/>
                </a:solidFill>
                <a:latin typeface="微软雅黑" panose="020B0503020204020204" pitchFamily="34" charset="-122"/>
                <a:ea typeface="微软雅黑" panose="020B0503020204020204" pitchFamily="34" charset="-122"/>
              </a:rPr>
              <a:t>第五</a:t>
            </a:r>
            <a:endParaRPr lang="en-US" altLang="zh-CN" b="1" dirty="0">
              <a:solidFill>
                <a:srgbClr val="FFFFFF"/>
              </a:solidFill>
              <a:latin typeface="微软雅黑" panose="020B0503020204020204" pitchFamily="34" charset="-122"/>
              <a:ea typeface="微软雅黑" panose="020B0503020204020204" pitchFamily="34" charset="-122"/>
            </a:endParaRPr>
          </a:p>
        </p:txBody>
      </p:sp>
      <p:sp>
        <p:nvSpPr>
          <p:cNvPr id="35" name="MH_Other_7"/>
          <p:cNvSpPr/>
          <p:nvPr>
            <p:custDataLst>
              <p:tags r:id="rId26"/>
            </p:custDataLst>
          </p:nvPr>
        </p:nvSpPr>
        <p:spPr bwMode="auto">
          <a:xfrm flipV="1">
            <a:off x="9763381" y="4080772"/>
            <a:ext cx="720725" cy="709613"/>
          </a:xfrm>
          <a:custGeom>
            <a:avLst/>
            <a:gdLst>
              <a:gd name="T0" fmla="*/ 0 w 722402"/>
              <a:gd name="T1" fmla="*/ 706357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 name="MH_Other_9"/>
          <p:cNvSpPr/>
          <p:nvPr>
            <p:custDataLst>
              <p:tags r:id="rId27"/>
            </p:custDataLst>
          </p:nvPr>
        </p:nvSpPr>
        <p:spPr bwMode="auto">
          <a:xfrm flipH="1">
            <a:off x="10517266" y="3370891"/>
            <a:ext cx="720725" cy="709612"/>
          </a:xfrm>
          <a:custGeom>
            <a:avLst/>
            <a:gdLst>
              <a:gd name="T0" fmla="*/ 0 w 722402"/>
              <a:gd name="T1" fmla="*/ 706355 h 711200"/>
              <a:gd name="T2" fmla="*/ 210799 w 722402"/>
              <a:gd name="T3" fmla="*/ 202969 h 711200"/>
              <a:gd name="T4" fmla="*/ 717354 w 722402"/>
              <a:gd name="T5" fmla="*/ 89 h 711200"/>
              <a:gd name="T6" fmla="*/ 0 60000 65536"/>
              <a:gd name="T7" fmla="*/ 0 60000 65536"/>
              <a:gd name="T8" fmla="*/ 0 60000 65536"/>
            </a:gdLst>
            <a:ahLst/>
            <a:cxnLst>
              <a:cxn ang="T6">
                <a:pos x="T0" y="T1"/>
              </a:cxn>
              <a:cxn ang="T7">
                <a:pos x="T2" y="T3"/>
              </a:cxn>
              <a:cxn ang="T8">
                <a:pos x="T4" y="T5"/>
              </a:cxn>
            </a:cxnLst>
            <a:rect l="0" t="0" r="r" b="b"/>
            <a:pathLst>
              <a:path w="722402" h="711200">
                <a:moveTo>
                  <a:pt x="0" y="711200"/>
                </a:moveTo>
                <a:cubicBezTo>
                  <a:pt x="0" y="520636"/>
                  <a:pt x="76476" y="338044"/>
                  <a:pt x="212282" y="204361"/>
                </a:cubicBezTo>
                <a:cubicBezTo>
                  <a:pt x="348088" y="70678"/>
                  <a:pt x="531862" y="-2913"/>
                  <a:pt x="722402" y="89"/>
                </a:cubicBezTo>
              </a:path>
            </a:pathLst>
          </a:custGeom>
          <a:noFill/>
          <a:ln w="25400">
            <a:solidFill>
              <a:srgbClr val="D5D5D5"/>
            </a:solidFill>
            <a:rou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 name="TextBox 2"/>
          <p:cNvSpPr txBox="1"/>
          <p:nvPr/>
        </p:nvSpPr>
        <p:spPr>
          <a:xfrm>
            <a:off x="9763381" y="5012749"/>
            <a:ext cx="1905095" cy="424732"/>
          </a:xfrm>
          <a:prstGeom prst="rect">
            <a:avLst/>
          </a:prstGeom>
          <a:noFill/>
        </p:spPr>
        <p:txBody>
          <a:bodyPr wrap="square" rtlCol="0">
            <a:spAutoFit/>
          </a:bodyPr>
          <a:lstStyle/>
          <a:p>
            <a:pPr>
              <a:lnSpc>
                <a:spcPct val="120000"/>
              </a:lnSpc>
              <a:defRPr/>
            </a:pPr>
            <a:r>
              <a:rPr lang="zh-CN" altLang="en-US" b="1" dirty="0" smtClean="0"/>
              <a:t>     发展</a:t>
            </a:r>
            <a:r>
              <a:rPr lang="zh-CN" altLang="en-US" b="1" dirty="0"/>
              <a:t>前景</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500"/>
                                        <p:tgtEl>
                                          <p:spTgt spid="1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16" presetClass="entr" presetSubtype="37"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outVertical)">
                                      <p:cBhvr>
                                        <p:cTn id="16" dur="5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500"/>
                                        <p:tgtEl>
                                          <p:spTgt spid="20"/>
                                        </p:tgtEl>
                                      </p:cBhvr>
                                    </p:animEffect>
                                  </p:childTnLst>
                                </p:cTn>
                              </p:par>
                              <p:par>
                                <p:cTn id="23" presetID="16" presetClass="entr" presetSubtype="37"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arn(outVertical)">
                                      <p:cBhvr>
                                        <p:cTn id="25" dur="500"/>
                                        <p:tgtEl>
                                          <p:spTgt spid="3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par>
                                <p:cTn id="32" presetID="16" presetClass="entr" presetSubtype="37"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arn(outVertical)">
                                      <p:cBhvr>
                                        <p:cTn id="34" dur="500"/>
                                        <p:tgtEl>
                                          <p:spTgt spid="2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heel(1)">
                                      <p:cBhvr>
                                        <p:cTn id="43" dur="500"/>
                                        <p:tgtEl>
                                          <p:spTgt spid="16"/>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heel(1)">
                                      <p:cBhvr>
                                        <p:cTn id="46" dur="500"/>
                                        <p:tgtEl>
                                          <p:spTgt spid="19"/>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heel(1)">
                                      <p:cBhvr>
                                        <p:cTn id="49" dur="500"/>
                                        <p:tgtEl>
                                          <p:spTgt spid="22"/>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heel(1)">
                                      <p:cBhvr>
                                        <p:cTn id="52" dur="500"/>
                                        <p:tgtEl>
                                          <p:spTgt spid="26"/>
                                        </p:tgtEl>
                                      </p:cBhvr>
                                    </p:animEffect>
                                  </p:childTnLst>
                                </p:cTn>
                              </p:par>
                            </p:childTnLst>
                          </p:cTn>
                        </p:par>
                        <p:par>
                          <p:cTn id="53" fill="hold">
                            <p:stCondLst>
                              <p:cond delay="500"/>
                            </p:stCondLst>
                            <p:childTnLst>
                              <p:par>
                                <p:cTn id="54" presetID="42" presetClass="entr" presetSubtype="0"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200"/>
                                        <p:tgtEl>
                                          <p:spTgt spid="8"/>
                                        </p:tgtEl>
                                      </p:cBhvr>
                                    </p:animEffect>
                                    <p:anim calcmode="lin" valueType="num">
                                      <p:cBhvr>
                                        <p:cTn id="57" dur="200" fill="hold"/>
                                        <p:tgtEl>
                                          <p:spTgt spid="8"/>
                                        </p:tgtEl>
                                        <p:attrNameLst>
                                          <p:attrName>ppt_x</p:attrName>
                                        </p:attrNameLst>
                                      </p:cBhvr>
                                      <p:tavLst>
                                        <p:tav tm="0">
                                          <p:val>
                                            <p:strVal val="#ppt_x"/>
                                          </p:val>
                                        </p:tav>
                                        <p:tav tm="100000">
                                          <p:val>
                                            <p:strVal val="#ppt_x"/>
                                          </p:val>
                                        </p:tav>
                                      </p:tavLst>
                                    </p:anim>
                                    <p:anim calcmode="lin" valueType="num">
                                      <p:cBhvr>
                                        <p:cTn id="58" dur="2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anim calcmode="lin" valueType="num">
                                      <p:cBhvr>
                                        <p:cTn id="64" dur="500" fill="hold"/>
                                        <p:tgtEl>
                                          <p:spTgt spid="11"/>
                                        </p:tgtEl>
                                        <p:attrNameLst>
                                          <p:attrName>ppt_x</p:attrName>
                                        </p:attrNameLst>
                                      </p:cBhvr>
                                      <p:tavLst>
                                        <p:tav tm="0">
                                          <p:val>
                                            <p:strVal val="#ppt_x"/>
                                          </p:val>
                                        </p:tav>
                                        <p:tav tm="100000">
                                          <p:val>
                                            <p:strVal val="#ppt_x"/>
                                          </p:val>
                                        </p:tav>
                                      </p:tavLst>
                                    </p:anim>
                                    <p:anim calcmode="lin" valueType="num">
                                      <p:cBhvr>
                                        <p:cTn id="65" dur="500" fill="hold"/>
                                        <p:tgtEl>
                                          <p:spTgt spid="11"/>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600"/>
                                        <p:tgtEl>
                                          <p:spTgt spid="12"/>
                                        </p:tgtEl>
                                      </p:cBhvr>
                                    </p:animEffect>
                                    <p:anim calcmode="lin" valueType="num">
                                      <p:cBhvr>
                                        <p:cTn id="69" dur="600" fill="hold"/>
                                        <p:tgtEl>
                                          <p:spTgt spid="12"/>
                                        </p:tgtEl>
                                        <p:attrNameLst>
                                          <p:attrName>ppt_x</p:attrName>
                                        </p:attrNameLst>
                                      </p:cBhvr>
                                      <p:tavLst>
                                        <p:tav tm="0">
                                          <p:val>
                                            <p:strVal val="#ppt_x"/>
                                          </p:val>
                                        </p:tav>
                                        <p:tav tm="100000">
                                          <p:val>
                                            <p:strVal val="#ppt_x"/>
                                          </p:val>
                                        </p:tav>
                                      </p:tavLst>
                                    </p:anim>
                                    <p:anim calcmode="lin" valueType="num">
                                      <p:cBhvr>
                                        <p:cTn id="70" dur="600" fill="hold"/>
                                        <p:tgtEl>
                                          <p:spTgt spid="12"/>
                                        </p:tgtEl>
                                        <p:attrNameLst>
                                          <p:attrName>ppt_y</p:attrName>
                                        </p:attrNameLst>
                                      </p:cBhvr>
                                      <p:tavLst>
                                        <p:tav tm="0">
                                          <p:val>
                                            <p:strVal val="#ppt_y-.1"/>
                                          </p:val>
                                        </p:tav>
                                        <p:tav tm="100000">
                                          <p:val>
                                            <p:strVal val="#ppt_y"/>
                                          </p:val>
                                        </p:tav>
                                      </p:tavLst>
                                    </p:anim>
                                  </p:childTnLst>
                                </p:cTn>
                              </p:par>
                              <p:par>
                                <p:cTn id="71" presetID="47"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700"/>
                                        <p:tgtEl>
                                          <p:spTgt spid="13"/>
                                        </p:tgtEl>
                                      </p:cBhvr>
                                    </p:animEffect>
                                    <p:anim calcmode="lin" valueType="num">
                                      <p:cBhvr>
                                        <p:cTn id="74" dur="700" fill="hold"/>
                                        <p:tgtEl>
                                          <p:spTgt spid="13"/>
                                        </p:tgtEl>
                                        <p:attrNameLst>
                                          <p:attrName>ppt_x</p:attrName>
                                        </p:attrNameLst>
                                      </p:cBhvr>
                                      <p:tavLst>
                                        <p:tav tm="0">
                                          <p:val>
                                            <p:strVal val="#ppt_x"/>
                                          </p:val>
                                        </p:tav>
                                        <p:tav tm="100000">
                                          <p:val>
                                            <p:strVal val="#ppt_x"/>
                                          </p:val>
                                        </p:tav>
                                      </p:tavLst>
                                    </p:anim>
                                    <p:anim calcmode="lin" valueType="num">
                                      <p:cBhvr>
                                        <p:cTn id="75" dur="700" fill="hold"/>
                                        <p:tgtEl>
                                          <p:spTgt spid="13"/>
                                        </p:tgtEl>
                                        <p:attrNameLst>
                                          <p:attrName>ppt_y</p:attrName>
                                        </p:attrNameLst>
                                      </p:cBhvr>
                                      <p:tavLst>
                                        <p:tav tm="0">
                                          <p:val>
                                            <p:strVal val="#ppt_y-.1"/>
                                          </p:val>
                                        </p:tav>
                                        <p:tav tm="100000">
                                          <p:val>
                                            <p:strVal val="#ppt_y"/>
                                          </p:val>
                                        </p:tav>
                                      </p:tavLst>
                                    </p:anim>
                                  </p:childTnLst>
                                </p:cTn>
                              </p:par>
                              <p:par>
                                <p:cTn id="76" presetID="47" presetClass="entr" presetSubtype="0" fill="hold" grpId="0" nodeType="with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800"/>
                                        <p:tgtEl>
                                          <p:spTgt spid="14"/>
                                        </p:tgtEl>
                                      </p:cBhvr>
                                    </p:animEffect>
                                    <p:anim calcmode="lin" valueType="num">
                                      <p:cBhvr>
                                        <p:cTn id="79" dur="800" fill="hold"/>
                                        <p:tgtEl>
                                          <p:spTgt spid="14"/>
                                        </p:tgtEl>
                                        <p:attrNameLst>
                                          <p:attrName>ppt_x</p:attrName>
                                        </p:attrNameLst>
                                      </p:cBhvr>
                                      <p:tavLst>
                                        <p:tav tm="0">
                                          <p:val>
                                            <p:strVal val="#ppt_x"/>
                                          </p:val>
                                        </p:tav>
                                        <p:tav tm="100000">
                                          <p:val>
                                            <p:strVal val="#ppt_x"/>
                                          </p:val>
                                        </p:tav>
                                      </p:tavLst>
                                    </p:anim>
                                    <p:anim calcmode="lin" valueType="num">
                                      <p:cBhvr>
                                        <p:cTn id="80" dur="800" fill="hold"/>
                                        <p:tgtEl>
                                          <p:spTgt spid="14"/>
                                        </p:tgtEl>
                                        <p:attrNameLst>
                                          <p:attrName>ppt_y</p:attrName>
                                        </p:attrNameLst>
                                      </p:cBhvr>
                                      <p:tavLst>
                                        <p:tav tm="0">
                                          <p:val>
                                            <p:strVal val="#ppt_y-.1"/>
                                          </p:val>
                                        </p:tav>
                                        <p:tav tm="100000">
                                          <p:val>
                                            <p:strVal val="#ppt_y"/>
                                          </p:val>
                                        </p:tav>
                                      </p:tavLst>
                                    </p:anim>
                                  </p:childTnLst>
                                </p:cTn>
                              </p:par>
                              <p:par>
                                <p:cTn id="81" presetID="16" presetClass="entr" presetSubtype="37"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barn(outVertical)">
                                      <p:cBhvr>
                                        <p:cTn id="83" dur="500"/>
                                        <p:tgtEl>
                                          <p:spTgt spid="33"/>
                                        </p:tgtEl>
                                      </p:cBhvr>
                                    </p:animEffect>
                                  </p:childTnLst>
                                </p:cTn>
                              </p:par>
                              <p:par>
                                <p:cTn id="84" presetID="21" presetClass="entr" presetSubtype="1" fill="hold" grpId="0"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wheel(1)">
                                      <p:cBhvr>
                                        <p:cTn id="86" dur="500"/>
                                        <p:tgtEl>
                                          <p:spTgt spid="34"/>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left)">
                                      <p:cBhvr>
                                        <p:cTn id="89" dur="500"/>
                                        <p:tgtEl>
                                          <p:spTgt spid="3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left)">
                                      <p:cBhvr>
                                        <p:cTn id="9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8" grpId="0" animBg="1"/>
      <p:bldP spid="34"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45" y="14514"/>
            <a:ext cx="12207560" cy="6819900"/>
          </a:xfrm>
          <a:prstGeom prst="rect">
            <a:avLst/>
          </a:prstGeom>
        </p:spPr>
      </p:pic>
      <p:sp>
        <p:nvSpPr>
          <p:cNvPr id="3" name="矩形 2"/>
          <p:cNvSpPr/>
          <p:nvPr>
            <p:custDataLst>
              <p:tags r:id="rId2"/>
            </p:custDataLst>
          </p:nvPr>
        </p:nvSpPr>
        <p:spPr>
          <a:xfrm>
            <a:off x="0" y="2914650"/>
            <a:ext cx="12211050" cy="1738073"/>
          </a:xfrm>
          <a:prstGeom prst="rect">
            <a:avLst/>
          </a:prstGeom>
          <a:solidFill>
            <a:srgbClr val="3F3F3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6000" rtlCol="0" anchor="ctr"/>
          <a:lstStyle/>
          <a:p>
            <a:pPr lvl="0">
              <a:lnSpc>
                <a:spcPct val="15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3567251" y="3468338"/>
            <a:ext cx="4266410" cy="723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dist"/>
            <a:r>
              <a:rPr lang="en-US" altLang="zh-CN" sz="6000" b="1" dirty="0" smtClean="0">
                <a:solidFill>
                  <a:schemeClr val="bg2"/>
                </a:solidFill>
                <a:latin typeface="微软雅黑" panose="020B0503020204020204" pitchFamily="34" charset="-122"/>
                <a:ea typeface="微软雅黑" panose="020B0503020204020204" pitchFamily="34" charset="-122"/>
              </a:rPr>
              <a:t>THANKS</a:t>
            </a:r>
            <a:endParaRPr lang="zh-CN" sz="6000" b="1" dirty="0">
              <a:solidFill>
                <a:schemeClr val="bg2"/>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4630738" y="4776788"/>
            <a:ext cx="309880" cy="37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68580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lnSpc>
                <a:spcPct val="100000"/>
              </a:lnSpc>
              <a:spcBef>
                <a:spcPct val="0"/>
              </a:spcBef>
              <a:buFontTx/>
              <a:buNone/>
            </a:pPr>
            <a:endParaRPr lang="zh-CN" altLang="en-US" sz="1800">
              <a:solidFill>
                <a:srgbClr val="F8F8F8"/>
              </a:solidFill>
              <a:latin typeface="方正正黑简体" panose="02000000000000000000" pitchFamily="2" charset="-122"/>
              <a:ea typeface="方正正黑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9" y="-1"/>
            <a:ext cx="12191121" cy="6850744"/>
          </a:xfrm>
          <a:prstGeom prst="rect">
            <a:avLst/>
          </a:prstGeom>
        </p:spPr>
      </p:pic>
      <p:sp>
        <p:nvSpPr>
          <p:cNvPr id="42" name="矩形 3"/>
          <p:cNvSpPr>
            <a:spLocks noChangeArrowheads="1"/>
          </p:cNvSpPr>
          <p:nvPr>
            <p:custDataLst>
              <p:tags r:id="rId2"/>
            </p:custDataLst>
          </p:nvPr>
        </p:nvSpPr>
        <p:spPr bwMode="auto">
          <a:xfrm>
            <a:off x="-152400" y="-7257"/>
            <a:ext cx="3494088" cy="6858000"/>
          </a:xfrm>
          <a:prstGeom prst="rect">
            <a:avLst/>
          </a:prstGeom>
          <a:solidFill>
            <a:schemeClr val="tx1">
              <a:lumMod val="85000"/>
              <a:lumOff val="15000"/>
            </a:schemeClr>
          </a:solidFill>
          <a:ln>
            <a:noFill/>
          </a:ln>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5" name="矩形 54"/>
          <p:cNvSpPr/>
          <p:nvPr/>
        </p:nvSpPr>
        <p:spPr>
          <a:xfrm>
            <a:off x="2980038" y="2360612"/>
            <a:ext cx="3784000" cy="569515"/>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3" name="椭圆 7"/>
          <p:cNvSpPr>
            <a:spLocks noChangeArrowheads="1"/>
          </p:cNvSpPr>
          <p:nvPr>
            <p:custDataLst>
              <p:tags r:id="rId3"/>
            </p:custDataLst>
          </p:nvPr>
        </p:nvSpPr>
        <p:spPr bwMode="auto">
          <a:xfrm>
            <a:off x="6475907" y="2353865"/>
            <a:ext cx="576262" cy="576262"/>
          </a:xfrm>
          <a:prstGeom prst="ellipse">
            <a:avLst/>
          </a:prstGeom>
          <a:solidFill>
            <a:schemeClr val="tx1">
              <a:lumMod val="85000"/>
              <a:lumOff val="1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r>
              <a:rPr lang="en-US" sz="2000" dirty="0">
                <a:solidFill>
                  <a:srgbClr val="FFFFFF"/>
                </a:solidFill>
                <a:latin typeface="Impact" panose="020B0806030902050204" pitchFamily="34" charset="0"/>
              </a:rPr>
              <a:t>01</a:t>
            </a:r>
            <a:endParaRPr lang="zh-CN" altLang="en-US" sz="2000" dirty="0">
              <a:solidFill>
                <a:srgbClr val="FFFFFF"/>
              </a:solidFill>
              <a:latin typeface="Impact" panose="020B0806030902050204" pitchFamily="34" charset="0"/>
            </a:endParaRPr>
          </a:p>
        </p:txBody>
      </p:sp>
      <p:sp>
        <p:nvSpPr>
          <p:cNvPr id="47" name="文本框 18"/>
          <p:cNvSpPr txBox="1">
            <a:spLocks noChangeArrowheads="1"/>
          </p:cNvSpPr>
          <p:nvPr>
            <p:custDataLst>
              <p:tags r:id="rId4"/>
            </p:custDataLst>
          </p:nvPr>
        </p:nvSpPr>
        <p:spPr bwMode="auto">
          <a:xfrm>
            <a:off x="1938338" y="315007"/>
            <a:ext cx="446405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6000" dirty="0">
                <a:solidFill>
                  <a:srgbClr val="FFFFFF"/>
                </a:solidFill>
                <a:latin typeface="Impact" panose="020B0806030902050204" pitchFamily="34" charset="0"/>
                <a:ea typeface="华文中宋" panose="02010600040101010101" pitchFamily="2" charset="-122"/>
              </a:rPr>
              <a:t>CON</a:t>
            </a:r>
            <a:r>
              <a:rPr lang="en-US" altLang="zh-CN" sz="6000" dirty="0">
                <a:solidFill>
                  <a:srgbClr val="3F3F3F"/>
                </a:solidFill>
                <a:latin typeface="Impact" panose="020B0806030902050204" pitchFamily="34" charset="0"/>
                <a:ea typeface="华文中宋" panose="02010600040101010101" pitchFamily="2" charset="-122"/>
              </a:rPr>
              <a:t>TENTS</a:t>
            </a:r>
            <a:endParaRPr lang="zh-CN" altLang="en-US" sz="6000" dirty="0">
              <a:solidFill>
                <a:srgbClr val="3F3F3F"/>
              </a:solidFill>
              <a:latin typeface="Impact" panose="020B0806030902050204" pitchFamily="34" charset="0"/>
              <a:ea typeface="华文中宋" panose="02010600040101010101" pitchFamily="2" charset="-122"/>
            </a:endParaRPr>
          </a:p>
        </p:txBody>
      </p:sp>
      <p:sp>
        <p:nvSpPr>
          <p:cNvPr id="48" name="文本框 19"/>
          <p:cNvSpPr txBox="1">
            <a:spLocks noChangeArrowheads="1"/>
          </p:cNvSpPr>
          <p:nvPr>
            <p:custDataLst>
              <p:tags r:id="rId5"/>
            </p:custDataLst>
          </p:nvPr>
        </p:nvSpPr>
        <p:spPr bwMode="auto">
          <a:xfrm>
            <a:off x="3407456" y="2343513"/>
            <a:ext cx="292916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32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宏观</a:t>
            </a:r>
            <a:r>
              <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背景</a:t>
            </a:r>
            <a:endPar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4" name="矩形 53"/>
          <p:cNvSpPr/>
          <p:nvPr/>
        </p:nvSpPr>
        <p:spPr>
          <a:xfrm>
            <a:off x="3131416" y="4478959"/>
            <a:ext cx="3700234" cy="557213"/>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2" name="文本框 19"/>
          <p:cNvSpPr txBox="1">
            <a:spLocks noChangeArrowheads="1"/>
          </p:cNvSpPr>
          <p:nvPr>
            <p:custDataLst>
              <p:tags r:id="rId6"/>
            </p:custDataLst>
          </p:nvPr>
        </p:nvSpPr>
        <p:spPr bwMode="auto">
          <a:xfrm>
            <a:off x="3585920" y="4478959"/>
            <a:ext cx="254873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案例概况</a:t>
            </a:r>
            <a:endPar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4" name="椭圆 11"/>
          <p:cNvSpPr>
            <a:spLocks noChangeArrowheads="1"/>
          </p:cNvSpPr>
          <p:nvPr>
            <p:custDataLst>
              <p:tags r:id="rId7"/>
            </p:custDataLst>
          </p:nvPr>
        </p:nvSpPr>
        <p:spPr bwMode="auto">
          <a:xfrm>
            <a:off x="6543519" y="4469433"/>
            <a:ext cx="576262" cy="576263"/>
          </a:xfrm>
          <a:prstGeom prst="ellipse">
            <a:avLst/>
          </a:prstGeom>
          <a:solidFill>
            <a:schemeClr val="tx1">
              <a:lumMod val="85000"/>
              <a:lumOff val="15000"/>
            </a:schemeClr>
          </a:solidFill>
          <a:ln>
            <a:noFill/>
          </a:ln>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r>
              <a:rPr lang="en-US" sz="2000" dirty="0">
                <a:solidFill>
                  <a:srgbClr val="FFFFFF"/>
                </a:solidFill>
                <a:latin typeface="Impact" panose="020B0806030902050204" pitchFamily="34" charset="0"/>
              </a:rPr>
              <a:t>02</a:t>
            </a:r>
            <a:endParaRPr lang="zh-CN" altLang="en-US" sz="2000" dirty="0">
              <a:solidFill>
                <a:srgbClr val="FFFFFF"/>
              </a:solidFill>
              <a:latin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0-#ppt_w/2"/>
                                          </p:val>
                                        </p:tav>
                                        <p:tav tm="100000">
                                          <p:val>
                                            <p:strVal val="#ppt_x"/>
                                          </p:val>
                                        </p:tav>
                                      </p:tavLst>
                                    </p:anim>
                                    <p:anim calcmode="lin" valueType="num">
                                      <p:cBhvr additive="base">
                                        <p:cTn id="8" dur="5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par>
                                <p:cTn id="13" presetID="2" presetClass="entr" presetSubtype="8" fill="hold" grpId="1"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0-#ppt_w/2"/>
                                          </p:val>
                                        </p:tav>
                                        <p:tav tm="100000">
                                          <p:val>
                                            <p:strVal val="#ppt_x"/>
                                          </p:val>
                                        </p:tav>
                                      </p:tavLst>
                                    </p:anim>
                                    <p:anim calcmode="lin" valueType="num">
                                      <p:cBhvr additive="base">
                                        <p:cTn id="16" dur="500" fill="hold"/>
                                        <p:tgtEl>
                                          <p:spTgt spid="5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additive="base">
                                        <p:cTn id="20" dur="500" fill="hold"/>
                                        <p:tgtEl>
                                          <p:spTgt spid="52"/>
                                        </p:tgtEl>
                                        <p:attrNameLst>
                                          <p:attrName>ppt_x</p:attrName>
                                        </p:attrNameLst>
                                      </p:cBhvr>
                                      <p:tavLst>
                                        <p:tav tm="0">
                                          <p:val>
                                            <p:strVal val="0-#ppt_w/2"/>
                                          </p:val>
                                        </p:tav>
                                        <p:tav tm="100000">
                                          <p:val>
                                            <p:strVal val="#ppt_x"/>
                                          </p:val>
                                        </p:tav>
                                      </p:tavLst>
                                    </p:anim>
                                    <p:anim calcmode="lin" valueType="num">
                                      <p:cBhvr additive="base">
                                        <p:cTn id="21" dur="500" fill="hold"/>
                                        <p:tgtEl>
                                          <p:spTgt spid="52"/>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500" fill="hold"/>
                                        <p:tgtEl>
                                          <p:spTgt spid="44"/>
                                        </p:tgtEl>
                                        <p:attrNameLst>
                                          <p:attrName>ppt_x</p:attrName>
                                        </p:attrNameLst>
                                      </p:cBhvr>
                                      <p:tavLst>
                                        <p:tav tm="0">
                                          <p:val>
                                            <p:strVal val="0-#ppt_w/2"/>
                                          </p:val>
                                        </p:tav>
                                        <p:tav tm="100000">
                                          <p:val>
                                            <p:strVal val="#ppt_x"/>
                                          </p:val>
                                        </p:tav>
                                      </p:tavLst>
                                    </p:anim>
                                    <p:anim calcmode="lin" valueType="num">
                                      <p:cBhvr additive="base">
                                        <p:cTn id="25" dur="500" fill="hold"/>
                                        <p:tgtEl>
                                          <p:spTgt spid="4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500" fill="hold"/>
                                        <p:tgtEl>
                                          <p:spTgt spid="54"/>
                                        </p:tgtEl>
                                        <p:attrNameLst>
                                          <p:attrName>ppt_x</p:attrName>
                                        </p:attrNameLst>
                                      </p:cBhvr>
                                      <p:tavLst>
                                        <p:tav tm="0">
                                          <p:val>
                                            <p:strVal val="0-#ppt_w/2"/>
                                          </p:val>
                                        </p:tav>
                                        <p:tav tm="100000">
                                          <p:val>
                                            <p:strVal val="#ppt_x"/>
                                          </p:val>
                                        </p:tav>
                                      </p:tavLst>
                                    </p:anim>
                                    <p:anim calcmode="lin" valueType="num">
                                      <p:cBhvr additive="base">
                                        <p:cTn id="29"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1" animBg="1"/>
      <p:bldP spid="43" grpId="1" animBg="1"/>
      <p:bldP spid="48" grpId="1"/>
      <p:bldP spid="54" grpId="0" animBg="1"/>
      <p:bldP spid="52" grpId="0"/>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95250"/>
            <a:ext cx="12201525" cy="695325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91258"/>
            <a:ext cx="12407900" cy="3630565"/>
          </a:xfrm>
          <a:prstGeom prst="rect">
            <a:avLst/>
          </a:prstGeom>
        </p:spPr>
      </p:pic>
      <p:sp>
        <p:nvSpPr>
          <p:cNvPr id="5" name="Oval 12"/>
          <p:cNvSpPr/>
          <p:nvPr/>
        </p:nvSpPr>
        <p:spPr>
          <a:xfrm>
            <a:off x="888897" y="4377500"/>
            <a:ext cx="1661057" cy="1668410"/>
          </a:xfrm>
          <a:prstGeom prst="ellipse">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bg1">
                  <a:lumMod val="95000"/>
                </a:schemeClr>
              </a:solidFill>
            </a:endParaRPr>
          </a:p>
        </p:txBody>
      </p:sp>
      <p:grpSp>
        <p:nvGrpSpPr>
          <p:cNvPr id="6" name="Group 23"/>
          <p:cNvGrpSpPr/>
          <p:nvPr/>
        </p:nvGrpSpPr>
        <p:grpSpPr>
          <a:xfrm>
            <a:off x="1302230" y="4727459"/>
            <a:ext cx="1162191" cy="1013190"/>
            <a:chOff x="7540014" y="4306907"/>
            <a:chExt cx="389342" cy="339426"/>
          </a:xfrm>
          <a:solidFill>
            <a:schemeClr val="bg1"/>
          </a:solidFill>
        </p:grpSpPr>
        <p:sp>
          <p:nvSpPr>
            <p:cNvPr id="7" name="Freeform 110"/>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8" name="Freeform 111"/>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9" name="Freeform 112"/>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0" name="Freeform 113"/>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1" name="Freeform 114"/>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2" name="Freeform 115"/>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3" name="Freeform 116"/>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4" name="Rectangle 117"/>
            <p:cNvSpPr>
              <a:spLocks noChangeArrowheads="1"/>
            </p:cNvSpPr>
            <p:nvPr/>
          </p:nvSpPr>
          <p:spPr bwMode="auto">
            <a:xfrm>
              <a:off x="7589930" y="4421713"/>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5" name="Rectangle 118"/>
            <p:cNvSpPr>
              <a:spLocks noChangeArrowheads="1"/>
            </p:cNvSpPr>
            <p:nvPr/>
          </p:nvSpPr>
          <p:spPr bwMode="auto">
            <a:xfrm>
              <a:off x="7589930" y="4461645"/>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6" name="Rectangle 119"/>
            <p:cNvSpPr>
              <a:spLocks noChangeArrowheads="1"/>
            </p:cNvSpPr>
            <p:nvPr/>
          </p:nvSpPr>
          <p:spPr bwMode="auto">
            <a:xfrm>
              <a:off x="7589930" y="4506569"/>
              <a:ext cx="109814" cy="149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sp>
          <p:nvSpPr>
            <p:cNvPr id="17" name="Rectangle 120"/>
            <p:cNvSpPr>
              <a:spLocks noChangeArrowheads="1"/>
            </p:cNvSpPr>
            <p:nvPr/>
          </p:nvSpPr>
          <p:spPr bwMode="auto">
            <a:xfrm>
              <a:off x="7589930" y="4548998"/>
              <a:ext cx="109814" cy="174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auto">
                <a:spcBef>
                  <a:spcPts val="0"/>
                </a:spcBef>
                <a:spcAft>
                  <a:spcPts val="0"/>
                </a:spcAft>
                <a:defRPr/>
              </a:pPr>
              <a:endParaRPr lang="en-US">
                <a:solidFill>
                  <a:schemeClr val="tx2">
                    <a:lumMod val="50000"/>
                  </a:schemeClr>
                </a:solidFill>
                <a:latin typeface="+mn-lt"/>
                <a:cs typeface="+mn-cs"/>
              </a:endParaRPr>
            </a:p>
          </p:txBody>
        </p:sp>
      </p:grpSp>
      <p:sp>
        <p:nvSpPr>
          <p:cNvPr id="21" name="矩形 20"/>
          <p:cNvSpPr/>
          <p:nvPr/>
        </p:nvSpPr>
        <p:spPr>
          <a:xfrm>
            <a:off x="2784764" y="4509418"/>
            <a:ext cx="1620938" cy="523212"/>
          </a:xfrm>
          <a:prstGeom prst="rect">
            <a:avLst/>
          </a:prstGeom>
        </p:spPr>
        <p:txBody>
          <a:bodyPr wrap="none" lIns="91431" tIns="45716" rIns="91431" bIns="45716">
            <a:spAutoFit/>
          </a:bodyPr>
          <a:lstStyle/>
          <a:p>
            <a:pPr algn="r"/>
            <a:r>
              <a:rPr lang="zh-CN" altLang="en-US" sz="2800" b="1" dirty="0">
                <a:solidFill>
                  <a:srgbClr val="3F3F3F"/>
                </a:solidFill>
                <a:latin typeface="微软雅黑" panose="020B0503020204020204" pitchFamily="34" charset="-122"/>
                <a:ea typeface="微软雅黑" panose="020B0503020204020204" pitchFamily="34" charset="-122"/>
              </a:rPr>
              <a:t>顺丰速运</a:t>
            </a:r>
            <a:endParaRPr lang="en-US" altLang="zh-CN" sz="2800" b="1" dirty="0">
              <a:solidFill>
                <a:srgbClr val="3F3F3F"/>
              </a:solidFill>
              <a:latin typeface="微软雅黑" panose="020B0503020204020204" pitchFamily="34" charset="-122"/>
              <a:ea typeface="微软雅黑" panose="020B0503020204020204" pitchFamily="34" charset="-122"/>
            </a:endParaRPr>
          </a:p>
        </p:txBody>
      </p:sp>
      <p:sp>
        <p:nvSpPr>
          <p:cNvPr id="22" name="矩形 47"/>
          <p:cNvSpPr>
            <a:spLocks noChangeArrowheads="1"/>
          </p:cNvSpPr>
          <p:nvPr/>
        </p:nvSpPr>
        <p:spPr bwMode="auto">
          <a:xfrm>
            <a:off x="2835368" y="5012116"/>
            <a:ext cx="8651782" cy="1532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800" dirty="0">
                <a:hlinkClick r:id="rId2"/>
              </a:rPr>
              <a:t>顺丰</a:t>
            </a:r>
            <a:r>
              <a:rPr lang="zh-CN" altLang="en-US" sz="1800" dirty="0"/>
              <a:t>速运是一家主要经营</a:t>
            </a:r>
            <a:r>
              <a:rPr lang="zh-CN" altLang="en-US" sz="1800" dirty="0">
                <a:hlinkClick r:id="rId3"/>
              </a:rPr>
              <a:t>国际</a:t>
            </a:r>
            <a:r>
              <a:rPr lang="zh-CN" altLang="en-US" sz="1800" dirty="0"/>
              <a:t>、国内</a:t>
            </a:r>
            <a:r>
              <a:rPr lang="zh-CN" altLang="en-US" sz="1800" dirty="0">
                <a:hlinkClick r:id="rId4"/>
              </a:rPr>
              <a:t>快递</a:t>
            </a:r>
            <a:r>
              <a:rPr lang="zh-CN" altLang="en-US" sz="1800" dirty="0"/>
              <a:t>业务的国内快递企业，于</a:t>
            </a:r>
            <a:r>
              <a:rPr lang="en-US" altLang="zh-CN" sz="1800" dirty="0">
                <a:hlinkClick r:id="rId5"/>
              </a:rPr>
              <a:t>1993</a:t>
            </a:r>
            <a:r>
              <a:rPr lang="zh-CN" altLang="en-US" sz="1800" dirty="0">
                <a:hlinkClick r:id="rId5"/>
              </a:rPr>
              <a:t>年</a:t>
            </a:r>
            <a:r>
              <a:rPr lang="en-US" altLang="zh-CN" sz="1800" dirty="0"/>
              <a:t>3</a:t>
            </a:r>
            <a:r>
              <a:rPr lang="zh-CN" altLang="en-US" sz="1800" dirty="0"/>
              <a:t>月</a:t>
            </a:r>
            <a:r>
              <a:rPr lang="en-US" altLang="zh-CN" sz="1800" dirty="0"/>
              <a:t>26</a:t>
            </a:r>
            <a:r>
              <a:rPr lang="zh-CN" altLang="en-US" sz="1800" dirty="0"/>
              <a:t>日在广东</a:t>
            </a:r>
            <a:r>
              <a:rPr lang="zh-CN" altLang="en-US" sz="1800" dirty="0">
                <a:hlinkClick r:id="rId6"/>
              </a:rPr>
              <a:t>顺德</a:t>
            </a:r>
            <a:r>
              <a:rPr lang="zh-CN" altLang="en-US" sz="1800" dirty="0"/>
              <a:t>成立。国家邮政局发布</a:t>
            </a:r>
            <a:r>
              <a:rPr lang="en-US" altLang="zh-CN" sz="1800" dirty="0"/>
              <a:t>2018</a:t>
            </a:r>
            <a:r>
              <a:rPr lang="zh-CN" altLang="en-US" sz="1800" dirty="0"/>
              <a:t>年快递服务用户满意度、时限准时率调查结果。</a:t>
            </a:r>
            <a:r>
              <a:rPr lang="en-US" altLang="zh-CN" sz="1800" dirty="0"/>
              <a:t>2018</a:t>
            </a:r>
            <a:r>
              <a:rPr lang="zh-CN" altLang="en-US" sz="1800" dirty="0"/>
              <a:t>年快递服务总体满意度得分为</a:t>
            </a:r>
            <a:r>
              <a:rPr lang="en-US" altLang="zh-CN" sz="1800" dirty="0"/>
              <a:t>75.9</a:t>
            </a:r>
            <a:r>
              <a:rPr lang="zh-CN" altLang="en-US" sz="1800" dirty="0"/>
              <a:t>分，较</a:t>
            </a:r>
            <a:r>
              <a:rPr lang="en-US" altLang="zh-CN" sz="1800" dirty="0"/>
              <a:t>2017</a:t>
            </a:r>
            <a:r>
              <a:rPr lang="zh-CN" altLang="en-US" sz="1800" dirty="0"/>
              <a:t>年上升</a:t>
            </a:r>
            <a:r>
              <a:rPr lang="en-US" altLang="zh-CN" sz="1800" dirty="0"/>
              <a:t>0.2</a:t>
            </a:r>
            <a:r>
              <a:rPr lang="zh-CN" altLang="en-US" sz="1800" dirty="0"/>
              <a:t>分。快递企业总体满意度排名顺丰速运居首，在时限准时率方面，顺丰速运排名第一。</a:t>
            </a:r>
            <a:r>
              <a:rPr lang="zh-CN" altLang="en-US" sz="1800" dirty="0" smtClean="0">
                <a:solidFill>
                  <a:srgbClr val="3F3F3F"/>
                </a:solidFill>
              </a:rPr>
              <a:t>。</a:t>
            </a:r>
            <a:endParaRPr lang="zh-CN" altLang="en-US" sz="1800" dirty="0">
              <a:solidFill>
                <a:srgbClr val="3F3F3F"/>
              </a:solidFill>
              <a:sym typeface="微软雅黑" panose="020B0503020204020204" pitchFamily="34" charset="-122"/>
            </a:endParaRPr>
          </a:p>
        </p:txBody>
      </p:sp>
      <p:sp>
        <p:nvSpPr>
          <p:cNvPr id="24" name="矩形 23"/>
          <p:cNvSpPr/>
          <p:nvPr/>
        </p:nvSpPr>
        <p:spPr>
          <a:xfrm>
            <a:off x="0" y="3371946"/>
            <a:ext cx="12407900" cy="178973"/>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401" y="3365077"/>
            <a:ext cx="1716024" cy="185843"/>
          </a:xfrm>
          <a:custGeom>
            <a:avLst/>
            <a:gdLst>
              <a:gd name="connsiteX0" fmla="*/ 0 w 1716024"/>
              <a:gd name="connsiteY0" fmla="*/ 0 h 178223"/>
              <a:gd name="connsiteX1" fmla="*/ 1716024 w 1716024"/>
              <a:gd name="connsiteY1" fmla="*/ 0 h 178223"/>
              <a:gd name="connsiteX2" fmla="*/ 1716024 w 1716024"/>
              <a:gd name="connsiteY2" fmla="*/ 178223 h 178223"/>
              <a:gd name="connsiteX3" fmla="*/ 0 w 1716024"/>
              <a:gd name="connsiteY3" fmla="*/ 178223 h 178223"/>
              <a:gd name="connsiteX4" fmla="*/ 0 w 1716024"/>
              <a:gd name="connsiteY4" fmla="*/ 0 h 178223"/>
              <a:gd name="connsiteX0-1" fmla="*/ 0 w 1716024"/>
              <a:gd name="connsiteY0-2" fmla="*/ 0 h 185843"/>
              <a:gd name="connsiteX1-3" fmla="*/ 1716024 w 1716024"/>
              <a:gd name="connsiteY1-4" fmla="*/ 0 h 185843"/>
              <a:gd name="connsiteX2-5" fmla="*/ 1426464 w 1716024"/>
              <a:gd name="connsiteY2-6" fmla="*/ 185843 h 185843"/>
              <a:gd name="connsiteX3-7" fmla="*/ 0 w 1716024"/>
              <a:gd name="connsiteY3-8" fmla="*/ 178223 h 185843"/>
              <a:gd name="connsiteX4-9" fmla="*/ 0 w 1716024"/>
              <a:gd name="connsiteY4-10" fmla="*/ 0 h 1858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16024" h="185843">
                <a:moveTo>
                  <a:pt x="0" y="0"/>
                </a:moveTo>
                <a:lnTo>
                  <a:pt x="1716024" y="0"/>
                </a:lnTo>
                <a:lnTo>
                  <a:pt x="1426464" y="185843"/>
                </a:lnTo>
                <a:lnTo>
                  <a:pt x="0" y="178223"/>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五边形 33"/>
          <p:cNvSpPr/>
          <p:nvPr/>
        </p:nvSpPr>
        <p:spPr>
          <a:xfrm>
            <a:off x="0" y="-7618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KSO_Shape"/>
          <p:cNvSpPr/>
          <p:nvPr/>
        </p:nvSpPr>
        <p:spPr bwMode="auto">
          <a:xfrm>
            <a:off x="256856" y="150096"/>
            <a:ext cx="755797" cy="51898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ffectLst/>
        </p:spPr>
        <p:txBody>
          <a:bodyPr anchor="ctr">
            <a:scene3d>
              <a:camera prst="orthographicFront"/>
              <a:lightRig rig="threePt" dir="t"/>
            </a:scene3d>
            <a:sp3d contourW="12700">
              <a:contourClr>
                <a:srgbClr val="FFFFFF"/>
              </a:contourClr>
            </a:sp3d>
          </a:bodyPr>
          <a:lstStyle/>
          <a:p>
            <a:pPr algn="ctr">
              <a:defRPr/>
            </a:pPr>
            <a:endParaRPr lang="zh-CN" altLang="en-US">
              <a:solidFill>
                <a:schemeClr val="bg1">
                  <a:lumMod val="95000"/>
                </a:schemeClr>
              </a:solidFill>
              <a:ea typeface="宋体" panose="02010600030101010101" pitchFamily="2" charset="-122"/>
            </a:endParaRPr>
          </a:p>
        </p:txBody>
      </p:sp>
      <p:sp>
        <p:nvSpPr>
          <p:cNvPr id="40" name="标题 4"/>
          <p:cNvSpPr txBox="1"/>
          <p:nvPr/>
        </p:nvSpPr>
        <p:spPr>
          <a:xfrm>
            <a:off x="1470997" y="327698"/>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bg1"/>
                </a:solidFill>
                <a:latin typeface="Impact MT Std" pitchFamily="34" charset="0"/>
                <a:ea typeface="微软雅黑" panose="020B0503020204020204" pitchFamily="34" charset="-122"/>
              </a:rPr>
              <a:t>公司简介</a:t>
            </a:r>
            <a:endParaRPr lang="en-US" altLang="zh-CN" sz="2400" b="1" dirty="0" smtClean="0">
              <a:solidFill>
                <a:schemeClr val="bg1"/>
              </a:solidFill>
              <a:latin typeface="Impact MT Std" pitchFamily="34" charset="0"/>
              <a:ea typeface="微软雅黑" panose="020B0503020204020204" pitchFamily="34" charset="-122"/>
            </a:endParaRPr>
          </a:p>
          <a:p>
            <a:pPr algn="l"/>
            <a:r>
              <a:rPr lang="en-US" altLang="zh-CN" sz="1400" b="1" dirty="0" smtClean="0">
                <a:solidFill>
                  <a:schemeClr val="bg1"/>
                </a:solidFill>
                <a:latin typeface="Impact MT Std" pitchFamily="34" charset="0"/>
                <a:ea typeface="微软雅黑" panose="020B0503020204020204" pitchFamily="34" charset="-122"/>
              </a:rPr>
              <a:t>COMPANY INTRODUCTION</a:t>
            </a:r>
            <a:endParaRPr lang="zh-CN" altLang="en-US" sz="1400" b="1" dirty="0" smtClean="0">
              <a:solidFill>
                <a:schemeClr val="bg1"/>
              </a:solidFill>
              <a:latin typeface="Impact MT Std" pitchFamily="34" charset="0"/>
              <a:ea typeface="微软雅黑" panose="020B0503020204020204" pitchFamily="34" charset="-122"/>
            </a:endParaRPr>
          </a:p>
          <a:p>
            <a:pPr algn="l"/>
            <a:endParaRPr lang="zh-CN" altLang="en-US" sz="2400" b="1" dirty="0" smtClean="0">
              <a:solidFill>
                <a:schemeClr val="bg1"/>
              </a:solidFill>
              <a:latin typeface="Impact MT Std"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4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22" presetClass="entr" presetSubtype="2" fill="hold" grpId="0" nodeType="withEffect">
                                  <p:stCondLst>
                                    <p:cond delay="250"/>
                                  </p:stCondLst>
                                  <p:childTnLst>
                                    <p:set>
                                      <p:cBhvr>
                                        <p:cTn id="12" dur="1" fill="hold">
                                          <p:stCondLst>
                                            <p:cond delay="0"/>
                                          </p:stCondLst>
                                        </p:cTn>
                                        <p:tgtEl>
                                          <p:spTgt spid="21"/>
                                        </p:tgtEl>
                                        <p:attrNameLst>
                                          <p:attrName>style.visibility</p:attrName>
                                        </p:attrNameLst>
                                      </p:cBhvr>
                                      <p:to>
                                        <p:strVal val="visible"/>
                                      </p:to>
                                    </p:set>
                                    <p:animEffect transition="in" filter="wipe(right)">
                                      <p:cBhvr>
                                        <p:cTn id="13" dur="500"/>
                                        <p:tgtEl>
                                          <p:spTgt spid="21"/>
                                        </p:tgtEl>
                                      </p:cBhvr>
                                    </p:animEffect>
                                  </p:childTnLst>
                                </p:cTn>
                              </p:par>
                              <p:par>
                                <p:cTn id="14" presetID="22" presetClass="entr" presetSubtype="2"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wipe(right)">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387"/>
            <a:ext cx="4998720" cy="6845968"/>
          </a:xfrm>
          <a:prstGeom prst="rect">
            <a:avLst/>
          </a:prstGeom>
        </p:spPr>
      </p:pic>
      <p:sp>
        <p:nvSpPr>
          <p:cNvPr id="29" name="矩形 10"/>
          <p:cNvSpPr>
            <a:spLocks noChangeArrowheads="1"/>
          </p:cNvSpPr>
          <p:nvPr>
            <p:custDataLst>
              <p:tags r:id="rId2"/>
            </p:custDataLst>
          </p:nvPr>
        </p:nvSpPr>
        <p:spPr bwMode="auto">
          <a:xfrm flipH="1">
            <a:off x="0" y="1279525"/>
            <a:ext cx="12192000" cy="4389438"/>
          </a:xfrm>
          <a:prstGeom prst="rect">
            <a:avLst/>
          </a:prstGeom>
          <a:solidFill>
            <a:schemeClr val="tx1">
              <a:lumMod val="85000"/>
              <a:lumOff val="15000"/>
              <a:alpha val="76077"/>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90000"/>
              </a:lnSpc>
            </a:pPr>
            <a:endParaRPr lang="en-US" altLang="zh-CN" sz="4000" dirty="0">
              <a:solidFill>
                <a:srgbClr val="FFFFFF"/>
              </a:solidFill>
              <a:ea typeface="微软雅黑" panose="020B0503020204020204" pitchFamily="34" charset="-122"/>
              <a:sym typeface="宋体" panose="02010600030101010101" pitchFamily="2" charset="-122"/>
            </a:endParaRPr>
          </a:p>
        </p:txBody>
      </p:sp>
      <p:sp>
        <p:nvSpPr>
          <p:cNvPr id="32" name="文本框 19"/>
          <p:cNvSpPr txBox="1">
            <a:spLocks noChangeArrowheads="1"/>
          </p:cNvSpPr>
          <p:nvPr>
            <p:custDataLst>
              <p:tags r:id="rId3"/>
            </p:custDataLst>
          </p:nvPr>
        </p:nvSpPr>
        <p:spPr bwMode="auto">
          <a:xfrm>
            <a:off x="1076654" y="2333426"/>
            <a:ext cx="2845412" cy="576262"/>
          </a:xfrm>
          <a:prstGeom prst="rect">
            <a:avLst/>
          </a:prstGeom>
          <a:noFill/>
          <a:ln>
            <a:noFill/>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sz="40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宏观背景</a:t>
            </a:r>
            <a:endParaRPr lang="zh-CN" altLang="en-US" sz="4000" b="1" dirty="0">
              <a:solidFill>
                <a:schemeClr val="bg1">
                  <a:lumMod val="9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文本框 9"/>
          <p:cNvSpPr txBox="1"/>
          <p:nvPr/>
        </p:nvSpPr>
        <p:spPr>
          <a:xfrm>
            <a:off x="5863767" y="3396125"/>
            <a:ext cx="1589941" cy="369332"/>
          </a:xfrm>
          <a:prstGeom prst="rect">
            <a:avLst/>
          </a:prstGeom>
          <a:noFill/>
        </p:spPr>
        <p:txBody>
          <a:bodyPr wrap="square" lIns="0" tIns="0" rIns="0" bIns="0" rtlCol="0">
            <a:spAutoFit/>
          </a:bodyPr>
          <a:lstStyle/>
          <a:p>
            <a:pPr marL="0" lvl="1"/>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宏观</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背景</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5" name="文本框 9"/>
          <p:cNvSpPr txBox="1"/>
          <p:nvPr/>
        </p:nvSpPr>
        <p:spPr>
          <a:xfrm>
            <a:off x="8175615" y="3377591"/>
            <a:ext cx="1592914" cy="369332"/>
          </a:xfrm>
          <a:prstGeom prst="rect">
            <a:avLst/>
          </a:prstGeom>
          <a:noFill/>
        </p:spPr>
        <p:txBody>
          <a:bodyPr wrap="square" lIns="0" tIns="0" rIns="0" bIns="0" rtlCol="0">
            <a:spAutoFit/>
          </a:bodyPr>
          <a:lstStyle/>
          <a:p>
            <a:pPr marL="0" lvl="1"/>
            <a:r>
              <a:rPr lang="zh-CN" altLang="en-US" sz="2400" dirty="0" smtClean="0">
                <a:solidFill>
                  <a:schemeClr val="bg1">
                    <a:lumMod val="95000"/>
                  </a:schemeClr>
                </a:solidFill>
                <a:latin typeface="微软雅黑" panose="020B0503020204020204" pitchFamily="34" charset="-122"/>
                <a:ea typeface="微软雅黑" panose="020B0503020204020204" pitchFamily="34" charset="-122"/>
              </a:rPr>
              <a:t>案例</a:t>
            </a:r>
            <a:r>
              <a:rPr lang="zh-CN" altLang="en-US" sz="2400" dirty="0">
                <a:solidFill>
                  <a:schemeClr val="bg1">
                    <a:lumMod val="95000"/>
                  </a:schemeClr>
                </a:solidFill>
                <a:latin typeface="微软雅黑" panose="020B0503020204020204" pitchFamily="34" charset="-122"/>
                <a:ea typeface="微软雅黑" panose="020B0503020204020204" pitchFamily="34" charset="-122"/>
              </a:rPr>
              <a:t>背景</a:t>
            </a:r>
            <a:endParaRPr lang="zh-CN" altLang="en-US" sz="24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5391830" y="3377591"/>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1</a:t>
            </a:r>
            <a:endParaRPr lang="zh-CN" altLang="en-US" sz="2400" b="1" dirty="0"/>
          </a:p>
        </p:txBody>
      </p:sp>
      <p:sp>
        <p:nvSpPr>
          <p:cNvPr id="74" name="椭圆 73"/>
          <p:cNvSpPr/>
          <p:nvPr/>
        </p:nvSpPr>
        <p:spPr>
          <a:xfrm>
            <a:off x="7701456" y="3377591"/>
            <a:ext cx="406400" cy="406400"/>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t>2</a:t>
            </a:r>
            <a:endParaRPr lang="zh-CN" altLang="en-US" sz="2400" b="1" dirty="0"/>
          </a:p>
        </p:txBody>
      </p:sp>
      <p:sp>
        <p:nvSpPr>
          <p:cNvPr id="20" name="KSO_Shape"/>
          <p:cNvSpPr/>
          <p:nvPr/>
        </p:nvSpPr>
        <p:spPr bwMode="auto">
          <a:xfrm>
            <a:off x="1557086" y="3291181"/>
            <a:ext cx="2112390" cy="1799046"/>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300"/>
                                        <p:tgtEl>
                                          <p:spTgt spid="32"/>
                                        </p:tgtEl>
                                      </p:cBhvr>
                                    </p:animEffect>
                                    <p:anim calcmode="lin" valueType="num">
                                      <p:cBhvr>
                                        <p:cTn id="8" dur="300" fill="hold"/>
                                        <p:tgtEl>
                                          <p:spTgt spid="32"/>
                                        </p:tgtEl>
                                        <p:attrNameLst>
                                          <p:attrName>ppt_x</p:attrName>
                                        </p:attrNameLst>
                                      </p:cBhvr>
                                      <p:tavLst>
                                        <p:tav tm="0">
                                          <p:val>
                                            <p:strVal val="#ppt_x"/>
                                          </p:val>
                                        </p:tav>
                                        <p:tav tm="100000">
                                          <p:val>
                                            <p:strVal val="#ppt_x"/>
                                          </p:val>
                                        </p:tav>
                                      </p:tavLst>
                                    </p:anim>
                                    <p:anim calcmode="lin" valueType="num">
                                      <p:cBhvr>
                                        <p:cTn id="9" dur="3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300"/>
                                        <p:tgtEl>
                                          <p:spTgt spid="20"/>
                                        </p:tgtEl>
                                      </p:cBhvr>
                                    </p:animEffect>
                                    <p:anim calcmode="lin" valueType="num">
                                      <p:cBhvr>
                                        <p:cTn id="13" dur="300" fill="hold"/>
                                        <p:tgtEl>
                                          <p:spTgt spid="20"/>
                                        </p:tgtEl>
                                        <p:attrNameLst>
                                          <p:attrName>ppt_x</p:attrName>
                                        </p:attrNameLst>
                                      </p:cBhvr>
                                      <p:tavLst>
                                        <p:tav tm="0">
                                          <p:val>
                                            <p:strVal val="#ppt_x"/>
                                          </p:val>
                                        </p:tav>
                                        <p:tav tm="100000">
                                          <p:val>
                                            <p:strVal val="#ppt_x"/>
                                          </p:val>
                                        </p:tav>
                                      </p:tavLst>
                                    </p:anim>
                                    <p:anim calcmode="lin" valueType="num">
                                      <p:cBhvr>
                                        <p:cTn id="14" dur="300" fill="hold"/>
                                        <p:tgtEl>
                                          <p:spTgt spid="20"/>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2" presetClass="entr" presetSubtype="4"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down)">
                                      <p:cBhvr>
                                        <p:cTn id="18" dur="500"/>
                                        <p:tgtEl>
                                          <p:spTgt spid="4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down)">
                                      <p:cBhvr>
                                        <p:cTn id="21" dur="500"/>
                                        <p:tgtEl>
                                          <p:spTgt spid="55"/>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down)">
                                      <p:cBhvr>
                                        <p:cTn id="24" dur="500"/>
                                        <p:tgtEl>
                                          <p:spTgt spid="7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0" grpId="0"/>
      <p:bldP spid="55" grpId="0"/>
      <p:bldP spid="6" grpId="0" animBg="1"/>
      <p:bldP spid="74"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8335" y="210570"/>
            <a:ext cx="637780" cy="54317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 name="标题 4"/>
          <p:cNvSpPr txBox="1"/>
          <p:nvPr/>
        </p:nvSpPr>
        <p:spPr>
          <a:xfrm>
            <a:off x="1390650" y="482157"/>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rgbClr val="3F3F3F"/>
                </a:solidFill>
                <a:latin typeface="Impact MT Std" pitchFamily="34" charset="0"/>
                <a:ea typeface="微软雅黑" panose="020B0503020204020204" pitchFamily="34" charset="-122"/>
              </a:rPr>
              <a:t>宏观背景分析</a:t>
            </a:r>
            <a:endParaRPr lang="en-US" altLang="zh-CN" sz="2400" b="1" dirty="0" smtClean="0">
              <a:solidFill>
                <a:srgbClr val="3F3F3F"/>
              </a:solidFill>
              <a:latin typeface="Impact MT Std" pitchFamily="34" charset="0"/>
              <a:ea typeface="微软雅黑" panose="020B0503020204020204" pitchFamily="34" charset="-122"/>
            </a:endParaRPr>
          </a:p>
          <a:p>
            <a:pPr algn="l"/>
            <a:endParaRPr lang="zh-CN" altLang="en-US" sz="1400" b="1" dirty="0">
              <a:solidFill>
                <a:srgbClr val="3F3F3F"/>
              </a:solidFill>
              <a:latin typeface="Impact MT Std" pitchFamily="34" charset="0"/>
              <a:ea typeface="微软雅黑" panose="020B0503020204020204" pitchFamily="34" charset="-122"/>
            </a:endParaRPr>
          </a:p>
          <a:p>
            <a:pPr algn="l"/>
            <a:endParaRPr lang="zh-CN" altLang="en-US" sz="2400" b="1" dirty="0" smtClean="0">
              <a:solidFill>
                <a:srgbClr val="3F3F3F"/>
              </a:solidFill>
              <a:latin typeface="Impact MT Std" pitchFamily="34" charset="0"/>
              <a:ea typeface="微软雅黑" panose="020B0503020204020204" pitchFamily="34" charset="-122"/>
            </a:endParaRPr>
          </a:p>
        </p:txBody>
      </p:sp>
      <p:sp>
        <p:nvSpPr>
          <p:cNvPr id="12" name="文本框 11"/>
          <p:cNvSpPr txBox="1"/>
          <p:nvPr/>
        </p:nvSpPr>
        <p:spPr>
          <a:xfrm>
            <a:off x="2205872" y="4355183"/>
            <a:ext cx="6862713" cy="2245360"/>
          </a:xfrm>
          <a:prstGeom prst="rect">
            <a:avLst/>
          </a:prstGeom>
          <a:noFill/>
        </p:spPr>
        <p:txBody>
          <a:bodyPr wrap="square" rtlCol="0">
            <a:spAutoFit/>
          </a:bodyPr>
          <a:lstStyle/>
          <a:p>
            <a:pPr fontAlgn="base">
              <a:lnSpc>
                <a:spcPct val="125000"/>
              </a:lnSpc>
              <a:spcBef>
                <a:spcPct val="0"/>
              </a:spcBef>
              <a:spcAft>
                <a:spcPct val="0"/>
              </a:spcAft>
            </a:pPr>
            <a:r>
              <a:rPr lang="en-US" altLang="zh-CN" sz="1600" dirty="0"/>
              <a:t>  </a:t>
            </a:r>
            <a:r>
              <a:rPr lang="zh-CN" altLang="zh-CN" sz="1600" dirty="0"/>
              <a:t>近几年来，中国快递企业在“互联网＋”的大背景下迅速发展，由一个默默无闻的产业成长为新经济的“黑马”。国家统计局的数据显示，</a:t>
            </a:r>
            <a:r>
              <a:rPr lang="en-US" altLang="zh-CN" sz="1600" dirty="0"/>
              <a:t>2017 </a:t>
            </a:r>
            <a:r>
              <a:rPr lang="zh-CN" altLang="zh-CN" sz="1600" dirty="0"/>
              <a:t>年，中国快递业务量完成</a:t>
            </a:r>
            <a:r>
              <a:rPr lang="en-US" altLang="zh-CN" sz="1600" dirty="0"/>
              <a:t>400.6 </a:t>
            </a:r>
            <a:r>
              <a:rPr lang="zh-CN" altLang="zh-CN" sz="1600" dirty="0"/>
              <a:t>亿件，同比增长</a:t>
            </a:r>
            <a:r>
              <a:rPr lang="en-US" altLang="zh-CN" sz="1600" dirty="0"/>
              <a:t> 28%</a:t>
            </a:r>
            <a:r>
              <a:rPr lang="zh-CN" altLang="zh-CN" sz="1600" dirty="0"/>
              <a:t>。而</a:t>
            </a:r>
            <a:r>
              <a:rPr lang="en-US" altLang="zh-CN" sz="1600" dirty="0"/>
              <a:t> 2013 </a:t>
            </a:r>
            <a:r>
              <a:rPr lang="zh-CN" altLang="zh-CN" sz="1600" dirty="0"/>
              <a:t>年</a:t>
            </a:r>
            <a:r>
              <a:rPr lang="en-US" altLang="zh-CN" sz="1600" dirty="0"/>
              <a:t>-2016 </a:t>
            </a:r>
            <a:r>
              <a:rPr lang="zh-CN" altLang="zh-CN" sz="1600" dirty="0"/>
              <a:t>年的增长速度一直在</a:t>
            </a:r>
            <a:r>
              <a:rPr lang="en-US" altLang="zh-CN" sz="1600" dirty="0"/>
              <a:t> 50%</a:t>
            </a:r>
            <a:r>
              <a:rPr lang="zh-CN" altLang="zh-CN" sz="1600" dirty="0"/>
              <a:t>左右，</a:t>
            </a:r>
            <a:r>
              <a:rPr lang="en-US" altLang="zh-CN" sz="1600" dirty="0"/>
              <a:t>2017 </a:t>
            </a:r>
            <a:r>
              <a:rPr lang="zh-CN" altLang="zh-CN" sz="1600" dirty="0"/>
              <a:t>年快递增长速度明显放缓，但根据国家邮政局数据，</a:t>
            </a:r>
            <a:r>
              <a:rPr lang="en-US" altLang="zh-CN" sz="1600" dirty="0"/>
              <a:t>2017 </a:t>
            </a:r>
            <a:r>
              <a:rPr lang="zh-CN" altLang="zh-CN" sz="1600" dirty="0"/>
              <a:t>年快递业务收入</a:t>
            </a:r>
            <a:r>
              <a:rPr lang="en-US" altLang="zh-CN" sz="1600" dirty="0"/>
              <a:t> 4957 </a:t>
            </a:r>
            <a:r>
              <a:rPr lang="zh-CN" altLang="zh-CN" sz="1600" dirty="0"/>
              <a:t>亿元，保持在较高的水平，中国仍然是“第一快递大国”。</a:t>
            </a:r>
            <a:endParaRPr lang="zh-CN" altLang="zh-CN" sz="1600" dirty="0"/>
          </a:p>
          <a:p>
            <a:pPr fontAlgn="base">
              <a:lnSpc>
                <a:spcPct val="125000"/>
              </a:lnSpc>
              <a:spcBef>
                <a:spcPct val="0"/>
              </a:spcBef>
              <a:spcAft>
                <a:spcPct val="0"/>
              </a:spcAft>
            </a:pPr>
            <a:endParaRPr lang="en-US" altLang="zh-CN" sz="1600" dirty="0">
              <a:solidFill>
                <a:schemeClr val="bg1">
                  <a:lumMod val="95000"/>
                </a:schemeClr>
              </a:solidFill>
              <a:latin typeface="微软雅黑" panose="020B0503020204020204" pitchFamily="34" charset="-122"/>
              <a:ea typeface="微软雅黑" panose="020B0503020204020204" pitchFamily="34" charset="-122"/>
              <a:cs typeface="Lato Light" charset="0"/>
              <a:sym typeface="Lato Light" charset="0"/>
            </a:endParaRPr>
          </a:p>
        </p:txBody>
      </p:sp>
      <p:pic>
        <p:nvPicPr>
          <p:cNvPr id="-2147482623" name="图片 -2147482624"/>
          <p:cNvPicPr>
            <a:picLocks noChangeAspect="1"/>
          </p:cNvPicPr>
          <p:nvPr/>
        </p:nvPicPr>
        <p:blipFill>
          <a:blip r:embed="rId1"/>
          <a:srcRect r="-554" b="7555"/>
          <a:stretch>
            <a:fillRect/>
          </a:stretch>
        </p:blipFill>
        <p:spPr>
          <a:xfrm>
            <a:off x="2473325" y="812165"/>
            <a:ext cx="6327775" cy="35433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extLst>
              <a:ext uri="{BEBA8EAE-BF5A-486C-A8C5-ECC9F3942E4B}">
                <a14:imgProps xmlns:a14="http://schemas.microsoft.com/office/drawing/2010/main">
                  <a14:imgLayer r:embed="rId2">
                    <a14:imgEffect>
                      <a14:colorTemperature colorTemp="58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0" y="-31758"/>
            <a:ext cx="12192000" cy="7040784"/>
          </a:xfrm>
          <a:prstGeom prst="rect">
            <a:avLst/>
          </a:prstGeom>
        </p:spPr>
      </p:pic>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8335" y="210570"/>
            <a:ext cx="637780" cy="54317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 name="标题 4"/>
          <p:cNvSpPr txBox="1"/>
          <p:nvPr/>
        </p:nvSpPr>
        <p:spPr>
          <a:xfrm>
            <a:off x="1390650" y="482157"/>
            <a:ext cx="4248472"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lumMod val="95000"/>
                  </a:schemeClr>
                </a:solidFill>
                <a:latin typeface="Impact MT Std" pitchFamily="34" charset="0"/>
                <a:ea typeface="微软雅黑" panose="020B0503020204020204" pitchFamily="34" charset="-122"/>
              </a:rPr>
              <a:t>宏观背景分析</a:t>
            </a:r>
            <a:endParaRPr lang="en-US" altLang="zh-CN" sz="2400" b="1" dirty="0" smtClean="0">
              <a:solidFill>
                <a:schemeClr val="bg1">
                  <a:lumMod val="95000"/>
                </a:schemeClr>
              </a:solidFill>
              <a:latin typeface="Impact MT Std" pitchFamily="34" charset="0"/>
              <a:ea typeface="微软雅黑" panose="020B0503020204020204" pitchFamily="34" charset="-122"/>
            </a:endParaRPr>
          </a:p>
          <a:p>
            <a:pPr algn="l"/>
            <a:r>
              <a:rPr lang="en-US" altLang="zh-CN" sz="1400" b="1" dirty="0" smtClean="0">
                <a:solidFill>
                  <a:schemeClr val="bg1">
                    <a:lumMod val="95000"/>
                  </a:schemeClr>
                </a:solidFill>
                <a:latin typeface="Impact MT Std" pitchFamily="34" charset="0"/>
                <a:ea typeface="微软雅黑" panose="020B0503020204020204" pitchFamily="34" charset="-122"/>
              </a:rPr>
              <a:t> </a:t>
            </a:r>
            <a:endParaRPr lang="zh-CN" altLang="en-US" sz="1400" b="1" dirty="0" smtClean="0">
              <a:solidFill>
                <a:schemeClr val="bg1">
                  <a:lumMod val="95000"/>
                </a:schemeClr>
              </a:solidFill>
              <a:latin typeface="Impact MT Std" pitchFamily="34" charset="0"/>
              <a:ea typeface="微软雅黑" panose="020B0503020204020204" pitchFamily="34" charset="-122"/>
            </a:endParaRPr>
          </a:p>
          <a:p>
            <a:pPr algn="l"/>
            <a:endParaRPr lang="zh-CN" altLang="en-US" sz="2400" b="1" dirty="0" smtClean="0">
              <a:solidFill>
                <a:schemeClr val="bg1">
                  <a:lumMod val="95000"/>
                </a:schemeClr>
              </a:solidFill>
              <a:latin typeface="Impact MT Std" pitchFamily="34" charset="0"/>
              <a:ea typeface="微软雅黑" panose="020B0503020204020204" pitchFamily="34" charset="-122"/>
            </a:endParaRPr>
          </a:p>
        </p:txBody>
      </p:sp>
      <p:sp>
        <p:nvSpPr>
          <p:cNvPr id="14" name="Rectangle 42"/>
          <p:cNvSpPr/>
          <p:nvPr/>
        </p:nvSpPr>
        <p:spPr bwMode="auto">
          <a:xfrm>
            <a:off x="1951348" y="2724429"/>
            <a:ext cx="3708395" cy="41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fontAlgn="base">
              <a:lnSpc>
                <a:spcPct val="70000"/>
              </a:lnSpc>
              <a:spcBef>
                <a:spcPct val="0"/>
              </a:spcBef>
              <a:spcAft>
                <a:spcPct val="0"/>
              </a:spcAft>
            </a:pPr>
            <a:endParaRPr lang="en-US" sz="2400" b="1" dirty="0">
              <a:solidFill>
                <a:schemeClr val="bg1">
                  <a:lumMod val="95000"/>
                </a:schemeClr>
              </a:solidFill>
              <a:latin typeface="微软雅黑" panose="020B0503020204020204" pitchFamily="34" charset="-122"/>
              <a:ea typeface="微软雅黑" panose="020B0503020204020204" pitchFamily="34" charset="-122"/>
              <a:cs typeface="Bebas Neue" charset="0"/>
              <a:sym typeface="Bebas Neue" charset="0"/>
            </a:endParaRPr>
          </a:p>
        </p:txBody>
      </p:sp>
      <p:sp>
        <p:nvSpPr>
          <p:cNvPr id="15" name="Rectangle 43"/>
          <p:cNvSpPr/>
          <p:nvPr/>
        </p:nvSpPr>
        <p:spPr bwMode="auto">
          <a:xfrm>
            <a:off x="338335" y="1932777"/>
            <a:ext cx="4949071" cy="237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r>
              <a:rPr lang="en-US" altLang="zh-CN" dirty="0">
                <a:solidFill>
                  <a:schemeClr val="bg1"/>
                </a:solidFill>
              </a:rPr>
              <a:t>2016 </a:t>
            </a:r>
            <a:r>
              <a:rPr lang="zh-CN" altLang="zh-CN" dirty="0">
                <a:solidFill>
                  <a:schemeClr val="bg1"/>
                </a:solidFill>
              </a:rPr>
              <a:t>年</a:t>
            </a:r>
            <a:r>
              <a:rPr lang="en-US" altLang="zh-CN" dirty="0">
                <a:solidFill>
                  <a:schemeClr val="bg1"/>
                </a:solidFill>
              </a:rPr>
              <a:t> 5 </a:t>
            </a:r>
            <a:r>
              <a:rPr lang="zh-CN" altLang="zh-CN" dirty="0">
                <a:solidFill>
                  <a:schemeClr val="bg1"/>
                </a:solidFill>
              </a:rPr>
              <a:t>月，顺丰控股准备借壳鼎泰新材进行上市。根据泰鼎新材的公告显示，顺丰用其持有的鼎泰新材股权与泰鼎新材的全部负债和资产进行等价交换。在该次交易中，对准备置入与置出的资产进行了初步作价，置入与置出资产的差价由鼎泰新材以股份方式向顺丰购买。交易结束后，王卫成为上市公司的真正的掌权人。但是，因为监管的力度越来越大，顺丰控股多次改变了重组方案。</a:t>
            </a:r>
            <a:r>
              <a:rPr lang="en-US" altLang="zh-CN" dirty="0">
                <a:solidFill>
                  <a:schemeClr val="bg1"/>
                </a:solidFill>
              </a:rPr>
              <a:t>7 </a:t>
            </a:r>
            <a:r>
              <a:rPr lang="zh-CN" altLang="zh-CN" dirty="0">
                <a:solidFill>
                  <a:schemeClr val="bg1"/>
                </a:solidFill>
              </a:rPr>
              <a:t>月</a:t>
            </a:r>
            <a:r>
              <a:rPr lang="en-US" altLang="zh-CN" dirty="0">
                <a:solidFill>
                  <a:schemeClr val="bg1"/>
                </a:solidFill>
              </a:rPr>
              <a:t> 26 </a:t>
            </a:r>
            <a:r>
              <a:rPr lang="zh-CN" altLang="zh-CN" dirty="0">
                <a:solidFill>
                  <a:schemeClr val="bg1"/>
                </a:solidFill>
              </a:rPr>
              <a:t>日，泰鼎新材在证监会在发布的《上市公司重大资产重组办法（征求意见稿）》一个多月后，公开了顺丰借助泰鼎新材剥离名下金融资产后再上市的调整方案。</a:t>
            </a:r>
            <a:endParaRPr lang="zh-CN" altLang="zh-CN" dirty="0">
              <a:solidFill>
                <a:schemeClr val="bg1"/>
              </a:solidFill>
            </a:endParaRPr>
          </a:p>
          <a:p>
            <a:r>
              <a:rPr lang="zh-CN" altLang="zh-CN" dirty="0">
                <a:solidFill>
                  <a:schemeClr val="bg1"/>
                </a:solidFill>
              </a:rPr>
              <a:t>实际上在</a:t>
            </a:r>
            <a:r>
              <a:rPr lang="en-US" altLang="zh-CN" dirty="0">
                <a:solidFill>
                  <a:schemeClr val="bg1"/>
                </a:solidFill>
              </a:rPr>
              <a:t> 2015 </a:t>
            </a:r>
            <a:r>
              <a:rPr lang="zh-CN" altLang="zh-CN" dirty="0">
                <a:solidFill>
                  <a:schemeClr val="bg1"/>
                </a:solidFill>
              </a:rPr>
              <a:t>年初，顺丰原本打算采用</a:t>
            </a:r>
            <a:r>
              <a:rPr lang="en-US" altLang="zh-CN" dirty="0">
                <a:solidFill>
                  <a:schemeClr val="bg1"/>
                </a:solidFill>
              </a:rPr>
              <a:t> A </a:t>
            </a:r>
            <a:r>
              <a:rPr lang="zh-CN" altLang="zh-CN" dirty="0">
                <a:solidFill>
                  <a:schemeClr val="bg1"/>
                </a:solidFill>
              </a:rPr>
              <a:t>股</a:t>
            </a:r>
            <a:r>
              <a:rPr lang="en-US" altLang="zh-CN" dirty="0">
                <a:solidFill>
                  <a:schemeClr val="bg1"/>
                </a:solidFill>
              </a:rPr>
              <a:t> IPO </a:t>
            </a:r>
            <a:r>
              <a:rPr lang="zh-CN" altLang="zh-CN" dirty="0">
                <a:solidFill>
                  <a:schemeClr val="bg1"/>
                </a:solidFill>
              </a:rPr>
              <a:t>方式上市，但是紧接着还是选择了借壳上市。下面的表显示了顺丰的上市历程和合并进程：</a:t>
            </a:r>
            <a:endParaRPr lang="zh-CN" altLang="zh-CN" dirty="0">
              <a:solidFill>
                <a:schemeClr val="bg1"/>
              </a:solidFill>
            </a:endParaRPr>
          </a:p>
          <a:p>
            <a:pPr fontAlgn="base">
              <a:lnSpc>
                <a:spcPct val="125000"/>
              </a:lnSpc>
              <a:spcBef>
                <a:spcPct val="0"/>
              </a:spcBef>
              <a:spcAft>
                <a:spcPct val="0"/>
              </a:spcAft>
            </a:pPr>
            <a:endParaRPr lang="en-US" b="1" dirty="0">
              <a:solidFill>
                <a:schemeClr val="bg1"/>
              </a:solidFill>
              <a:latin typeface="微软雅黑" panose="020B0503020204020204" pitchFamily="34" charset="-122"/>
              <a:ea typeface="微软雅黑" panose="020B0503020204020204" pitchFamily="34" charset="-122"/>
              <a:cs typeface="Lato Light" charset="0"/>
              <a:sym typeface="Lato Light" charset="0"/>
            </a:endParaRPr>
          </a:p>
        </p:txBody>
      </p:sp>
      <p:sp>
        <p:nvSpPr>
          <p:cNvPr id="31" name="Rectangle 43"/>
          <p:cNvSpPr/>
          <p:nvPr/>
        </p:nvSpPr>
        <p:spPr bwMode="auto">
          <a:xfrm>
            <a:off x="7220254" y="1313170"/>
            <a:ext cx="2206550" cy="61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ctr" fontAlgn="base">
              <a:lnSpc>
                <a:spcPct val="125000"/>
              </a:lnSpc>
              <a:spcBef>
                <a:spcPct val="0"/>
              </a:spcBef>
              <a:spcAft>
                <a:spcPct val="0"/>
              </a:spcAft>
            </a:pPr>
            <a:endParaRPr lang="en-US" sz="1600" b="1" dirty="0">
              <a:solidFill>
                <a:schemeClr val="bg1">
                  <a:lumMod val="95000"/>
                </a:schemeClr>
              </a:solidFill>
              <a:latin typeface="微软雅黑" panose="020B0503020204020204" pitchFamily="34" charset="-122"/>
              <a:ea typeface="微软雅黑" panose="020B0503020204020204" pitchFamily="34" charset="-122"/>
              <a:cs typeface="Lato Light" charset="0"/>
              <a:sym typeface="Lato Light"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3836" y="2102176"/>
            <a:ext cx="5276850" cy="3412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nodePh="1">
                                  <p:stCondLst>
                                    <p:cond delay="0"/>
                                  </p:stCondLst>
                                  <p:endCondLst>
                                    <p:cond evt="begin" delay="0">
                                      <p:tn val="10"/>
                                    </p:cond>
                                  </p:end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8335" y="210570"/>
            <a:ext cx="637780" cy="54317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 name="标题 4"/>
          <p:cNvSpPr txBox="1"/>
          <p:nvPr/>
        </p:nvSpPr>
        <p:spPr>
          <a:xfrm>
            <a:off x="1390650" y="482157"/>
            <a:ext cx="540060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微软雅黑" panose="020B0503020204020204" pitchFamily="34" charset="-122"/>
                <a:ea typeface="微软雅黑" panose="020B0503020204020204" pitchFamily="34" charset="-122"/>
              </a:rPr>
              <a:t>宏观背景分析</a:t>
            </a:r>
            <a:endParaRPr lang="en-US" altLang="zh-CN" sz="2400" b="1" dirty="0" smtClean="0">
              <a:solidFill>
                <a:srgbClr val="3F3F3F"/>
              </a:solidFill>
              <a:latin typeface="微软雅黑" panose="020B0503020204020204" pitchFamily="34" charset="-122"/>
              <a:ea typeface="微软雅黑" panose="020B0503020204020204" pitchFamily="34" charset="-122"/>
            </a:endParaRPr>
          </a:p>
          <a:p>
            <a:pPr algn="l"/>
            <a:endParaRPr lang="zh-CN" altLang="en-US" sz="1400" b="1" dirty="0">
              <a:solidFill>
                <a:srgbClr val="3F3F3F"/>
              </a:solidFill>
              <a:latin typeface="微软雅黑" panose="020B0503020204020204" pitchFamily="34" charset="-122"/>
              <a:ea typeface="微软雅黑" panose="020B0503020204020204" pitchFamily="34" charset="-122"/>
            </a:endParaRPr>
          </a:p>
          <a:p>
            <a:pPr algn="l"/>
            <a:endParaRPr lang="zh-CN" altLang="en-US" sz="2400" b="1" dirty="0" smtClean="0">
              <a:solidFill>
                <a:srgbClr val="3F3F3F"/>
              </a:solidFill>
              <a:latin typeface="微软雅黑" panose="020B0503020204020204" pitchFamily="34" charset="-122"/>
              <a:ea typeface="微软雅黑" panose="020B0503020204020204" pitchFamily="34" charset="-122"/>
            </a:endParaRPr>
          </a:p>
        </p:txBody>
      </p:sp>
      <p:grpSp>
        <p:nvGrpSpPr>
          <p:cNvPr id="14" name="Group 1"/>
          <p:cNvGrpSpPr/>
          <p:nvPr/>
        </p:nvGrpSpPr>
        <p:grpSpPr>
          <a:xfrm>
            <a:off x="547181" y="1749150"/>
            <a:ext cx="662230" cy="654019"/>
            <a:chOff x="1104536" y="2286727"/>
            <a:chExt cx="519113" cy="519113"/>
          </a:xfrm>
          <a:solidFill>
            <a:srgbClr val="FD3F03"/>
          </a:solidFill>
        </p:grpSpPr>
        <p:sp>
          <p:nvSpPr>
            <p:cNvPr id="15" name="Oval 51"/>
            <p:cNvSpPr/>
            <p:nvPr/>
          </p:nvSpPr>
          <p:spPr bwMode="auto">
            <a:xfrm>
              <a:off x="1104536" y="2286727"/>
              <a:ext cx="519113" cy="519113"/>
            </a:xfrm>
            <a:prstGeom prst="ellipse">
              <a:avLst/>
            </a:prstGeom>
            <a:solidFill>
              <a:srgbClr val="3F3F3F"/>
            </a:solidFill>
            <a:ln>
              <a:noFill/>
            </a:ln>
          </p:spPr>
          <p:txBody>
            <a:bodyPr lIns="0" tIns="0" rIns="0" bIns="0"/>
            <a:lstStyle/>
            <a:p>
              <a:pPr algn="ctr" fontAlgn="base">
                <a:spcBef>
                  <a:spcPct val="0"/>
                </a:spcBef>
                <a:spcAft>
                  <a:spcPct val="0"/>
                </a:spcAft>
                <a:defRPr/>
              </a:pPr>
              <a:endParaRPr lang="en-US" sz="2800" kern="0" smtClean="0">
                <a:solidFill>
                  <a:srgbClr val="595959"/>
                </a:solidFill>
                <a:latin typeface="微软雅黑" panose="020B0503020204020204" pitchFamily="34" charset="-122"/>
                <a:ea typeface="微软雅黑" panose="020B0503020204020204" pitchFamily="34" charset="-122"/>
                <a:sym typeface="Gill Sans" charset="0"/>
              </a:endParaRPr>
            </a:p>
          </p:txBody>
        </p:sp>
        <p:sp>
          <p:nvSpPr>
            <p:cNvPr id="16" name="Freeform 9"/>
            <p:cNvSpPr>
              <a:spLocks noEditPoints="1"/>
            </p:cNvSpPr>
            <p:nvPr/>
          </p:nvSpPr>
          <p:spPr bwMode="auto">
            <a:xfrm>
              <a:off x="1215337" y="2432230"/>
              <a:ext cx="278458" cy="224396"/>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chemeClr val="bg1">
                <a:lumMod val="95000"/>
              </a:schemeClr>
            </a:solidFill>
            <a:ln>
              <a:noFill/>
            </a:ln>
          </p:spPr>
          <p:txBody>
            <a:bodyPr vert="horz" wrap="square" lIns="91440" tIns="45720" rIns="91440" bIns="45720" numCol="1" anchor="t" anchorCtr="0" compatLnSpc="1"/>
            <a:lstStyle/>
            <a:p>
              <a:pPr algn="ctr" fontAlgn="base">
                <a:spcBef>
                  <a:spcPct val="0"/>
                </a:spcBef>
                <a:spcAft>
                  <a:spcPct val="0"/>
                </a:spcAft>
                <a:defRPr/>
              </a:pPr>
              <a:endParaRPr lang="en-US" sz="2800" kern="0" smtClean="0">
                <a:solidFill>
                  <a:srgbClr val="595959"/>
                </a:solidFill>
                <a:latin typeface="微软雅黑" panose="020B0503020204020204" pitchFamily="34" charset="-122"/>
                <a:ea typeface="微软雅黑" panose="020B0503020204020204" pitchFamily="34" charset="-122"/>
                <a:sym typeface="Gill Sans" charset="0"/>
              </a:endParaRPr>
            </a:p>
          </p:txBody>
        </p:sp>
      </p:grpSp>
      <p:sp>
        <p:nvSpPr>
          <p:cNvPr id="32" name="Rectangle 43"/>
          <p:cNvSpPr/>
          <p:nvPr/>
        </p:nvSpPr>
        <p:spPr bwMode="auto">
          <a:xfrm>
            <a:off x="1390651" y="3989635"/>
            <a:ext cx="3718678" cy="201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fontAlgn="base">
              <a:lnSpc>
                <a:spcPct val="125000"/>
              </a:lnSpc>
              <a:spcBef>
                <a:spcPct val="0"/>
              </a:spcBef>
              <a:spcAft>
                <a:spcPct val="0"/>
              </a:spcAft>
            </a:pPr>
            <a:r>
              <a:rPr lang="zh-CN" altLang="zh-CN" dirty="0"/>
              <a:t>根据表可以看出，快递企业在选择上市之后发展迅速，目前的市值分层，顺丰领跑以</a:t>
            </a:r>
            <a:r>
              <a:rPr lang="en-US" altLang="zh-CN" dirty="0"/>
              <a:t> 1901 </a:t>
            </a:r>
            <a:r>
              <a:rPr lang="zh-CN" altLang="zh-CN" dirty="0"/>
              <a:t>亿遥遥领先，圆通、中通也有</a:t>
            </a:r>
            <a:r>
              <a:rPr lang="en-US" altLang="zh-CN" dirty="0"/>
              <a:t> 700 </a:t>
            </a:r>
            <a:r>
              <a:rPr lang="zh-CN" altLang="zh-CN" dirty="0"/>
              <a:t>亿市值左右，申通快递</a:t>
            </a:r>
            <a:r>
              <a:rPr lang="en-US" altLang="zh-CN" dirty="0"/>
              <a:t> 422 </a:t>
            </a:r>
            <a:r>
              <a:rPr lang="zh-CN" altLang="zh-CN" dirty="0"/>
              <a:t>亿市值。大部分快递企业都是通过借壳上市的方式进入</a:t>
            </a:r>
            <a:r>
              <a:rPr lang="en-US" altLang="zh-CN" dirty="0"/>
              <a:t> A </a:t>
            </a:r>
            <a:r>
              <a:rPr lang="zh-CN" altLang="zh-CN" dirty="0"/>
              <a:t>股市场。</a:t>
            </a:r>
            <a:endParaRPr lang="en-US" dirty="0">
              <a:solidFill>
                <a:srgbClr val="595959"/>
              </a:solidFill>
              <a:latin typeface="微软雅黑" panose="020B0503020204020204" pitchFamily="34" charset="-122"/>
              <a:ea typeface="微软雅黑" panose="020B0503020204020204" pitchFamily="34" charset="-122"/>
              <a:cs typeface="Lato Light" charset="0"/>
              <a:sym typeface="Lato Light" charset="0"/>
            </a:endParaRPr>
          </a:p>
        </p:txBody>
      </p:sp>
      <p:grpSp>
        <p:nvGrpSpPr>
          <p:cNvPr id="39" name="组合 38"/>
          <p:cNvGrpSpPr/>
          <p:nvPr/>
        </p:nvGrpSpPr>
        <p:grpSpPr>
          <a:xfrm>
            <a:off x="535028" y="4052262"/>
            <a:ext cx="662230" cy="654019"/>
            <a:chOff x="572319" y="4225872"/>
            <a:chExt cx="662230" cy="654019"/>
          </a:xfrm>
        </p:grpSpPr>
        <p:sp>
          <p:nvSpPr>
            <p:cNvPr id="28" name="Oval 51"/>
            <p:cNvSpPr/>
            <p:nvPr/>
          </p:nvSpPr>
          <p:spPr bwMode="auto">
            <a:xfrm>
              <a:off x="572319" y="4225872"/>
              <a:ext cx="662230" cy="654019"/>
            </a:xfrm>
            <a:prstGeom prst="ellipse">
              <a:avLst/>
            </a:prstGeom>
            <a:solidFill>
              <a:srgbClr val="3F3F3F"/>
            </a:solidFill>
            <a:ln>
              <a:noFill/>
            </a:ln>
          </p:spPr>
          <p:txBody>
            <a:bodyPr lIns="0" tIns="0" rIns="0" bIns="0"/>
            <a:lstStyle/>
            <a:p>
              <a:pPr algn="ctr" fontAlgn="base">
                <a:spcBef>
                  <a:spcPct val="0"/>
                </a:spcBef>
                <a:spcAft>
                  <a:spcPct val="0"/>
                </a:spcAft>
                <a:defRPr/>
              </a:pPr>
              <a:endParaRPr lang="en-US" sz="2800" kern="0" smtClean="0">
                <a:solidFill>
                  <a:srgbClr val="595959"/>
                </a:solidFill>
                <a:latin typeface="微软雅黑" panose="020B0503020204020204" pitchFamily="34" charset="-122"/>
                <a:ea typeface="微软雅黑" panose="020B0503020204020204" pitchFamily="34" charset="-122"/>
                <a:sym typeface="Gill Sans" charset="0"/>
              </a:endParaRPr>
            </a:p>
          </p:txBody>
        </p:sp>
        <p:sp>
          <p:nvSpPr>
            <p:cNvPr id="38" name="KSO_Shape"/>
            <p:cNvSpPr/>
            <p:nvPr/>
          </p:nvSpPr>
          <p:spPr>
            <a:xfrm>
              <a:off x="794664" y="4372101"/>
              <a:ext cx="217539" cy="361560"/>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79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86401" y="1517715"/>
            <a:ext cx="6529188" cy="4336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234549" y="1749150"/>
            <a:ext cx="4251852" cy="1754326"/>
          </a:xfrm>
          <a:prstGeom prst="rect">
            <a:avLst/>
          </a:prstGeom>
        </p:spPr>
        <p:txBody>
          <a:bodyPr wrap="square">
            <a:spAutoFit/>
          </a:bodyPr>
          <a:lstStyle/>
          <a:p>
            <a:r>
              <a:rPr lang="zh-CN" altLang="zh-CN" dirty="0"/>
              <a:t>快递业近年来竞争加剧，之前的价格战导致整体行业的利润率下降，随着增速放缓，快递企业开始谋求新的出路。</a:t>
            </a:r>
            <a:r>
              <a:rPr lang="en-US" altLang="zh-CN" dirty="0"/>
              <a:t>2016 </a:t>
            </a:r>
            <a:r>
              <a:rPr lang="zh-CN" altLang="zh-CN" dirty="0"/>
              <a:t>年前后，圆通、申通、中通、顺丰等</a:t>
            </a:r>
            <a:r>
              <a:rPr lang="en-US" altLang="zh-CN" dirty="0"/>
              <a:t> 7 </a:t>
            </a:r>
            <a:r>
              <a:rPr lang="zh-CN" altLang="zh-CN" dirty="0"/>
              <a:t>家快递企业陆续上市，其中</a:t>
            </a:r>
            <a:r>
              <a:rPr lang="en-US" altLang="zh-CN" dirty="0"/>
              <a:t> 4 </a:t>
            </a:r>
            <a:r>
              <a:rPr lang="zh-CN" altLang="zh-CN" dirty="0"/>
              <a:t>家快递公司均采用借壳上市的方式（如表）。</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8335" y="210570"/>
            <a:ext cx="637780" cy="54317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 name="标题 4"/>
          <p:cNvSpPr txBox="1"/>
          <p:nvPr/>
        </p:nvSpPr>
        <p:spPr>
          <a:xfrm>
            <a:off x="1390650" y="482157"/>
            <a:ext cx="540060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微软雅黑" panose="020B0503020204020204" pitchFamily="34" charset="-122"/>
                <a:ea typeface="微软雅黑" panose="020B0503020204020204" pitchFamily="34" charset="-122"/>
              </a:rPr>
              <a:t>宏观背景分析</a:t>
            </a:r>
            <a:endParaRPr lang="en-US" altLang="zh-CN" sz="2400" b="1" dirty="0" smtClean="0">
              <a:solidFill>
                <a:srgbClr val="3F3F3F"/>
              </a:solidFill>
              <a:latin typeface="微软雅黑" panose="020B0503020204020204" pitchFamily="34" charset="-122"/>
              <a:ea typeface="微软雅黑" panose="020B0503020204020204" pitchFamily="34" charset="-122"/>
            </a:endParaRPr>
          </a:p>
          <a:p>
            <a:pPr algn="l"/>
            <a:endParaRPr lang="zh-CN" altLang="en-US" sz="1400" b="1" dirty="0">
              <a:solidFill>
                <a:srgbClr val="3F3F3F"/>
              </a:solidFill>
              <a:latin typeface="微软雅黑" panose="020B0503020204020204" pitchFamily="34" charset="-122"/>
              <a:ea typeface="微软雅黑" panose="020B0503020204020204" pitchFamily="34" charset="-122"/>
            </a:endParaRPr>
          </a:p>
          <a:p>
            <a:pPr algn="l"/>
            <a:endParaRPr lang="zh-CN" altLang="en-US" sz="2400" b="1" dirty="0" smtClean="0">
              <a:solidFill>
                <a:srgbClr val="3F3F3F"/>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66419" y="1498862"/>
            <a:ext cx="3082565" cy="369332"/>
          </a:xfrm>
          <a:prstGeom prst="rect">
            <a:avLst/>
          </a:prstGeom>
          <a:noFill/>
        </p:spPr>
        <p:txBody>
          <a:bodyPr wrap="square" rtlCol="0">
            <a:spAutoFit/>
          </a:bodyPr>
          <a:lstStyle/>
          <a:p>
            <a:r>
              <a:rPr lang="zh-CN" altLang="en-US" dirty="0" smtClean="0"/>
              <a:t>             案例</a:t>
            </a:r>
            <a:r>
              <a:rPr lang="zh-CN" altLang="en-US" dirty="0"/>
              <a:t>背景</a:t>
            </a:r>
            <a:endParaRPr lang="zh-CN" altLang="en-US" dirty="0"/>
          </a:p>
        </p:txBody>
      </p:sp>
      <p:sp>
        <p:nvSpPr>
          <p:cNvPr id="8" name="TextBox 7"/>
          <p:cNvSpPr txBox="1"/>
          <p:nvPr/>
        </p:nvSpPr>
        <p:spPr>
          <a:xfrm>
            <a:off x="976115" y="2208183"/>
            <a:ext cx="4263174" cy="2585323"/>
          </a:xfrm>
          <a:prstGeom prst="rect">
            <a:avLst/>
          </a:prstGeom>
          <a:noFill/>
        </p:spPr>
        <p:txBody>
          <a:bodyPr wrap="square" rtlCol="0">
            <a:spAutoFit/>
          </a:bodyPr>
          <a:lstStyle/>
          <a:p>
            <a:r>
              <a:rPr lang="en-US" altLang="zh-CN" dirty="0"/>
              <a:t>2016 </a:t>
            </a:r>
            <a:r>
              <a:rPr lang="zh-CN" altLang="zh-CN" dirty="0"/>
              <a:t>年</a:t>
            </a:r>
            <a:r>
              <a:rPr lang="en-US" altLang="zh-CN" dirty="0"/>
              <a:t> 5 </a:t>
            </a:r>
            <a:r>
              <a:rPr lang="zh-CN" altLang="zh-CN" dirty="0"/>
              <a:t>月，顺丰控股准备借壳鼎泰新材进行上市。</a:t>
            </a:r>
            <a:r>
              <a:rPr lang="en-US" altLang="zh-CN" dirty="0"/>
              <a:t>2016</a:t>
            </a:r>
            <a:r>
              <a:rPr lang="zh-CN" altLang="zh-CN" dirty="0"/>
              <a:t>年</a:t>
            </a:r>
            <a:r>
              <a:rPr lang="en-US" altLang="zh-CN" dirty="0"/>
              <a:t>5</a:t>
            </a:r>
            <a:r>
              <a:rPr lang="zh-CN" altLang="zh-CN" dirty="0"/>
              <a:t>月</a:t>
            </a:r>
            <a:r>
              <a:rPr lang="en-US" altLang="zh-CN" dirty="0"/>
              <a:t>23</a:t>
            </a:r>
            <a:r>
              <a:rPr lang="zh-CN" altLang="zh-CN" dirty="0"/>
              <a:t>日根据泰鼎新材的公告显示，顺丰用其持有的鼎泰新材股权与泰鼎新材的全部负债和资产进行等价交换。交易中拟置出资产初步作价</a:t>
            </a:r>
            <a:r>
              <a:rPr lang="en-US" altLang="zh-CN" dirty="0"/>
              <a:t>8</a:t>
            </a:r>
            <a:r>
              <a:rPr lang="zh-CN" altLang="zh-CN" dirty="0"/>
              <a:t>亿元，拟置入资产初步作价</a:t>
            </a:r>
            <a:r>
              <a:rPr lang="en-US" altLang="zh-CN" dirty="0"/>
              <a:t>433</a:t>
            </a:r>
            <a:r>
              <a:rPr lang="zh-CN" altLang="zh-CN" dirty="0"/>
              <a:t>亿，差额部分有公司以发行股的方式自顺丰控股全体股东处购买。</a:t>
            </a:r>
            <a:endParaRPr lang="zh-CN" altLang="zh-CN" dirty="0"/>
          </a:p>
          <a:p>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86401" y="886121"/>
            <a:ext cx="5778630" cy="45154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1"/>
          <p:cNvSpPr/>
          <p:nvPr/>
        </p:nvSpPr>
        <p:spPr>
          <a:xfrm>
            <a:off x="0" y="-3618"/>
            <a:ext cx="1390650" cy="971550"/>
          </a:xfrm>
          <a:prstGeom prst="homePlate">
            <a:avLst>
              <a:gd name="adj" fmla="val 18627"/>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KSO_Shape"/>
          <p:cNvSpPr/>
          <p:nvPr/>
        </p:nvSpPr>
        <p:spPr bwMode="auto">
          <a:xfrm>
            <a:off x="338335" y="210570"/>
            <a:ext cx="637780" cy="54317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lumMod val="9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1C666E"/>
              </a:solidFill>
              <a:ea typeface="宋体" panose="02010600030101010101" pitchFamily="2" charset="-122"/>
            </a:endParaRPr>
          </a:p>
        </p:txBody>
      </p:sp>
      <p:sp>
        <p:nvSpPr>
          <p:cNvPr id="4" name="标题 4"/>
          <p:cNvSpPr txBox="1"/>
          <p:nvPr/>
        </p:nvSpPr>
        <p:spPr>
          <a:xfrm>
            <a:off x="1390650" y="482157"/>
            <a:ext cx="5400600" cy="4734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rgbClr val="3F3F3F"/>
                </a:solidFill>
                <a:latin typeface="微软雅黑" panose="020B0503020204020204" pitchFamily="34" charset="-122"/>
                <a:ea typeface="微软雅黑" panose="020B0503020204020204" pitchFamily="34" charset="-122"/>
              </a:rPr>
              <a:t>宏观背景分析</a:t>
            </a:r>
            <a:endParaRPr lang="en-US" altLang="zh-CN" sz="2400" b="1" dirty="0" smtClean="0">
              <a:solidFill>
                <a:srgbClr val="3F3F3F"/>
              </a:solidFill>
              <a:latin typeface="微软雅黑" panose="020B0503020204020204" pitchFamily="34" charset="-122"/>
              <a:ea typeface="微软雅黑" panose="020B0503020204020204" pitchFamily="34" charset="-122"/>
            </a:endParaRPr>
          </a:p>
          <a:p>
            <a:pPr algn="l"/>
            <a:endParaRPr lang="zh-CN" altLang="en-US" sz="1400" b="1" dirty="0">
              <a:solidFill>
                <a:srgbClr val="3F3F3F"/>
              </a:solidFill>
              <a:latin typeface="微软雅黑" panose="020B0503020204020204" pitchFamily="34" charset="-122"/>
              <a:ea typeface="微软雅黑" panose="020B0503020204020204" pitchFamily="34" charset="-122"/>
            </a:endParaRPr>
          </a:p>
          <a:p>
            <a:pPr algn="l"/>
            <a:endParaRPr lang="zh-CN" altLang="en-US" sz="2400" b="1" dirty="0" smtClean="0">
              <a:solidFill>
                <a:srgbClr val="3F3F3F"/>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566419" y="1498862"/>
            <a:ext cx="3082565" cy="369332"/>
          </a:xfrm>
          <a:prstGeom prst="rect">
            <a:avLst/>
          </a:prstGeom>
          <a:noFill/>
        </p:spPr>
        <p:txBody>
          <a:bodyPr wrap="square" rtlCol="0">
            <a:spAutoFit/>
          </a:bodyPr>
          <a:lstStyle/>
          <a:p>
            <a:r>
              <a:rPr lang="zh-CN" altLang="en-US" dirty="0" smtClean="0"/>
              <a:t>             </a:t>
            </a:r>
            <a:endParaRPr lang="zh-CN" altLang="en-US" dirty="0"/>
          </a:p>
        </p:txBody>
      </p:sp>
      <p:sp>
        <p:nvSpPr>
          <p:cNvPr id="8" name="TextBox 7"/>
          <p:cNvSpPr txBox="1"/>
          <p:nvPr/>
        </p:nvSpPr>
        <p:spPr>
          <a:xfrm>
            <a:off x="976114" y="2839779"/>
            <a:ext cx="4263174" cy="1754326"/>
          </a:xfrm>
          <a:prstGeom prst="rect">
            <a:avLst/>
          </a:prstGeom>
          <a:noFill/>
        </p:spPr>
        <p:txBody>
          <a:bodyPr wrap="square" rtlCol="0">
            <a:spAutoFit/>
          </a:bodyPr>
          <a:lstStyle/>
          <a:p>
            <a:r>
              <a:rPr lang="zh-CN" altLang="zh-CN" dirty="0"/>
              <a:t>实际上在</a:t>
            </a:r>
            <a:r>
              <a:rPr lang="en-US" altLang="zh-CN" dirty="0"/>
              <a:t> 2015 </a:t>
            </a:r>
            <a:r>
              <a:rPr lang="zh-CN" altLang="zh-CN" dirty="0"/>
              <a:t>年初，顺丰原本打算采用</a:t>
            </a:r>
            <a:r>
              <a:rPr lang="en-US" altLang="zh-CN" dirty="0"/>
              <a:t> A </a:t>
            </a:r>
            <a:r>
              <a:rPr lang="zh-CN" altLang="zh-CN" dirty="0"/>
              <a:t>股</a:t>
            </a:r>
            <a:r>
              <a:rPr lang="en-US" altLang="zh-CN" dirty="0"/>
              <a:t> IPO </a:t>
            </a:r>
            <a:r>
              <a:rPr lang="zh-CN" altLang="zh-CN" dirty="0"/>
              <a:t>方式上市，但是在圆通申通等快递公司纷纷上市的压力下，紧接着还是选择了借壳上市。下面的表显示了顺丰的上市历程和合并进程：</a:t>
            </a:r>
            <a:endParaRPr lang="zh-CN" altLang="zh-CN" dirty="0"/>
          </a:p>
          <a:p>
            <a:endParaRPr lang="zh-CN" altLang="en-US" dirty="0"/>
          </a:p>
        </p:txBody>
      </p:sp>
      <p:pic>
        <p:nvPicPr>
          <p:cNvPr id="1026" name="图片 5"/>
          <p:cNvPicPr>
            <a:picLocks noChangeAspect="1" noChangeArrowheads="1"/>
          </p:cNvPicPr>
          <p:nvPr/>
        </p:nvPicPr>
        <p:blipFill>
          <a:blip r:embed="rId1">
            <a:extLst>
              <a:ext uri="{28A0092B-C50C-407E-A947-70E740481C1C}">
                <a14:useLocalDpi xmlns:a14="http://schemas.microsoft.com/office/drawing/2010/main" val="0"/>
              </a:ext>
            </a:extLst>
          </a:blip>
          <a:srcRect l="-204" t="6773"/>
          <a:stretch>
            <a:fillRect/>
          </a:stretch>
        </p:blipFill>
        <p:spPr bwMode="auto">
          <a:xfrm>
            <a:off x="5428988" y="2460396"/>
            <a:ext cx="5713494" cy="2903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279077" y="1676764"/>
            <a:ext cx="1620957" cy="338554"/>
          </a:xfrm>
          <a:prstGeom prst="rect">
            <a:avLst/>
          </a:prstGeom>
        </p:spPr>
        <p:txBody>
          <a:bodyPr wrap="none">
            <a:spAutoFit/>
          </a:bodyPr>
          <a:lstStyle/>
          <a:p>
            <a:r>
              <a:rPr lang="zh-CN" altLang="zh-CN" sz="1600" dirty="0"/>
              <a:t>借壳上市进程表</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MH" val="20160515171959"/>
  <p:tag name="MH_LIBRARY" val="GRAPHIC"/>
  <p:tag name="MH_ORDER" val="矩形 3"/>
</p:tagLst>
</file>

<file path=ppt/tags/tag10.xml><?xml version="1.0" encoding="utf-8"?>
<p:tagLst xmlns:p="http://schemas.openxmlformats.org/presentationml/2006/main">
  <p:tag name="MH" val="20160515173613"/>
  <p:tag name="MH_LIBRARY" val="GRAPHIC"/>
  <p:tag name="MH_ORDER" val="矩形 10"/>
</p:tagLst>
</file>

<file path=ppt/tags/tag11.xml><?xml version="1.0" encoding="utf-8"?>
<p:tagLst xmlns:p="http://schemas.openxmlformats.org/presentationml/2006/main">
  <p:tag name="MH" val="20160515171959"/>
  <p:tag name="MH_LIBRARY" val="GRAPHIC"/>
  <p:tag name="MH_ORDER" val="文本框 19"/>
</p:tagLst>
</file>

<file path=ppt/tags/tag12.xml><?xml version="1.0" encoding="utf-8"?>
<p:tagLst xmlns:p="http://schemas.openxmlformats.org/presentationml/2006/main">
  <p:tag name="MH" val="20160515171527"/>
  <p:tag name="MH_LIBRARY" val="GRAPHIC"/>
</p:tagLst>
</file>

<file path=ppt/tags/tag13.xml><?xml version="1.0" encoding="utf-8"?>
<p:tagLst xmlns:p="http://schemas.openxmlformats.org/presentationml/2006/main">
  <p:tag name="MH" val="20160516120312"/>
  <p:tag name="MH_LIBRARY" val="GRAPHIC"/>
  <p:tag name="MH_TYPE" val="Other"/>
  <p:tag name="MH_ORDER" val="1"/>
</p:tagLst>
</file>

<file path=ppt/tags/tag14.xml><?xml version="1.0" encoding="utf-8"?>
<p:tagLst xmlns:p="http://schemas.openxmlformats.org/presentationml/2006/main">
  <p:tag name="MH" val="20160516120312"/>
  <p:tag name="MH_LIBRARY" val="GRAPHIC"/>
  <p:tag name="MH_TYPE" val="Other"/>
  <p:tag name="MH_ORDER" val="2"/>
</p:tagLst>
</file>

<file path=ppt/tags/tag15.xml><?xml version="1.0" encoding="utf-8"?>
<p:tagLst xmlns:p="http://schemas.openxmlformats.org/presentationml/2006/main">
  <p:tag name="MH" val="20160516120312"/>
  <p:tag name="MH_LIBRARY" val="GRAPHIC"/>
  <p:tag name="MH_TYPE" val="Other"/>
  <p:tag name="MH_ORDER" val="3"/>
</p:tagLst>
</file>

<file path=ppt/tags/tag16.xml><?xml version="1.0" encoding="utf-8"?>
<p:tagLst xmlns:p="http://schemas.openxmlformats.org/presentationml/2006/main">
  <p:tag name="MH" val="20160516120312"/>
  <p:tag name="MH_LIBRARY" val="GRAPHIC"/>
  <p:tag name="MH_TYPE" val="Other"/>
  <p:tag name="MH_ORDER" val="4"/>
</p:tagLst>
</file>

<file path=ppt/tags/tag17.xml><?xml version="1.0" encoding="utf-8"?>
<p:tagLst xmlns:p="http://schemas.openxmlformats.org/presentationml/2006/main">
  <p:tag name="MH" val="20160516120312"/>
  <p:tag name="MH_LIBRARY" val="GRAPHIC"/>
  <p:tag name="MH_TYPE" val="Other"/>
  <p:tag name="MH_ORDER" val="9"/>
</p:tagLst>
</file>

<file path=ppt/tags/tag18.xml><?xml version="1.0" encoding="utf-8"?>
<p:tagLst xmlns:p="http://schemas.openxmlformats.org/presentationml/2006/main">
  <p:tag name="MH" val="20160516120312"/>
  <p:tag name="MH_LIBRARY" val="GRAPHIC"/>
  <p:tag name="MH_TYPE" val="SubTitle"/>
  <p:tag name="MH_ORDER" val="1"/>
</p:tagLst>
</file>

<file path=ppt/tags/tag19.xml><?xml version="1.0" encoding="utf-8"?>
<p:tagLst xmlns:p="http://schemas.openxmlformats.org/presentationml/2006/main">
  <p:tag name="MH" val="20160516120312"/>
  <p:tag name="MH_LIBRARY" val="GRAPHIC"/>
  <p:tag name="MH_TYPE" val="SubTitle"/>
  <p:tag name="MH_ORDER" val="1"/>
</p:tagLst>
</file>

<file path=ppt/tags/tag2.xml><?xml version="1.0" encoding="utf-8"?>
<p:tagLst xmlns:p="http://schemas.openxmlformats.org/presentationml/2006/main">
  <p:tag name="MH" val="20160515171959"/>
  <p:tag name="MH_LIBRARY" val="GRAPHIC"/>
  <p:tag name="MH_ORDER" val="椭圆 7"/>
</p:tagLst>
</file>

<file path=ppt/tags/tag20.xml><?xml version="1.0" encoding="utf-8"?>
<p:tagLst xmlns:p="http://schemas.openxmlformats.org/presentationml/2006/main">
  <p:tag name="MH" val="20160516120312"/>
  <p:tag name="MH_LIBRARY" val="GRAPHIC"/>
  <p:tag name="MH_TYPE" val="SubTitle"/>
  <p:tag name="MH_ORDER" val="1"/>
</p:tagLst>
</file>

<file path=ppt/tags/tag21.xml><?xml version="1.0" encoding="utf-8"?>
<p:tagLst xmlns:p="http://schemas.openxmlformats.org/presentationml/2006/main">
  <p:tag name="MH" val="20160516120312"/>
  <p:tag name="MH_LIBRARY" val="GRAPHIC"/>
  <p:tag name="MH_TYPE" val="SubTitle"/>
  <p:tag name="MH_ORDER" val="1"/>
</p:tagLst>
</file>

<file path=ppt/tags/tag22.xml><?xml version="1.0" encoding="utf-8"?>
<p:tagLst xmlns:p="http://schemas.openxmlformats.org/presentationml/2006/main">
  <p:tag name="MH" val="20160516120312"/>
  <p:tag name="MH_LIBRARY" val="GRAPHIC"/>
  <p:tag name="MH_TYPE" val="SubTitle"/>
  <p:tag name="MH_ORDER" val="1"/>
</p:tagLst>
</file>

<file path=ppt/tags/tag23.xml><?xml version="1.0" encoding="utf-8"?>
<p:tagLst xmlns:p="http://schemas.openxmlformats.org/presentationml/2006/main">
  <p:tag name="MH" val="20160516120312"/>
  <p:tag name="MH_LIBRARY" val="GRAPHIC"/>
  <p:tag name="MH_TYPE" val="SubTitle"/>
  <p:tag name="MH_ORDER" val="1"/>
</p:tagLst>
</file>

<file path=ppt/tags/tag24.xml><?xml version="1.0" encoding="utf-8"?>
<p:tagLst xmlns:p="http://schemas.openxmlformats.org/presentationml/2006/main">
  <p:tag name="MH" val="20160516120312"/>
  <p:tag name="MH_LIBRARY" val="GRAPHIC"/>
  <p:tag name="MH_TYPE" val="Other"/>
  <p:tag name="MH_ORDER" val="2"/>
</p:tagLst>
</file>

<file path=ppt/tags/tag25.xml><?xml version="1.0" encoding="utf-8"?>
<p:tagLst xmlns:p="http://schemas.openxmlformats.org/presentationml/2006/main">
  <p:tag name="MH" val="20160516162906"/>
  <p:tag name="MH_LIBRARY" val="GRAPHIC"/>
  <p:tag name="MH_TYPE" val="Other"/>
  <p:tag name="MH_ORDER" val="1"/>
</p:tagLst>
</file>

<file path=ppt/tags/tag26.xml><?xml version="1.0" encoding="utf-8"?>
<p:tagLst xmlns:p="http://schemas.openxmlformats.org/presentationml/2006/main">
  <p:tag name="MH" val="20160516162906"/>
  <p:tag name="MH_LIBRARY" val="GRAPHIC"/>
  <p:tag name="MH_TYPE" val="Other"/>
  <p:tag name="MH_ORDER" val="5"/>
</p:tagLst>
</file>

<file path=ppt/tags/tag27.xml><?xml version="1.0" encoding="utf-8"?>
<p:tagLst xmlns:p="http://schemas.openxmlformats.org/presentationml/2006/main">
  <p:tag name="MH" val="20160516162906"/>
  <p:tag name="MH_LIBRARY" val="GRAPHIC"/>
  <p:tag name="MH_TYPE" val="Other"/>
  <p:tag name="MH_ORDER" val="4"/>
</p:tagLst>
</file>

<file path=ppt/tags/tag28.xml><?xml version="1.0" encoding="utf-8"?>
<p:tagLst xmlns:p="http://schemas.openxmlformats.org/presentationml/2006/main">
  <p:tag name="MH" val="20160516162906"/>
  <p:tag name="MH_LIBRARY" val="GRAPHIC"/>
  <p:tag name="MH_TYPE" val="Other"/>
  <p:tag name="MH_ORDER" val="8"/>
</p:tagLst>
</file>

<file path=ppt/tags/tag29.xml><?xml version="1.0" encoding="utf-8"?>
<p:tagLst xmlns:p="http://schemas.openxmlformats.org/presentationml/2006/main">
  <p:tag name="MH" val="20160517142533"/>
  <p:tag name="MH_LIBRARY" val="GRAPHIC"/>
  <p:tag name="MH_TYPE" val="Other"/>
  <p:tag name="MH_ORDER" val="1"/>
</p:tagLst>
</file>

<file path=ppt/tags/tag3.xml><?xml version="1.0" encoding="utf-8"?>
<p:tagLst xmlns:p="http://schemas.openxmlformats.org/presentationml/2006/main">
  <p:tag name="MH" val="20160515171959"/>
  <p:tag name="MH_LIBRARY" val="GRAPHIC"/>
  <p:tag name="MH_ORDER" val="文本框 18"/>
</p:tagLst>
</file>

<file path=ppt/tags/tag30.xml><?xml version="1.0" encoding="utf-8"?>
<p:tagLst xmlns:p="http://schemas.openxmlformats.org/presentationml/2006/main">
  <p:tag name="MH" val="20160517142533"/>
  <p:tag name="MH_LIBRARY" val="GRAPHIC"/>
  <p:tag name="MH_TYPE" val="Other"/>
  <p:tag name="MH_ORDER" val="2"/>
</p:tagLst>
</file>

<file path=ppt/tags/tag31.xml><?xml version="1.0" encoding="utf-8"?>
<p:tagLst xmlns:p="http://schemas.openxmlformats.org/presentationml/2006/main">
  <p:tag name="MH" val="20160517151347"/>
  <p:tag name="MH_LIBRARY" val="GRAPHIC"/>
  <p:tag name="MH_TYPE" val="SubTitle"/>
  <p:tag name="MH_ORDER" val="1"/>
</p:tagLst>
</file>

<file path=ppt/tags/tag32.xml><?xml version="1.0" encoding="utf-8"?>
<p:tagLst xmlns:p="http://schemas.openxmlformats.org/presentationml/2006/main">
  <p:tag name="MH" val="20160515171959"/>
  <p:tag name="MH_LIBRARY" val="GRAPHIC"/>
  <p:tag name="MH_ORDER" val="文本框 19"/>
</p:tagLst>
</file>

<file path=ppt/tags/tag33.xml><?xml version="1.0" encoding="utf-8"?>
<p:tagLst xmlns:p="http://schemas.openxmlformats.org/presentationml/2006/main">
  <p:tag name="MH" val="20160517164316"/>
  <p:tag name="MH_LIBRARY" val="GRAPHIC"/>
  <p:tag name="MH_TYPE" val="Text"/>
  <p:tag name="MH_ORDER" val="1"/>
</p:tagLst>
</file>

<file path=ppt/tags/tag34.xml><?xml version="1.0" encoding="utf-8"?>
<p:tagLst xmlns:p="http://schemas.openxmlformats.org/presentationml/2006/main">
  <p:tag name="MH" val="20160517164316"/>
  <p:tag name="MH_LIBRARY" val="GRAPHIC"/>
  <p:tag name="MH_TYPE" val="Text"/>
  <p:tag name="MH_ORDER" val="2"/>
</p:tagLst>
</file>

<file path=ppt/tags/tag35.xml><?xml version="1.0" encoding="utf-8"?>
<p:tagLst xmlns:p="http://schemas.openxmlformats.org/presentationml/2006/main">
  <p:tag name="MH" val="20160517164316"/>
  <p:tag name="MH_LIBRARY" val="GRAPHIC"/>
  <p:tag name="MH_TYPE" val="Text"/>
  <p:tag name="MH_ORDER" val="3"/>
</p:tagLst>
</file>

<file path=ppt/tags/tag36.xml><?xml version="1.0" encoding="utf-8"?>
<p:tagLst xmlns:p="http://schemas.openxmlformats.org/presentationml/2006/main">
  <p:tag name="MH" val="20160517164316"/>
  <p:tag name="MH_LIBRARY" val="GRAPHIC"/>
  <p:tag name="MH_TYPE" val="Text"/>
  <p:tag name="MH_ORDER" val="4"/>
</p:tagLst>
</file>

<file path=ppt/tags/tag37.xml><?xml version="1.0" encoding="utf-8"?>
<p:tagLst xmlns:p="http://schemas.openxmlformats.org/presentationml/2006/main">
  <p:tag name="MH" val="20160517164316"/>
  <p:tag name="MH_LIBRARY" val="GRAPHIC"/>
  <p:tag name="MH_TYPE" val="Other"/>
  <p:tag name="MH_ORDER" val="1"/>
</p:tagLst>
</file>

<file path=ppt/tags/tag38.xml><?xml version="1.0" encoding="utf-8"?>
<p:tagLst xmlns:p="http://schemas.openxmlformats.org/presentationml/2006/main">
  <p:tag name="MH" val="20160517164316"/>
  <p:tag name="MH_LIBRARY" val="GRAPHIC"/>
  <p:tag name="MH_TYPE" val="SubTitle"/>
  <p:tag name="MH_ORDER" val="1"/>
</p:tagLst>
</file>

<file path=ppt/tags/tag39.xml><?xml version="1.0" encoding="utf-8"?>
<p:tagLst xmlns:p="http://schemas.openxmlformats.org/presentationml/2006/main">
  <p:tag name="MH" val="20160517164316"/>
  <p:tag name="MH_LIBRARY" val="GRAPHIC"/>
  <p:tag name="MH_TYPE" val="Other"/>
  <p:tag name="MH_ORDER" val="2"/>
</p:tagLst>
</file>

<file path=ppt/tags/tag4.xml><?xml version="1.0" encoding="utf-8"?>
<p:tagLst xmlns:p="http://schemas.openxmlformats.org/presentationml/2006/main">
  <p:tag name="MH" val="20160515171959"/>
  <p:tag name="MH_LIBRARY" val="GRAPHIC"/>
  <p:tag name="MH_ORDER" val="文本框 19"/>
</p:tagLst>
</file>

<file path=ppt/tags/tag40.xml><?xml version="1.0" encoding="utf-8"?>
<p:tagLst xmlns:p="http://schemas.openxmlformats.org/presentationml/2006/main">
  <p:tag name="MH" val="20160517164316"/>
  <p:tag name="MH_LIBRARY" val="GRAPHIC"/>
  <p:tag name="MH_TYPE" val="Other"/>
  <p:tag name="MH_ORDER" val="3"/>
</p:tagLst>
</file>

<file path=ppt/tags/tag41.xml><?xml version="1.0" encoding="utf-8"?>
<p:tagLst xmlns:p="http://schemas.openxmlformats.org/presentationml/2006/main">
  <p:tag name="MH" val="20160517164316"/>
  <p:tag name="MH_LIBRARY" val="GRAPHIC"/>
  <p:tag name="MH_TYPE" val="SubTitle"/>
  <p:tag name="MH_ORDER" val="2"/>
</p:tagLst>
</file>

<file path=ppt/tags/tag42.xml><?xml version="1.0" encoding="utf-8"?>
<p:tagLst xmlns:p="http://schemas.openxmlformats.org/presentationml/2006/main">
  <p:tag name="MH" val="20160517164316"/>
  <p:tag name="MH_LIBRARY" val="GRAPHIC"/>
  <p:tag name="MH_TYPE" val="Other"/>
  <p:tag name="MH_ORDER" val="4"/>
</p:tagLst>
</file>

<file path=ppt/tags/tag43.xml><?xml version="1.0" encoding="utf-8"?>
<p:tagLst xmlns:p="http://schemas.openxmlformats.org/presentationml/2006/main">
  <p:tag name="MH" val="20160517164316"/>
  <p:tag name="MH_LIBRARY" val="GRAPHIC"/>
  <p:tag name="MH_TYPE" val="Other"/>
  <p:tag name="MH_ORDER" val="5"/>
</p:tagLst>
</file>

<file path=ppt/tags/tag44.xml><?xml version="1.0" encoding="utf-8"?>
<p:tagLst xmlns:p="http://schemas.openxmlformats.org/presentationml/2006/main">
  <p:tag name="MH" val="20160517164316"/>
  <p:tag name="MH_LIBRARY" val="GRAPHIC"/>
  <p:tag name="MH_TYPE" val="SubTitle"/>
  <p:tag name="MH_ORDER" val="3"/>
</p:tagLst>
</file>

<file path=ppt/tags/tag45.xml><?xml version="1.0" encoding="utf-8"?>
<p:tagLst xmlns:p="http://schemas.openxmlformats.org/presentationml/2006/main">
  <p:tag name="MH" val="20160517164316"/>
  <p:tag name="MH_LIBRARY" val="GRAPHIC"/>
  <p:tag name="MH_TYPE" val="Other"/>
  <p:tag name="MH_ORDER" val="6"/>
</p:tagLst>
</file>

<file path=ppt/tags/tag46.xml><?xml version="1.0" encoding="utf-8"?>
<p:tagLst xmlns:p="http://schemas.openxmlformats.org/presentationml/2006/main">
  <p:tag name="MH" val="20160517164316"/>
  <p:tag name="MH_LIBRARY" val="GRAPHIC"/>
  <p:tag name="MH_TYPE" val="Other"/>
  <p:tag name="MH_ORDER" val="7"/>
</p:tagLst>
</file>

<file path=ppt/tags/tag47.xml><?xml version="1.0" encoding="utf-8"?>
<p:tagLst xmlns:p="http://schemas.openxmlformats.org/presentationml/2006/main">
  <p:tag name="MH" val="20160517164316"/>
  <p:tag name="MH_LIBRARY" val="GRAPHIC"/>
  <p:tag name="MH_TYPE" val="Other"/>
  <p:tag name="MH_ORDER" val="8"/>
</p:tagLst>
</file>

<file path=ppt/tags/tag48.xml><?xml version="1.0" encoding="utf-8"?>
<p:tagLst xmlns:p="http://schemas.openxmlformats.org/presentationml/2006/main">
  <p:tag name="MH" val="20160517164316"/>
  <p:tag name="MH_LIBRARY" val="GRAPHIC"/>
  <p:tag name="MH_TYPE" val="SubTitle"/>
  <p:tag name="MH_ORDER" val="4"/>
</p:tagLst>
</file>

<file path=ppt/tags/tag49.xml><?xml version="1.0" encoding="utf-8"?>
<p:tagLst xmlns:p="http://schemas.openxmlformats.org/presentationml/2006/main">
  <p:tag name="MH" val="20160517164316"/>
  <p:tag name="MH_LIBRARY" val="GRAPHIC"/>
  <p:tag name="MH_TYPE" val="Other"/>
  <p:tag name="MH_ORDER" val="9"/>
</p:tagLst>
</file>

<file path=ppt/tags/tag5.xml><?xml version="1.0" encoding="utf-8"?>
<p:tagLst xmlns:p="http://schemas.openxmlformats.org/presentationml/2006/main">
  <p:tag name="MH" val="20160515171959"/>
  <p:tag name="MH_LIBRARY" val="GRAPHIC"/>
  <p:tag name="MH_ORDER" val="文本框 19"/>
</p:tagLst>
</file>

<file path=ppt/tags/tag50.xml><?xml version="1.0" encoding="utf-8"?>
<p:tagLst xmlns:p="http://schemas.openxmlformats.org/presentationml/2006/main">
  <p:tag name="MH" val="20160517164316"/>
  <p:tag name="MH_LIBRARY" val="GRAPHIC"/>
  <p:tag name="MH_TYPE" val="Other"/>
  <p:tag name="MH_ORDER" val="10"/>
</p:tagLst>
</file>

<file path=ppt/tags/tag51.xml><?xml version="1.0" encoding="utf-8"?>
<p:tagLst xmlns:p="http://schemas.openxmlformats.org/presentationml/2006/main">
  <p:tag name="MH" val="20160517164316"/>
  <p:tag name="MH_LIBRARY" val="GRAPHIC"/>
  <p:tag name="MH_TYPE" val="Other"/>
  <p:tag name="MH_ORDER" val="11"/>
</p:tagLst>
</file>

<file path=ppt/tags/tag52.xml><?xml version="1.0" encoding="utf-8"?>
<p:tagLst xmlns:p="http://schemas.openxmlformats.org/presentationml/2006/main">
  <p:tag name="MH" val="20160517164316"/>
  <p:tag name="MH_LIBRARY" val="GRAPHIC"/>
  <p:tag name="MH_TYPE" val="Other"/>
  <p:tag name="MH_ORDER" val="12"/>
</p:tagLst>
</file>

<file path=ppt/tags/tag53.xml><?xml version="1.0" encoding="utf-8"?>
<p:tagLst xmlns:p="http://schemas.openxmlformats.org/presentationml/2006/main">
  <p:tag name="MH" val="20160517164316"/>
  <p:tag name="MH_LIBRARY" val="GRAPHIC"/>
  <p:tag name="MH_TYPE" val="Other"/>
  <p:tag name="MH_ORDER" val="13"/>
</p:tagLst>
</file>

<file path=ppt/tags/tag54.xml><?xml version="1.0" encoding="utf-8"?>
<p:tagLst xmlns:p="http://schemas.openxmlformats.org/presentationml/2006/main">
  <p:tag name="MH" val="20160517164316"/>
  <p:tag name="MH_LIBRARY" val="GRAPHIC"/>
  <p:tag name="MH_TYPE" val="Other"/>
  <p:tag name="MH_ORDER" val="12"/>
</p:tagLst>
</file>

<file path=ppt/tags/tag55.xml><?xml version="1.0" encoding="utf-8"?>
<p:tagLst xmlns:p="http://schemas.openxmlformats.org/presentationml/2006/main">
  <p:tag name="MH" val="20160517164316"/>
  <p:tag name="MH_LIBRARY" val="GRAPHIC"/>
  <p:tag name="MH_TYPE" val="SubTitle"/>
  <p:tag name="MH_ORDER" val="3"/>
</p:tagLst>
</file>

<file path=ppt/tags/tag56.xml><?xml version="1.0" encoding="utf-8"?>
<p:tagLst xmlns:p="http://schemas.openxmlformats.org/presentationml/2006/main">
  <p:tag name="MH" val="20160517164316"/>
  <p:tag name="MH_LIBRARY" val="GRAPHIC"/>
  <p:tag name="MH_TYPE" val="Other"/>
  <p:tag name="MH_ORDER" val="7"/>
</p:tagLst>
</file>

<file path=ppt/tags/tag57.xml><?xml version="1.0" encoding="utf-8"?>
<p:tagLst xmlns:p="http://schemas.openxmlformats.org/presentationml/2006/main">
  <p:tag name="MH" val="20160517164316"/>
  <p:tag name="MH_LIBRARY" val="GRAPHIC"/>
  <p:tag name="MH_TYPE" val="Other"/>
  <p:tag name="MH_ORDER" val="9"/>
</p:tagLst>
</file>

<file path=ppt/tags/tag58.xml><?xml version="1.0" encoding="utf-8"?>
<p:tagLst xmlns:p="http://schemas.openxmlformats.org/presentationml/2006/main">
  <p:tag name="MH" val="20160518164804"/>
  <p:tag name="MH_LIBRARY" val="GRAPHIC"/>
  <p:tag name="MH_ORDER" val="Rectangle 14"/>
</p:tagLst>
</file>

<file path=ppt/tags/tag6.xml><?xml version="1.0" encoding="utf-8"?>
<p:tagLst xmlns:p="http://schemas.openxmlformats.org/presentationml/2006/main">
  <p:tag name="MH" val="20160515171959"/>
  <p:tag name="MH_LIBRARY" val="GRAPHIC"/>
  <p:tag name="MH_ORDER" val="椭圆 11"/>
</p:tagLst>
</file>

<file path=ppt/tags/tag7.xml><?xml version="1.0" encoding="utf-8"?>
<p:tagLst xmlns:p="http://schemas.openxmlformats.org/presentationml/2006/main">
  <p:tag name="MH" val="20160515173613"/>
  <p:tag name="MH_LIBRARY" val="GRAPHIC"/>
  <p:tag name="MH_ORDER" val="矩形 10"/>
</p:tagLst>
</file>

<file path=ppt/tags/tag8.xml><?xml version="1.0" encoding="utf-8"?>
<p:tagLst xmlns:p="http://schemas.openxmlformats.org/presentationml/2006/main">
  <p:tag name="MH" val="20160515171959"/>
  <p:tag name="MH_LIBRARY" val="GRAPHIC"/>
  <p:tag name="MH_ORDER" val="文本框 19"/>
</p:tagLst>
</file>

<file path=ppt/tags/tag9.xml><?xml version="1.0" encoding="utf-8"?>
<p:tagLst xmlns:p="http://schemas.openxmlformats.org/presentationml/2006/main">
  <p:tag name="MH" val="20160515171527"/>
  <p:tag name="MH_LIBRARY" val="GRAPHI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2795</Words>
  <Application>WPS 演示</Application>
  <PresentationFormat>自定义</PresentationFormat>
  <Paragraphs>263</Paragraphs>
  <Slides>19</Slides>
  <Notes>7</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19</vt:i4>
      </vt:variant>
    </vt:vector>
  </HeadingPairs>
  <TitlesOfParts>
    <vt:vector size="40" baseType="lpstr">
      <vt:lpstr>Arial</vt:lpstr>
      <vt:lpstr>宋体</vt:lpstr>
      <vt:lpstr>Wingdings</vt:lpstr>
      <vt:lpstr>微软雅黑</vt:lpstr>
      <vt:lpstr>仿宋_GB2312</vt:lpstr>
      <vt:lpstr>Calibri</vt:lpstr>
      <vt:lpstr>Impact</vt:lpstr>
      <vt:lpstr>华文中宋</vt:lpstr>
      <vt:lpstr>Impact MT Std</vt:lpstr>
      <vt:lpstr>Lato Light</vt:lpstr>
      <vt:lpstr>Bebas Neue</vt:lpstr>
      <vt:lpstr>Gill Sans</vt:lpstr>
      <vt:lpstr>Segoe Print</vt:lpstr>
      <vt:lpstr>Lato Regular</vt:lpstr>
      <vt:lpstr>等线</vt:lpstr>
      <vt:lpstr>方正正黑简体</vt:lpstr>
      <vt:lpstr>Arial Unicode MS</vt:lpstr>
      <vt:lpstr>Calibri Light</vt:lpstr>
      <vt:lpstr>仿宋</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166</cp:revision>
  <dcterms:created xsi:type="dcterms:W3CDTF">2016-05-15T05:33:00Z</dcterms:created>
  <dcterms:modified xsi:type="dcterms:W3CDTF">2019-05-21T15:33:37Z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