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57" r:id="rId5"/>
    <p:sldId id="271" r:id="rId6"/>
    <p:sldId id="268" r:id="rId7"/>
    <p:sldId id="269" r:id="rId8"/>
    <p:sldId id="272" r:id="rId9"/>
    <p:sldId id="273" r:id="rId10"/>
    <p:sldId id="261" r:id="rId11"/>
    <p:sldId id="260" r:id="rId12"/>
    <p:sldId id="262" r:id="rId13"/>
    <p:sldId id="263" r:id="rId14"/>
    <p:sldId id="264" r:id="rId15"/>
    <p:sldId id="265" r:id="rId16"/>
    <p:sldId id="266" r:id="rId17"/>
    <p:sldId id="267" r:id="rId18"/>
  </p:sldIdLst>
  <p:sldSz cx="119983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92" y="-96"/>
      </p:cViewPr>
      <p:guideLst>
        <p:guide orient="horz" pos="2381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ctr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6B17F1C-EEA7-4ACA-A4F1-FCD17640A46D}" type="datetimeFigureOut">
              <a:t>07/01/2019</a:t>
            </a:fld>
            <a:endParaRPr lang="es-AR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vert="horz" wrap="none" lIns="36000" tIns="36000" rIns="36000" bIns="36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21F2BE6-C2B8-49DB-84F8-976BB5052C0B}" type="slidenum">
              <a:t>‹#›</a:t>
            </a:fld>
            <a:endParaRPr lang="es-AR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9893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566719" y="1117440"/>
            <a:ext cx="4425120" cy="373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AR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36000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s-AR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3144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s-AR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C30D0EDC-0DD4-4C0F-A3B1-4FB9EB385E0B}" type="datetimeFigureOut">
              <a:t>07/01/2019</a:t>
            </a:fld>
            <a:endParaRPr lang="es-AR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36000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s-AR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3144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s-AR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6D1A8FEA-9E31-4A61-ABA2-B74783910191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56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rtl="0" hangingPunct="0">
      <a:lnSpc>
        <a:spcPct val="110000"/>
      </a:lnSpc>
      <a:spcBef>
        <a:spcPts val="0"/>
      </a:spcBef>
      <a:spcAft>
        <a:spcPts val="567"/>
      </a:spcAft>
      <a:tabLst/>
      <a:defRPr lang="es-AR" altLang="zh-CN" sz="2000" b="0" i="0" u="none" strike="noStrike" kern="1200">
        <a:ln>
          <a:noFill/>
        </a:ln>
        <a:latin typeface="Open Sans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7CF47AFF-B4C5-4F66-8EA6-57485FDAA5AF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97D9E0AF-2A02-4331-9957-EF42D98B0C03}" type="slidenum">
              <a:t>1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374760" y="5480639"/>
            <a:ext cx="6825240" cy="4851360"/>
          </a:xfrm>
        </p:spPr>
        <p:txBody>
          <a:bodyPr>
            <a:spAutoFit/>
          </a:bodyPr>
          <a:lstStyle/>
          <a:p>
            <a:pPr lvl="0"/>
            <a:r>
              <a:rPr lang="es-AR" sz="1800" i="1"/>
              <a:t>“La ingeniería de eq de fases comprende la aplicación del conocimiento fenomenológico del comportamiento de sistemas homogéneos y multifásicos, y su predicción mediante herramientas termodinámicas, con la finalidad de contribuir al desarrollo de procesos químicos. El diseño del equilibrio de fases es un nexo entre los requerimiento de un dado proceso y las actividades académicas de medición y modelado de datos experimentales.</a:t>
            </a:r>
          </a:p>
          <a:p>
            <a:pPr lvl="0"/>
            <a:r>
              <a:rPr lang="es-AR" sz="1800" i="1"/>
              <a:t>[…] Esta disponibilidad (de simuladores computacionales) hace necesario estudiarla, con la finalidad de alcanzar un uso más fehaciente y efectivo de éstos, a través del desarrollo de criterios generales que faciliten la comprensión del potencial y limitaciones del proceso químico.”</a:t>
            </a:r>
          </a:p>
          <a:p>
            <a:pPr lvl="0"/>
            <a:r>
              <a:rPr lang="es-AR" sz="1800"/>
              <a:t>Pereda, tesis doctoral, PLAPIQUI/UNS </a:t>
            </a:r>
            <a:r>
              <a:rPr lang="es-AR" sz="1800" b="1"/>
              <a:t>2003</a:t>
            </a:r>
            <a:r>
              <a:rPr lang="es-AR" sz="1800"/>
              <a:t>, pp 4.1.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10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11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12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13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14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15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16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2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3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4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5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6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7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8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lIns="0" tIns="0" rIns="0" bIns="0" anchorCtr="0"/>
          <a:lstStyle/>
          <a:p>
            <a:pPr lvl="0"/>
            <a:fld id="{9D17290C-91E6-4D30-83DF-C48E834AE3E4}" type="datetimeFigureOut">
              <a:t>07/01/2019</a:t>
            </a:fld>
            <a:endParaRPr lang="es-AR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/>
          <a:lstStyle/>
          <a:p>
            <a:pPr lvl="0"/>
            <a:fld id="{AB7F9532-410F-4B06-BC34-0D55D55F2C1F}" type="slidenum">
              <a:t>9</a:t>
            </a:fld>
            <a:endParaRPr lang="es-AR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113" y="2347913"/>
            <a:ext cx="10198100" cy="1620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4283075"/>
            <a:ext cx="8397875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9403E1-2E40-40A5-9BC6-ACA6141FB20D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03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778F68-696A-4424-8694-C71D5D3F095D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7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48700" y="301625"/>
            <a:ext cx="2698750" cy="6464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9275" y="301625"/>
            <a:ext cx="7947025" cy="6464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D01F0F-509E-4059-84E0-01971136D849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025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113" y="2347913"/>
            <a:ext cx="10198100" cy="1620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0225" y="4283075"/>
            <a:ext cx="8397875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3C48EA-2988-4902-91A2-6252CBB475DC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54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420048-5BEB-46C8-80AD-EFAF081FB105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4857750"/>
            <a:ext cx="101981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7738" y="3203575"/>
            <a:ext cx="1019810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BE4224-7B48-4BFE-8B0D-6CA087AF2DF3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8488" y="1920875"/>
            <a:ext cx="5292725" cy="466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3613" y="1920875"/>
            <a:ext cx="5294312" cy="466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E90DFD-6F35-4364-A3DC-FB631ACBC5AF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22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075" y="303213"/>
            <a:ext cx="10798175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0075" y="1692275"/>
            <a:ext cx="530066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0075" y="2397125"/>
            <a:ext cx="530066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4413" y="1692275"/>
            <a:ext cx="530383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4413" y="2397125"/>
            <a:ext cx="530383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892072-A010-4592-8CC2-65B3D145CCE7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51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CBDADA-D91D-4D23-AB18-496F58D78664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6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B76C0D-2EA8-4F34-97A7-9DF0E19EB3D3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52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075" y="301625"/>
            <a:ext cx="3946525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1063" y="301625"/>
            <a:ext cx="670718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0075" y="1581150"/>
            <a:ext cx="3946525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E7F18F-87BD-40FC-B806-9166FECF7253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7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312A9C-96E4-46AF-A0FE-989EC65EF997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246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5291138"/>
            <a:ext cx="719931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51088" y="674688"/>
            <a:ext cx="7199312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51088" y="5916613"/>
            <a:ext cx="719931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483251-786A-403C-AEC4-0A05109CAE54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46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905B8-24D3-4810-869E-5565865C00AE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92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99500" y="120650"/>
            <a:ext cx="2698750" cy="6462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8488" y="120650"/>
            <a:ext cx="7948612" cy="6462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59EC9B-541A-435A-A8E3-CA65582ADA52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8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738" y="4857750"/>
            <a:ext cx="101981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7738" y="3203575"/>
            <a:ext cx="1019810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2264E-04B2-4C15-900E-D9BA88969147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24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2450" y="5216525"/>
            <a:ext cx="5318125" cy="154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22975" y="5216525"/>
            <a:ext cx="5319713" cy="154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641E64-20D2-461C-B8D6-F0969699B657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1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075" y="303213"/>
            <a:ext cx="10798175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0075" y="1692275"/>
            <a:ext cx="530066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0075" y="2397125"/>
            <a:ext cx="530066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4413" y="1692275"/>
            <a:ext cx="530383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4413" y="2397125"/>
            <a:ext cx="530383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C8F71E-9C2D-4C5A-BB7E-AB531C183824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665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3A2C2B-7AFA-4D6E-A940-CBB9FB9999B7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54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620DCB-45CC-4386-9EC7-CD89F4B24C7C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27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075" y="301625"/>
            <a:ext cx="3946525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1063" y="301625"/>
            <a:ext cx="670718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0075" y="1581150"/>
            <a:ext cx="3946525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B1FF8-158D-44E1-8CF2-FE6C7954D063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344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5291138"/>
            <a:ext cx="719931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51088" y="674688"/>
            <a:ext cx="7199312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51088" y="5916613"/>
            <a:ext cx="719931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3567FA-8635-42A5-A4F3-B834813D7D62}" type="slidenum"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91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2"/>
          </p:nvPr>
        </p:nvSpPr>
        <p:spPr>
          <a:xfrm>
            <a:off x="563040" y="6887160"/>
            <a:ext cx="2795400" cy="521639"/>
          </a:xfrm>
          <a:prstGeom prst="rect">
            <a:avLst/>
          </a:prstGeom>
          <a:noFill/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s-AR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3"/>
          </p:nvPr>
        </p:nvSpPr>
        <p:spPr>
          <a:xfrm>
            <a:off x="4066560" y="6887160"/>
            <a:ext cx="3803040" cy="521639"/>
          </a:xfrm>
          <a:prstGeom prst="rect">
            <a:avLst/>
          </a:prstGeom>
          <a:noFill/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es-AR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566200" y="6887160"/>
            <a:ext cx="2795400" cy="521639"/>
          </a:xfrm>
          <a:prstGeom prst="rect">
            <a:avLst/>
          </a:prstGeom>
          <a:noFill/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s-AR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B570CCE0-46F4-4473-B3DD-F08B8E0A3B1B}" type="slidenum">
              <a:t>‹#›</a:t>
            </a:fld>
            <a:endParaRPr lang="es-AR"/>
          </a:p>
        </p:txBody>
      </p:sp>
      <p:sp>
        <p:nvSpPr>
          <p:cNvPr id="5" name="标题占位符 4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AR" altLang="zh-CN"/>
          </a:p>
        </p:txBody>
      </p:sp>
      <p:sp>
        <p:nvSpPr>
          <p:cNvPr id="6" name="文本占位符 5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marR="0" lvl="0" indent="-324000" rtl="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None/>
              <a:defRPr lang="es-AR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Char char="●"/>
              <a:defRPr lang="es-AR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23"/>
              </a:spcAft>
              <a:buClr>
                <a:srgbClr val="F49100"/>
              </a:buClr>
              <a:buSzPct val="75000"/>
              <a:buFont typeface="StarSymbol"/>
              <a:buChar char="–"/>
              <a:defRPr lang="es-AR" sz="22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50"/>
              </a:spcAft>
              <a:buClr>
                <a:srgbClr val="F49100"/>
              </a:buClr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F49100"/>
              </a:buClr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s-AR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/>
        <a:defRPr lang="es-AR" altLang="zh-CN" sz="80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233"/>
        </a:spcAft>
        <a:tabLst/>
        <a:defRPr lang="es-AR" altLang="zh-CN" sz="28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AR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599040" y="1920239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marR="0" lvl="0" indent="-324000" rtl="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 rtl="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 rtl="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 rtl="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 rtl="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s-AR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 rtl="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 rtl="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 rtl="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 rtl="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s-AR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 rtl="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s-AR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s-AR"/>
              <a:t>Pulse para editar el formato de esquema del texto</a:t>
            </a:r>
          </a:p>
          <a:p>
            <a:pPr lvl="1"/>
            <a:r>
              <a:rPr lang="es-AR"/>
              <a:t>Segundo nivel del esquema</a:t>
            </a:r>
          </a:p>
          <a:p>
            <a:pPr lvl="2"/>
            <a:r>
              <a:rPr lang="es-AR"/>
              <a:t>Tercer nivel del esquema</a:t>
            </a:r>
          </a:p>
          <a:p>
            <a:pPr lvl="3"/>
            <a:r>
              <a:rPr lang="es-AR"/>
              <a:t>Cuarto nivel del esquema</a:t>
            </a:r>
          </a:p>
          <a:p>
            <a:pPr lvl="4"/>
            <a:r>
              <a:rPr lang="es-AR"/>
              <a:t>Quinto nivel del esquema</a:t>
            </a:r>
          </a:p>
          <a:p>
            <a:pPr lvl="5"/>
            <a:r>
              <a:rPr lang="es-AR"/>
              <a:t>Sexto nivel del esquema</a:t>
            </a:r>
          </a:p>
          <a:p>
            <a:pPr lvl="6"/>
            <a:r>
              <a:rPr lang="es-AR"/>
              <a:t>Séptimo nivel del esquema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599040" y="6887160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s-AR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4102560" y="6887160"/>
            <a:ext cx="3803040" cy="5216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es-AR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8602200" y="6887160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s-AR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CC3FB922-A8B8-4DD2-83E9-33F0C78E03D9}" type="slidenum"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0">
        <a:tabLst/>
        <a:defRPr lang="es-AR" altLang="zh-CN" sz="60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lvl="0" hangingPunct="0">
        <a:buClr>
          <a:srgbClr val="04617B"/>
        </a:buClr>
        <a:buSzPct val="45000"/>
        <a:buFont typeface="StarSymbol"/>
        <a:buChar char="●"/>
        <a:tabLst/>
        <a:defRPr lang="es-AR"/>
      </a:lvl1pPr>
      <a:lvl2pPr lvl="1" hangingPunct="0">
        <a:buClr>
          <a:srgbClr val="04617B"/>
        </a:buClr>
        <a:buSzPct val="75000"/>
        <a:buFont typeface="StarSymbol"/>
        <a:buChar char="–"/>
        <a:tabLst/>
        <a:defRPr lang="es-AR"/>
      </a:lvl2pPr>
      <a:lvl3pPr lvl="2" hangingPunct="0">
        <a:buClr>
          <a:srgbClr val="04617B"/>
        </a:buClr>
        <a:buSzPct val="45000"/>
        <a:buFont typeface="StarSymbol"/>
        <a:buChar char="●"/>
        <a:tabLst/>
        <a:defRPr lang="es-AR"/>
      </a:lvl3pPr>
      <a:lvl4pPr lvl="3" hangingPunct="0">
        <a:buClr>
          <a:srgbClr val="04617B"/>
        </a:buClr>
        <a:buSzPct val="75000"/>
        <a:buFont typeface="StarSymbol"/>
        <a:buChar char="–"/>
        <a:tabLst/>
        <a:defRPr lang="es-AR"/>
      </a:lvl4pPr>
      <a:lvl5pPr lvl="4" hangingPunct="0">
        <a:buClr>
          <a:srgbClr val="04617B"/>
        </a:buClr>
        <a:buSzPct val="45000"/>
        <a:buFont typeface="StarSymbol"/>
        <a:buChar char="●"/>
        <a:tabLst/>
        <a:defRPr lang="es-AR"/>
      </a:lvl5pPr>
      <a:lvl6pPr lvl="5" hangingPunct="0">
        <a:buClr>
          <a:srgbClr val="04617B"/>
        </a:buClr>
        <a:buSzPct val="45000"/>
        <a:buFont typeface="StarSymbol"/>
        <a:buChar char="●"/>
        <a:tabLst/>
        <a:defRPr lang="es-AR"/>
      </a:lvl6pPr>
      <a:lvl7pPr lvl="6" hangingPunct="0">
        <a:buClr>
          <a:srgbClr val="04617B"/>
        </a:buClr>
        <a:buSzPct val="45000"/>
        <a:buFont typeface="StarSymbol"/>
        <a:buChar char="●"/>
        <a:tabLst/>
        <a:defRPr lang="es-AR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math_course使用手册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>
          <a:xfrm>
            <a:off x="552960" y="5216400"/>
            <a:ext cx="10695492" cy="526683"/>
          </a:xfrm>
        </p:spPr>
        <p:txBody>
          <a:bodyPr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spcAft>
                <a:spcPts val="0"/>
              </a:spcAft>
              <a:buNone/>
            </a:pPr>
            <a:r>
              <a:rPr lang="es-AR" sz="3600" b="1" dirty="0" smtClean="0"/>
              <a:t>                                 </a:t>
            </a:r>
            <a:r>
              <a:rPr lang="en-US" altLang="zh-CN" sz="3600" b="1" dirty="0" smtClean="0"/>
              <a:t>--</a:t>
            </a:r>
            <a:r>
              <a:rPr lang="es-AR" sz="3600" b="1" dirty="0" smtClean="0"/>
              <a:t>412生產隊</a:t>
            </a:r>
            <a:r>
              <a:rPr lang="en-US" altLang="zh-CN" sz="3600" b="1" dirty="0" smtClean="0"/>
              <a:t>--</a:t>
            </a:r>
            <a:endParaRPr lang="es-AR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/>
              <a:t>2.0</a:t>
            </a:r>
            <a:r>
              <a:rPr lang="zh-CN" altLang="en-US" dirty="0"/>
              <a:t>學生使用頁面</a:t>
            </a:r>
            <a:endParaRPr lang="es-AR" altLang="zh-CN" dirty="0"/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4294967295"/>
          </p:nvPr>
        </p:nvSpPr>
        <p:spPr>
          <a:xfrm>
            <a:off x="599040" y="1920239"/>
            <a:ext cx="10739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0">
              <a:buNone/>
            </a:pPr>
            <a:r>
              <a:rPr lang="zh-CN" altLang="en-US" b="1" dirty="0" smtClean="0">
                <a:solidFill>
                  <a:srgbClr val="92D050"/>
                </a:solidFill>
              </a:rPr>
              <a:t>與教師使用頁面的畫板和查看記錄相同（不再講述）。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3.0</a:t>
            </a:r>
            <a:r>
              <a:rPr lang="zh-CN" altLang="en-US" dirty="0" smtClean="0"/>
              <a:t>後台管理頁面</a:t>
            </a:r>
            <a:endParaRPr lang="es-AR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2" y="2195661"/>
            <a:ext cx="641227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5639122" y="2987749"/>
            <a:ext cx="2448272" cy="108012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59402" y="277172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輸入教師號和密碼</a:t>
            </a:r>
            <a:r>
              <a:rPr lang="zh-CN" altLang="en-US" dirty="0" smtClean="0">
                <a:solidFill>
                  <a:srgbClr val="00B0F0"/>
                </a:solidFill>
              </a:rPr>
              <a:t>即可登錄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279082" y="4638703"/>
            <a:ext cx="2448272" cy="581294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0596" y="489683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清空</a:t>
            </a:r>
            <a:r>
              <a:rPr lang="zh-TW" altLang="en-US" dirty="0" smtClean="0">
                <a:solidFill>
                  <a:srgbClr val="00B0F0"/>
                </a:solidFill>
              </a:rPr>
              <a:t>師號和密碼</a:t>
            </a:r>
            <a:r>
              <a:rPr lang="zh-CN" altLang="en-US" dirty="0" smtClean="0">
                <a:solidFill>
                  <a:srgbClr val="00B0F0"/>
                </a:solidFill>
              </a:rPr>
              <a:t>重新登錄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562" y="1733996"/>
            <a:ext cx="320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後台管理的登錄頁面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814586" y="654168"/>
            <a:ext cx="1079856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3.1</a:t>
            </a:r>
            <a:r>
              <a:rPr lang="zh-CN" altLang="en-US" b="1" dirty="0" smtClean="0">
                <a:solidFill>
                  <a:schemeClr val="bg1"/>
                </a:solidFill>
              </a:rPr>
              <a:t>後台管理的系統介紹</a:t>
            </a:r>
            <a:br>
              <a:rPr lang="zh-CN" altLang="en-US" b="1" dirty="0" smtClean="0">
                <a:solidFill>
                  <a:schemeClr val="bg1"/>
                </a:solidFill>
              </a:rPr>
            </a:br>
            <a:endParaRPr lang="es-AR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44" y="2225352"/>
            <a:ext cx="6805003" cy="511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91250" y="16012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教師</a:t>
            </a:r>
            <a:r>
              <a:rPr lang="zh-CN" altLang="en-US" dirty="0" smtClean="0">
                <a:solidFill>
                  <a:srgbClr val="00B0F0"/>
                </a:solidFill>
              </a:rPr>
              <a:t>名稱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375426" y="1925631"/>
            <a:ext cx="144016" cy="447727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59010" y="18204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日期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934852" y="2487742"/>
            <a:ext cx="792088" cy="23717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15586" y="2707227"/>
            <a:ext cx="118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點</a:t>
            </a:r>
            <a:r>
              <a:rPr lang="zh-CN" altLang="en-US" dirty="0" smtClean="0">
                <a:solidFill>
                  <a:srgbClr val="00B0F0"/>
                </a:solidFill>
              </a:rPr>
              <a:t>擊此處退出登錄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580087" y="3995115"/>
            <a:ext cx="1008112" cy="70900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8199" y="4742831"/>
            <a:ext cx="253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試題管理的三個模塊          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935266" y="2001488"/>
            <a:ext cx="144016" cy="447727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3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454546" y="819917"/>
            <a:ext cx="1079856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3.2 </a:t>
            </a:r>
            <a:r>
              <a:rPr lang="zh-CN" altLang="en-US" b="1" dirty="0" smtClean="0">
                <a:solidFill>
                  <a:schemeClr val="bg1"/>
                </a:solidFill>
              </a:rPr>
              <a:t>試題展示</a:t>
            </a:r>
            <a:br>
              <a:rPr lang="zh-CN" altLang="en-US" b="1" dirty="0" smtClean="0">
                <a:solidFill>
                  <a:schemeClr val="bg1"/>
                </a:solidFill>
              </a:rPr>
            </a:br>
            <a:endParaRPr lang="es-AR" altLang="zh-C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23498" y="333161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點</a:t>
            </a:r>
            <a:r>
              <a:rPr lang="zh-CN" altLang="en-US" dirty="0" smtClean="0">
                <a:solidFill>
                  <a:srgbClr val="00B0F0"/>
                </a:solidFill>
              </a:rPr>
              <a:t>擊此處進行查看試題，修改試題和刪除試題操作。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6" y="1691605"/>
            <a:ext cx="7560840" cy="565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 flipV="1">
            <a:off x="7367314" y="3456385"/>
            <a:ext cx="1512168" cy="10742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7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454546" y="819917"/>
            <a:ext cx="1079856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3.3 </a:t>
            </a:r>
            <a:r>
              <a:rPr lang="zh-CN" altLang="en-US" b="1" dirty="0" smtClean="0">
                <a:solidFill>
                  <a:schemeClr val="bg1"/>
                </a:solidFill>
              </a:rPr>
              <a:t>添加試題</a:t>
            </a:r>
            <a:br>
              <a:rPr lang="zh-CN" altLang="en-US" b="1" dirty="0" smtClean="0">
                <a:solidFill>
                  <a:schemeClr val="bg1"/>
                </a:solidFill>
              </a:rPr>
            </a:br>
            <a:endParaRPr lang="es-AR" altLang="zh-CN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5581"/>
            <a:ext cx="8341741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>
            <a:off x="4943755" y="6027180"/>
            <a:ext cx="2245857" cy="28397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9612" y="6126484"/>
            <a:ext cx="291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填寫完畢后點擊添加即可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454546" y="819917"/>
            <a:ext cx="1079856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3.4 </a:t>
            </a:r>
            <a:r>
              <a:rPr lang="zh-CN" altLang="en-US" dirty="0" smtClean="0"/>
              <a:t>圖片展示</a:t>
            </a:r>
            <a:r>
              <a:rPr lang="en-US" altLang="zh-CN" dirty="0" smtClean="0"/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/>
            </a:r>
            <a:br>
              <a:rPr lang="zh-CN" altLang="en-US" b="1" dirty="0" smtClean="0">
                <a:solidFill>
                  <a:schemeClr val="bg1"/>
                </a:solidFill>
              </a:rPr>
            </a:br>
            <a:endParaRPr lang="es-AR" altLang="zh-CN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0" y="1547589"/>
            <a:ext cx="5949413" cy="400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>
            <a:off x="2542778" y="3779837"/>
            <a:ext cx="216024" cy="72008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4973" y="4643933"/>
            <a:ext cx="335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圖片文件夾按日期排序排列，點擊進入文件夾查看圖片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63" y="2735721"/>
            <a:ext cx="549096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4054946" y="3347789"/>
            <a:ext cx="2160240" cy="1008112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575226" y="3275781"/>
            <a:ext cx="1157417" cy="30729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32643" y="3024623"/>
            <a:ext cx="12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返回鍵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4986" y="406786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點擊后內容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719242" y="5290264"/>
            <a:ext cx="216024" cy="72008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69555" y="5796061"/>
            <a:ext cx="335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圖片按日期最新排序排列，點擊查看大圖片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84" y="2749876"/>
            <a:ext cx="4337825" cy="300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454546" y="819917"/>
            <a:ext cx="1079856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3.4 </a:t>
            </a:r>
            <a:r>
              <a:rPr lang="zh-CN" altLang="en-US" dirty="0" smtClean="0"/>
              <a:t>圖片展示</a:t>
            </a:r>
            <a:r>
              <a:rPr lang="en-US" altLang="zh-CN" dirty="0"/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/>
            </a:r>
            <a:br>
              <a:rPr lang="zh-CN" altLang="en-US" b="1" dirty="0" smtClean="0">
                <a:solidFill>
                  <a:schemeClr val="bg1"/>
                </a:solidFill>
              </a:rPr>
            </a:br>
            <a:endParaRPr lang="es-AR" altLang="zh-CN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0" y="1835621"/>
            <a:ext cx="549096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60549" y="2926231"/>
            <a:ext cx="17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點擊后內容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63910" y="3347789"/>
            <a:ext cx="5259388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727354" y="4252535"/>
            <a:ext cx="936104" cy="21915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67616" y="2027273"/>
            <a:ext cx="17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關閉圖片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5075" y="6444133"/>
            <a:ext cx="176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點擊切換圖片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9383538" y="4437201"/>
            <a:ext cx="1080120" cy="1934924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10391650" y="2396605"/>
            <a:ext cx="288032" cy="52962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zh-CN" altLang="en-US" dirty="0" smtClean="0"/>
              <a:t>目錄</a:t>
            </a:r>
            <a:endParaRPr lang="es-AR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60786" y="2175154"/>
            <a:ext cx="69945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教師使用頁面</a:t>
            </a:r>
            <a:endParaRPr lang="en-US" altLang="zh-CN" sz="44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學生使用頁面</a:t>
            </a:r>
            <a:endParaRPr lang="en-US" altLang="zh-CN" sz="44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後台管理頁面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7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1.0</a:t>
            </a:r>
            <a:r>
              <a:rPr lang="zh-CN" altLang="en-US" dirty="0" smtClean="0"/>
              <a:t>教師使用頁面</a:t>
            </a:r>
            <a:endParaRPr lang="es-AR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78" y="2051645"/>
            <a:ext cx="5924384" cy="445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1.1</a:t>
            </a:r>
            <a:r>
              <a:rPr lang="zh-CN" altLang="en-US" dirty="0" smtClean="0"/>
              <a:t>試題記錄</a:t>
            </a:r>
            <a:endParaRPr lang="es-AR" altLang="zh-CN" dirty="0"/>
          </a:p>
        </p:txBody>
      </p:sp>
      <p:pic>
        <p:nvPicPr>
          <p:cNvPr id="2049" name="Picture 1" descr="C:\Users\412\Documents\Tencent Files\871513529\Image\C2C\C2BF2740A13BFB4D4CE800F1085E5A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6" y="1547590"/>
            <a:ext cx="480053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7054" y="2195661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5"/>
                </a:solidFill>
              </a:rPr>
              <a:t>點擊查看大圖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pic>
        <p:nvPicPr>
          <p:cNvPr id="2050" name="Picture 2" descr="C:\Users\412\Documents\Tencent Files\871513529\Image\C2C\2BD041C6F890146377F77C85A2CF230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58" y="3181835"/>
            <a:ext cx="5243078" cy="393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306136" y="4785596"/>
            <a:ext cx="14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關</a:t>
            </a:r>
            <a:r>
              <a:rPr lang="zh-CN" altLang="en-US" b="1" dirty="0" smtClean="0">
                <a:solidFill>
                  <a:schemeClr val="accent5"/>
                </a:solidFill>
              </a:rPr>
              <a:t>閉按鈕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0175626" y="3923853"/>
            <a:ext cx="612068" cy="861743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1.2 </a:t>
            </a:r>
            <a:r>
              <a:rPr lang="zh-CN" altLang="en-US" dirty="0" smtClean="0"/>
              <a:t>試題列表</a:t>
            </a:r>
            <a:endParaRPr lang="es-AR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14" y="1720830"/>
            <a:ext cx="7517284" cy="562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8522" y="219566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返回首頁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63258" y="2843733"/>
            <a:ext cx="1512168" cy="136815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318642" y="1979637"/>
            <a:ext cx="864096" cy="21602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39322" y="4211885"/>
            <a:ext cx="1" cy="43204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1250" y="4643933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按試題最新日期排序，最新的排在最前面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14786" y="4067869"/>
            <a:ext cx="3960440" cy="86409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09617" y="5135215"/>
            <a:ext cx="3960440" cy="86409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99" y="4218929"/>
            <a:ext cx="37242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49" y="5286275"/>
            <a:ext cx="35147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接箭头连接符 20"/>
          <p:cNvCxnSpPr/>
          <p:nvPr/>
        </p:nvCxnSpPr>
        <p:spPr>
          <a:xfrm flipV="1">
            <a:off x="6071170" y="2380327"/>
            <a:ext cx="720080" cy="18466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27254" y="2287994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點擊查詢可按日期查找試題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522" y="4461027"/>
            <a:ext cx="158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查看</a:t>
            </a:r>
            <a:r>
              <a:rPr lang="en-US" altLang="zh-CN" b="1" dirty="0" smtClean="0">
                <a:solidFill>
                  <a:srgbClr val="92D050"/>
                </a:solidFill>
              </a:rPr>
              <a:t>2019</a:t>
            </a:r>
            <a:r>
              <a:rPr lang="zh-CN" altLang="en-US" b="1" dirty="0" smtClean="0">
                <a:solidFill>
                  <a:srgbClr val="92D050"/>
                </a:solidFill>
              </a:rPr>
              <a:t>年的全部試題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682835" y="4245003"/>
            <a:ext cx="864096" cy="21602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507" y="5676145"/>
            <a:ext cx="177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查看</a:t>
            </a:r>
            <a:r>
              <a:rPr lang="en-US" altLang="zh-CN" b="1" dirty="0" smtClean="0">
                <a:solidFill>
                  <a:srgbClr val="92D050"/>
                </a:solidFill>
              </a:rPr>
              <a:t>2019</a:t>
            </a:r>
            <a:r>
              <a:rPr lang="zh-CN" altLang="en-US" b="1" dirty="0" smtClean="0">
                <a:solidFill>
                  <a:srgbClr val="92D050"/>
                </a:solidFill>
              </a:rPr>
              <a:t>年</a:t>
            </a:r>
            <a:r>
              <a:rPr lang="en-US" altLang="zh-CN" b="1" dirty="0" smtClean="0">
                <a:solidFill>
                  <a:srgbClr val="92D050"/>
                </a:solidFill>
              </a:rPr>
              <a:t>1</a:t>
            </a:r>
            <a:r>
              <a:rPr lang="zh-CN" altLang="en-US" b="1" dirty="0" smtClean="0">
                <a:solidFill>
                  <a:srgbClr val="92D050"/>
                </a:solidFill>
              </a:rPr>
              <a:t>月份的全部試題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729286" y="5460121"/>
            <a:ext cx="864096" cy="21602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0175626" y="3767063"/>
            <a:ext cx="72008" cy="30080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3578" y="2843733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點擊推送，把試題推送給學生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9123958" y="2915741"/>
            <a:ext cx="720080" cy="18466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78" y="4072433"/>
            <a:ext cx="14097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直接箭头连接符 38"/>
          <p:cNvCxnSpPr/>
          <p:nvPr/>
        </p:nvCxnSpPr>
        <p:spPr>
          <a:xfrm>
            <a:off x="10448428" y="4780904"/>
            <a:ext cx="72008" cy="30080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43578" y="5081710"/>
            <a:ext cx="13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按鈕變成此狀態則推送成功</a:t>
            </a:r>
            <a:r>
              <a:rPr lang="en-US" altLang="zh-CN" b="1" dirty="0" smtClean="0">
                <a:solidFill>
                  <a:srgbClr val="92D050"/>
                </a:solidFill>
              </a:rPr>
              <a:t>.</a:t>
            </a:r>
            <a:r>
              <a:rPr lang="zh-CN" altLang="en-US" b="1" dirty="0" smtClean="0">
                <a:solidFill>
                  <a:srgbClr val="92D050"/>
                </a:solidFill>
              </a:rPr>
              <a:t>再次點擊</a:t>
            </a:r>
            <a:r>
              <a:rPr lang="zh-CN" altLang="en-US" b="1" smtClean="0">
                <a:solidFill>
                  <a:srgbClr val="92D050"/>
                </a:solidFill>
              </a:rPr>
              <a:t>則取消推送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:\Users\412\Documents\Tencent Files\871513529\Image\C2C\4589A7625AAD36796E101944A85F1C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14" y="1619014"/>
            <a:ext cx="7920880" cy="59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1.3.1 </a:t>
            </a:r>
            <a:r>
              <a:rPr lang="zh-CN" altLang="en-US" dirty="0" smtClean="0"/>
              <a:t>畫板</a:t>
            </a:r>
            <a:endParaRPr lang="es-AR" altLang="zh-CN" dirty="0"/>
          </a:p>
        </p:txBody>
      </p:sp>
      <p:pic>
        <p:nvPicPr>
          <p:cNvPr id="1025" name="Picture 1" descr="C:\Users\412\Documents\Tencent Files\871513529\Image\C2C\4589A7625AAD36796E101944A85F1C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14" y="1563620"/>
            <a:ext cx="7920880" cy="59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514" y="2771725"/>
            <a:ext cx="1704534" cy="20313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調</a:t>
            </a:r>
            <a:r>
              <a:rPr lang="zh-CN" altLang="en-US" b="1" dirty="0" smtClean="0">
                <a:solidFill>
                  <a:srgbClr val="92D050"/>
                </a:solidFill>
              </a:rPr>
              <a:t>色板：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r>
              <a:rPr lang="zh-TW" altLang="en-US" b="1" dirty="0">
                <a:solidFill>
                  <a:srgbClr val="92D050"/>
                </a:solidFill>
              </a:rPr>
              <a:t>當只有閉合圖形才能被著色，且只有固定的</a:t>
            </a:r>
            <a:r>
              <a:rPr lang="en-US" altLang="zh-TW" b="1" dirty="0">
                <a:solidFill>
                  <a:srgbClr val="92D050"/>
                </a:solidFill>
              </a:rPr>
              <a:t>6</a:t>
            </a:r>
            <a:r>
              <a:rPr lang="zh-TW" altLang="en-US" b="1" dirty="0">
                <a:solidFill>
                  <a:srgbClr val="92D050"/>
                </a:solidFill>
              </a:rPr>
              <a:t>種顏色（紅黃綠藍紫黑）可選。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538" y="5168711"/>
            <a:ext cx="1704534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2D050"/>
                </a:solidFill>
              </a:rPr>
              <a:t>清除：</a:t>
            </a:r>
          </a:p>
          <a:p>
            <a:r>
              <a:rPr lang="zh-TW" altLang="en-US" b="1" dirty="0">
                <a:solidFill>
                  <a:srgbClr val="92D050"/>
                </a:solidFill>
              </a:rPr>
              <a:t>選擇圖形，點擊按鈕，則清除圖形或線條或標誌點。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606674" y="2987749"/>
            <a:ext cx="1872208" cy="223224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6654" y="3587039"/>
            <a:ext cx="924275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返回：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r>
              <a:rPr lang="zh-CN" altLang="en-US" b="1" dirty="0" smtClean="0">
                <a:solidFill>
                  <a:srgbClr val="92D050"/>
                </a:solidFill>
              </a:rPr>
              <a:t>點擊返回上一步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838922" y="2987749"/>
            <a:ext cx="144016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1822698" y="2663713"/>
            <a:ext cx="864096" cy="21602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58663" y="5168711"/>
            <a:ext cx="1932387" cy="20313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2D050"/>
                </a:solidFill>
              </a:rPr>
              <a:t>文本：</a:t>
            </a:r>
          </a:p>
          <a:p>
            <a:r>
              <a:rPr lang="zh-TW" altLang="en-US" b="1" dirty="0">
                <a:solidFill>
                  <a:srgbClr val="92D050"/>
                </a:solidFill>
              </a:rPr>
              <a:t>點擊按鈕，再在畫板上點擊確定位置，然後出現文本框，輸入文字，點擊空白區域結束文本輸入</a:t>
            </a:r>
            <a:r>
              <a:rPr lang="zh-CN" altLang="en-US" b="1" dirty="0" smtClean="0">
                <a:solidFill>
                  <a:srgbClr val="92D050"/>
                </a:solidFill>
              </a:rPr>
              <a:t>。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910931" y="2987749"/>
            <a:ext cx="576063" cy="208572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78870" y="3580729"/>
            <a:ext cx="924275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尺子：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r>
              <a:rPr lang="zh-CN" altLang="en-US" b="1" dirty="0" smtClean="0">
                <a:solidFill>
                  <a:srgbClr val="92D050"/>
                </a:solidFill>
              </a:rPr>
              <a:t>測量線段的長度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941008" y="2981439"/>
            <a:ext cx="0" cy="47531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67114" y="6253494"/>
            <a:ext cx="1872208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量角器</a:t>
            </a:r>
            <a:r>
              <a:rPr lang="zh-CN" altLang="en-US" b="1" dirty="0" smtClean="0">
                <a:solidFill>
                  <a:srgbClr val="92D050"/>
                </a:solidFill>
              </a:rPr>
              <a:t>：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r>
              <a:rPr lang="zh-CN" altLang="en-US" b="1" dirty="0" smtClean="0">
                <a:solidFill>
                  <a:srgbClr val="92D050"/>
                </a:solidFill>
              </a:rPr>
              <a:t>測量園或者扇形的角度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403145" y="3016486"/>
            <a:ext cx="385061" cy="323700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43178" y="2472733"/>
            <a:ext cx="2376264" cy="369331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旋轉：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r>
              <a:rPr lang="zh-TW" altLang="en-US" b="1" dirty="0">
                <a:solidFill>
                  <a:srgbClr val="92D050"/>
                </a:solidFill>
              </a:rPr>
              <a:t>先點擊圖形，再點擊此按鈕，圖形上顯示壹個圓心，此時按鈕變為“確定圓心”，則拖動圓心確定位置，再點擊按鈕，此時按鈕恢復為”旋轉“，且圖形四周出現旋轉標誌，進行旋轉，同時文本框也會顯示旋轉的角度，按空白區域即可結束旋轉。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807018" y="3002117"/>
            <a:ext cx="336160" cy="45464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887594" y="3119063"/>
            <a:ext cx="1584176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操作提示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9527554" y="3219098"/>
            <a:ext cx="360040" cy="2068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610" y="4172756"/>
            <a:ext cx="1887275" cy="223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3" name="直接箭头连接符 62"/>
          <p:cNvCxnSpPr>
            <a:stCxn id="58" idx="2"/>
          </p:cNvCxnSpPr>
          <p:nvPr/>
        </p:nvCxnSpPr>
        <p:spPr>
          <a:xfrm>
            <a:off x="10679682" y="3488395"/>
            <a:ext cx="0" cy="54221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:\Users\412\Documents\Tencent Files\871513529\Image\C2C\4589A7625AAD36796E101944A85F1C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14" y="1619014"/>
            <a:ext cx="7920880" cy="59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1.3.2 </a:t>
            </a:r>
            <a:r>
              <a:rPr lang="zh-CN" altLang="en-US" dirty="0" smtClean="0"/>
              <a:t>畫板</a:t>
            </a:r>
            <a:endParaRPr lang="es-AR" altLang="zh-CN" dirty="0"/>
          </a:p>
        </p:txBody>
      </p:sp>
      <p:pic>
        <p:nvPicPr>
          <p:cNvPr id="1025" name="Picture 1" descr="C:\Users\412\Documents\Tencent Files\871513529\Image\C2C\4589A7625AAD36796E101944A85F1C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14" y="1563620"/>
            <a:ext cx="7920880" cy="59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6475380" y="2295011"/>
            <a:ext cx="1872208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2D050"/>
                </a:solidFill>
              </a:rPr>
              <a:t>點：點擊按鈕，再在畫板上點擊確定壹個點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 flipV="1">
            <a:off x="8293458" y="2915741"/>
            <a:ext cx="504433" cy="30260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87594" y="2411685"/>
            <a:ext cx="1815098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2D050"/>
                </a:solidFill>
              </a:rPr>
              <a:t>線段：點擊按鈕，再在圖上點擊確定第壹個點，然後拉出壹條線段。當點擊空白區域，則結束畫線段。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9527554" y="3553024"/>
            <a:ext cx="302930" cy="226813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36995" y="3656787"/>
            <a:ext cx="3168352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園：</a:t>
            </a:r>
            <a:r>
              <a:rPr lang="zh-TW" altLang="en-US" b="1" dirty="0">
                <a:solidFill>
                  <a:srgbClr val="92D050"/>
                </a:solidFill>
              </a:rPr>
              <a:t>點擊按鈕，再在圖上點擊第壹個點確定圓心，在拉出半徑，同時會生成圓，且半徑上會顯示距離。點擊空白區域，結束畫圓。還可以在上面文本框裏輸入半徑值，顯示圓。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05347" y="4283894"/>
            <a:ext cx="1540327" cy="14401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2208" y="5580037"/>
            <a:ext cx="2726344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扇形：</a:t>
            </a:r>
            <a:r>
              <a:rPr lang="zh-TW" altLang="en-US" b="1" dirty="0">
                <a:solidFill>
                  <a:srgbClr val="92D050"/>
                </a:solidFill>
              </a:rPr>
              <a:t>點擊按鈕，再在圓區域內點擊確定壹個點（這樣可以確定壹個半徑），並根據輸入的角度，順時針畫出扇形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7943378" y="4817566"/>
            <a:ext cx="602297" cy="112251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8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:\Users\412\Documents\Tencent Files\871513529\Image\C2C\4589A7625AAD36796E101944A85F1C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14" y="1619014"/>
            <a:ext cx="7920880" cy="59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 smtClean="0"/>
              <a:t>1.3.3 </a:t>
            </a:r>
            <a:r>
              <a:rPr lang="zh-CN" altLang="en-US" dirty="0" smtClean="0"/>
              <a:t>畫板</a:t>
            </a:r>
            <a:endParaRPr lang="es-AR" altLang="zh-CN" dirty="0"/>
          </a:p>
        </p:txBody>
      </p:sp>
      <p:pic>
        <p:nvPicPr>
          <p:cNvPr id="1025" name="Picture 1" descr="C:\Users\412\Documents\Tencent Files\871513529\Image\C2C\4589A7625AAD36796E101944A85F1C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14" y="1563620"/>
            <a:ext cx="7920880" cy="59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919042" y="3900623"/>
            <a:ext cx="3168352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2D050"/>
                </a:solidFill>
              </a:rPr>
              <a:t>半徑</a:t>
            </a:r>
            <a:r>
              <a:rPr lang="zh-CN" altLang="en-US" b="1" dirty="0" smtClean="0">
                <a:solidFill>
                  <a:srgbClr val="92D050"/>
                </a:solidFill>
              </a:rPr>
              <a:t>：</a:t>
            </a:r>
            <a:r>
              <a:rPr lang="zh-TW" altLang="en-US" b="1" dirty="0">
                <a:solidFill>
                  <a:srgbClr val="92D050"/>
                </a:solidFill>
              </a:rPr>
              <a:t>點擊按鈕，再在圓區域內上點擊確定壹個點，生成半徑。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7943378" y="4823953"/>
            <a:ext cx="602296" cy="39604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9455546" y="5219997"/>
            <a:ext cx="360040" cy="54006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87594" y="3795286"/>
            <a:ext cx="1656184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直徑：</a:t>
            </a:r>
            <a:r>
              <a:rPr lang="zh-TW" altLang="en-US" b="1" dirty="0">
                <a:solidFill>
                  <a:srgbClr val="92D050"/>
                </a:solidFill>
              </a:rPr>
              <a:t>點擊按鈕，再在圓區域內上點擊確定壹個點，</a:t>
            </a:r>
            <a:r>
              <a:rPr lang="zh-TW" altLang="en-US" b="1" dirty="0" smtClean="0">
                <a:solidFill>
                  <a:srgbClr val="92D050"/>
                </a:solidFill>
              </a:rPr>
              <a:t>生成</a:t>
            </a:r>
            <a:r>
              <a:rPr lang="zh-CN" altLang="en-US" b="1" dirty="0">
                <a:solidFill>
                  <a:srgbClr val="92D050"/>
                </a:solidFill>
              </a:rPr>
              <a:t>直徑</a:t>
            </a:r>
            <a:r>
              <a:rPr lang="zh-TW" altLang="en-US" b="1" dirty="0" smtClean="0">
                <a:solidFill>
                  <a:srgbClr val="92D050"/>
                </a:solidFill>
              </a:rPr>
              <a:t>。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9402363" y="6475509"/>
            <a:ext cx="485231" cy="36466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887594" y="5490027"/>
            <a:ext cx="1656184" cy="20313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保存：</a:t>
            </a:r>
            <a:r>
              <a:rPr lang="zh-TW" altLang="en-US" b="1" dirty="0" smtClean="0">
                <a:solidFill>
                  <a:srgbClr val="92D050"/>
                </a:solidFill>
              </a:rPr>
              <a:t>點</a:t>
            </a:r>
            <a:r>
              <a:rPr lang="zh-TW" altLang="en-US" b="1" dirty="0">
                <a:solidFill>
                  <a:srgbClr val="92D050"/>
                </a:solidFill>
              </a:rPr>
              <a:t>擊按鈕，彈出文本框，輸入標題，確定保存，保存的記錄可在“查看記錄”頁面找到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8087394" y="6177487"/>
            <a:ext cx="451188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1210" y="5161824"/>
            <a:ext cx="1656184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輸入框：</a:t>
            </a:r>
            <a:r>
              <a:rPr lang="zh-TW" altLang="en-US" b="1" dirty="0" smtClean="0">
                <a:solidFill>
                  <a:srgbClr val="92D050"/>
                </a:solidFill>
              </a:rPr>
              <a:t>點擊</a:t>
            </a:r>
            <a:r>
              <a:rPr lang="zh-CN" altLang="en-US" b="1" dirty="0" smtClean="0">
                <a:solidFill>
                  <a:srgbClr val="92D050"/>
                </a:solidFill>
              </a:rPr>
              <a:t>圓心，輸入數值改變半徑長度；</a:t>
            </a:r>
            <a:r>
              <a:rPr lang="zh-TW" altLang="en-US" b="1" dirty="0">
                <a:solidFill>
                  <a:srgbClr val="92D050"/>
                </a:solidFill>
              </a:rPr>
              <a:t>點</a:t>
            </a:r>
            <a:r>
              <a:rPr lang="zh-TW" altLang="en-US" b="1" dirty="0" smtClean="0">
                <a:solidFill>
                  <a:srgbClr val="92D050"/>
                </a:solidFill>
              </a:rPr>
              <a:t>擊</a:t>
            </a:r>
            <a:r>
              <a:rPr lang="zh-CN" altLang="en-US" b="1" dirty="0">
                <a:solidFill>
                  <a:srgbClr val="92D050"/>
                </a:solidFill>
              </a:rPr>
              <a:t>直線</a:t>
            </a:r>
            <a:r>
              <a:rPr lang="zh-CN" altLang="en-US" b="1" dirty="0" smtClean="0">
                <a:solidFill>
                  <a:srgbClr val="92D050"/>
                </a:solidFill>
              </a:rPr>
              <a:t>，</a:t>
            </a:r>
            <a:r>
              <a:rPr lang="zh-CN" altLang="en-US" b="1" dirty="0">
                <a:solidFill>
                  <a:srgbClr val="92D050"/>
                </a:solidFill>
              </a:rPr>
              <a:t>輸入數值改</a:t>
            </a:r>
            <a:r>
              <a:rPr lang="zh-CN" altLang="en-US" b="1" dirty="0" smtClean="0">
                <a:solidFill>
                  <a:srgbClr val="92D050"/>
                </a:solidFill>
              </a:rPr>
              <a:t>變直線長度。</a:t>
            </a:r>
            <a:endParaRPr lang="en-US" altLang="zh-CN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s-AR" altLang="zh-CN" dirty="0"/>
              <a:t>2</a:t>
            </a:r>
            <a:r>
              <a:rPr lang="es-AR" altLang="zh-CN" dirty="0" smtClean="0"/>
              <a:t>.0</a:t>
            </a:r>
            <a:r>
              <a:rPr lang="zh-CN" altLang="en-US" dirty="0" smtClean="0"/>
              <a:t>學生使用頁面</a:t>
            </a:r>
            <a:endParaRPr lang="es-AR" altLang="zh-CN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70" y="1835621"/>
            <a:ext cx="6932266" cy="520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6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1014</Words>
  <Application>Microsoft Office PowerPoint</Application>
  <PresentationFormat>自定义</PresentationFormat>
  <Paragraphs>106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Vivid</vt:lpstr>
      <vt:lpstr>Vivid1</vt:lpstr>
      <vt:lpstr>math_course使用手册</vt:lpstr>
      <vt:lpstr>目錄</vt:lpstr>
      <vt:lpstr>1.0教師使用頁面</vt:lpstr>
      <vt:lpstr>1.1試題記錄</vt:lpstr>
      <vt:lpstr>1.2 試題列表</vt:lpstr>
      <vt:lpstr>1.3.1 畫板</vt:lpstr>
      <vt:lpstr>1.3.2 畫板</vt:lpstr>
      <vt:lpstr>1.3.3 畫板</vt:lpstr>
      <vt:lpstr>2.0學生使用頁面</vt:lpstr>
      <vt:lpstr>2.0學生使用頁面</vt:lpstr>
      <vt:lpstr>3.0後台管理頁面</vt:lpstr>
      <vt:lpstr>3.1後台管理的系統介紹 </vt:lpstr>
      <vt:lpstr>3.2 試題展示 </vt:lpstr>
      <vt:lpstr>3.3 添加試題 </vt:lpstr>
      <vt:lpstr>3.4 圖片展示1 </vt:lpstr>
      <vt:lpstr>3.4 圖片展示2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math_course使用手册</dc:title>
  <dc:creator>412</dc:creator>
  <cp:lastModifiedBy>412</cp:lastModifiedBy>
  <cp:revision>28</cp:revision>
  <dcterms:created xsi:type="dcterms:W3CDTF">2019-01-07T16:20:56Z</dcterms:created>
  <dcterms:modified xsi:type="dcterms:W3CDTF">2019-01-09T09:18:19Z</dcterms:modified>
</cp:coreProperties>
</file>