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3" r:id="rId3"/>
    <p:sldId id="257" r:id="rId4"/>
    <p:sldId id="268" r:id="rId5"/>
    <p:sldId id="270" r:id="rId6"/>
    <p:sldId id="267" r:id="rId7"/>
    <p:sldId id="271" r:id="rId8"/>
    <p:sldId id="272" r:id="rId9"/>
    <p:sldId id="273" r:id="rId10"/>
    <p:sldId id="274" r:id="rId11"/>
    <p:sldId id="276" r:id="rId12"/>
    <p:sldId id="277" r:id="rId13"/>
    <p:sldId id="279" r:id="rId14"/>
    <p:sldId id="280" r:id="rId15"/>
    <p:sldId id="282" r:id="rId16"/>
    <p:sldId id="278" r:id="rId17"/>
    <p:sldId id="283"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8" autoAdjust="0"/>
    <p:restoredTop sz="79436" autoAdjust="0"/>
  </p:normalViewPr>
  <p:slideViewPr>
    <p:cSldViewPr snapToGrid="0" snapToObjects="1">
      <p:cViewPr varScale="1">
        <p:scale>
          <a:sx n="62" d="100"/>
          <a:sy n="62" d="100"/>
        </p:scale>
        <p:origin x="-282"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2CF06-40C7-C848-978D-9F9C6609A511}" type="datetimeFigureOut">
              <a:rPr lang="en-AU" smtClean="0"/>
              <a:pPr/>
              <a:t>24/04/2016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F8962-D3EC-234C-851A-7AE95D5E0CE4}" type="slidenum">
              <a:rPr lang="en-AU" smtClean="0"/>
              <a:pPr/>
              <a:t>‹#›</a:t>
            </a:fld>
            <a:endParaRPr lang="en-AU"/>
          </a:p>
        </p:txBody>
      </p:sp>
    </p:spTree>
    <p:extLst>
      <p:ext uri="{BB962C8B-B14F-4D97-AF65-F5344CB8AC3E}">
        <p14:creationId xmlns="" xmlns:p14="http://schemas.microsoft.com/office/powerpoint/2010/main" val="1014428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6AF8962-D3EC-234C-851A-7AE95D5E0CE4}" type="slidenum">
              <a:rPr lang="en-AU" smtClean="0"/>
              <a:pPr/>
              <a:t>2</a:t>
            </a:fld>
            <a:endParaRPr lang="en-AU"/>
          </a:p>
        </p:txBody>
      </p:sp>
    </p:spTree>
    <p:extLst>
      <p:ext uri="{BB962C8B-B14F-4D97-AF65-F5344CB8AC3E}">
        <p14:creationId xmlns="" xmlns:p14="http://schemas.microsoft.com/office/powerpoint/2010/main" val="1449824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6AF8962-D3EC-234C-851A-7AE95D5E0CE4}" type="slidenum">
              <a:rPr lang="en-AU" smtClean="0"/>
              <a:pPr/>
              <a:t>13</a:t>
            </a:fld>
            <a:endParaRPr lang="en-AU"/>
          </a:p>
        </p:txBody>
      </p:sp>
    </p:spTree>
    <p:extLst>
      <p:ext uri="{BB962C8B-B14F-4D97-AF65-F5344CB8AC3E}">
        <p14:creationId xmlns="" xmlns:p14="http://schemas.microsoft.com/office/powerpoint/2010/main" val="622268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 able to interpret the table, you need to know the distribution of my so called Exp variable which I described above.  The mean value of this "Exp" for all remaining simulated observations is 4.309. </a:t>
            </a:r>
          </a:p>
          <a:p>
            <a:endParaRPr lang="en-US" dirty="0" smtClean="0"/>
          </a:p>
          <a:p>
            <a:r>
              <a:rPr lang="en-US" dirty="0" smtClean="0"/>
              <a:t>the observations with the mean amount of the newly formed Exp variable experience the following effects:</a:t>
            </a:r>
            <a:r>
              <a:rPr lang="en-US" baseline="0" dirty="0" smtClean="0"/>
              <a:t> </a:t>
            </a:r>
            <a:r>
              <a:rPr lang="en-US" dirty="0" smtClean="0"/>
              <a:t>about 0.66% lower wages per point of extra Virginia unemployment at graduation, about 0.38% lower wages per point of extra lagged Virginia unemployment at graduation,  about 0.54% lower wages per point of extra Virginia unemployment one year after graduation, and about 0.38% per extra point of U.S. GDP growth at graduation.</a:t>
            </a:r>
            <a:endParaRPr lang="en-AU" dirty="0"/>
          </a:p>
        </p:txBody>
      </p:sp>
      <p:sp>
        <p:nvSpPr>
          <p:cNvPr id="4" name="Slide Number Placeholder 3"/>
          <p:cNvSpPr>
            <a:spLocks noGrp="1"/>
          </p:cNvSpPr>
          <p:nvPr>
            <p:ph type="sldNum" sz="quarter" idx="10"/>
          </p:nvPr>
        </p:nvSpPr>
        <p:spPr/>
        <p:txBody>
          <a:bodyPr/>
          <a:lstStyle/>
          <a:p>
            <a:fld id="{76AF8962-D3EC-234C-851A-7AE95D5E0CE4}" type="slidenum">
              <a:rPr lang="en-AU" smtClean="0"/>
              <a:pPr/>
              <a:t>14</a:t>
            </a:fld>
            <a:endParaRPr lang="en-AU"/>
          </a:p>
        </p:txBody>
      </p:sp>
    </p:spTree>
    <p:extLst>
      <p:ext uri="{BB962C8B-B14F-4D97-AF65-F5344CB8AC3E}">
        <p14:creationId xmlns="" xmlns:p14="http://schemas.microsoft.com/office/powerpoint/2010/main" val="622268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6AF8962-D3EC-234C-851A-7AE95D5E0CE4}" type="slidenum">
              <a:rPr lang="en-AU" smtClean="0"/>
              <a:pPr/>
              <a:t>15</a:t>
            </a:fld>
            <a:endParaRPr lang="en-AU"/>
          </a:p>
        </p:txBody>
      </p:sp>
    </p:spTree>
    <p:extLst>
      <p:ext uri="{BB962C8B-B14F-4D97-AF65-F5344CB8AC3E}">
        <p14:creationId xmlns="" xmlns:p14="http://schemas.microsoft.com/office/powerpoint/2010/main" val="622268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6AF8962-D3EC-234C-851A-7AE95D5E0CE4}" type="slidenum">
              <a:rPr lang="en-AU" smtClean="0"/>
              <a:pPr/>
              <a:t>16</a:t>
            </a:fld>
            <a:endParaRPr lang="en-AU"/>
          </a:p>
        </p:txBody>
      </p:sp>
    </p:spTree>
    <p:extLst>
      <p:ext uri="{BB962C8B-B14F-4D97-AF65-F5344CB8AC3E}">
        <p14:creationId xmlns="" xmlns:p14="http://schemas.microsoft.com/office/powerpoint/2010/main" val="622268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6AF8962-D3EC-234C-851A-7AE95D5E0CE4}" type="slidenum">
              <a:rPr lang="en-AU" smtClean="0"/>
              <a:pPr/>
              <a:t>17</a:t>
            </a:fld>
            <a:endParaRPr lang="en-AU"/>
          </a:p>
        </p:txBody>
      </p:sp>
    </p:spTree>
    <p:extLst>
      <p:ext uri="{BB962C8B-B14F-4D97-AF65-F5344CB8AC3E}">
        <p14:creationId xmlns="" xmlns:p14="http://schemas.microsoft.com/office/powerpoint/2010/main" val="1449824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6AF8962-D3EC-234C-851A-7AE95D5E0CE4}" type="slidenum">
              <a:rPr lang="en-AU" smtClean="0"/>
              <a:pPr/>
              <a:t>18</a:t>
            </a:fld>
            <a:endParaRPr lang="en-AU"/>
          </a:p>
        </p:txBody>
      </p:sp>
    </p:spTree>
    <p:extLst>
      <p:ext uri="{BB962C8B-B14F-4D97-AF65-F5344CB8AC3E}">
        <p14:creationId xmlns="" xmlns:p14="http://schemas.microsoft.com/office/powerpoint/2010/main" val="1449824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smtClean="0"/>
          </a:p>
        </p:txBody>
      </p:sp>
      <p:sp>
        <p:nvSpPr>
          <p:cNvPr id="4" name="Slide Number Placeholder 3"/>
          <p:cNvSpPr>
            <a:spLocks noGrp="1"/>
          </p:cNvSpPr>
          <p:nvPr>
            <p:ph type="sldNum" sz="quarter" idx="10"/>
          </p:nvPr>
        </p:nvSpPr>
        <p:spPr/>
        <p:txBody>
          <a:bodyPr/>
          <a:lstStyle/>
          <a:p>
            <a:fld id="{76AF8962-D3EC-234C-851A-7AE95D5E0CE4}" type="slidenum">
              <a:rPr lang="en-AU" smtClean="0"/>
              <a:pPr/>
              <a:t>3</a:t>
            </a:fld>
            <a:endParaRPr lang="en-AU"/>
          </a:p>
        </p:txBody>
      </p:sp>
    </p:spTree>
    <p:extLst>
      <p:ext uri="{BB962C8B-B14F-4D97-AF65-F5344CB8AC3E}">
        <p14:creationId xmlns="" xmlns:p14="http://schemas.microsoft.com/office/powerpoint/2010/main" val="840725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6AF8962-D3EC-234C-851A-7AE95D5E0CE4}" type="slidenum">
              <a:rPr lang="en-AU" smtClean="0"/>
              <a:pPr/>
              <a:t>4</a:t>
            </a:fld>
            <a:endParaRPr lang="en-AU"/>
          </a:p>
        </p:txBody>
      </p:sp>
    </p:spTree>
    <p:extLst>
      <p:ext uri="{BB962C8B-B14F-4D97-AF65-F5344CB8AC3E}">
        <p14:creationId xmlns="" xmlns:p14="http://schemas.microsoft.com/office/powerpoint/2010/main" val="622268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6AF8962-D3EC-234C-851A-7AE95D5E0CE4}" type="slidenum">
              <a:rPr lang="en-AU" smtClean="0"/>
              <a:pPr/>
              <a:t>5</a:t>
            </a:fld>
            <a:endParaRPr lang="en-AU"/>
          </a:p>
        </p:txBody>
      </p:sp>
    </p:spTree>
    <p:extLst>
      <p:ext uri="{BB962C8B-B14F-4D97-AF65-F5344CB8AC3E}">
        <p14:creationId xmlns="" xmlns:p14="http://schemas.microsoft.com/office/powerpoint/2010/main" val="622268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6AF8962-D3EC-234C-851A-7AE95D5E0CE4}" type="slidenum">
              <a:rPr lang="en-AU" smtClean="0"/>
              <a:pPr/>
              <a:t>6</a:t>
            </a:fld>
            <a:endParaRPr lang="en-AU"/>
          </a:p>
        </p:txBody>
      </p:sp>
    </p:spTree>
    <p:extLst>
      <p:ext uri="{BB962C8B-B14F-4D97-AF65-F5344CB8AC3E}">
        <p14:creationId xmlns="" xmlns:p14="http://schemas.microsoft.com/office/powerpoint/2010/main" val="2065479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6AF8962-D3EC-234C-851A-7AE95D5E0CE4}" type="slidenum">
              <a:rPr lang="en-AU" smtClean="0"/>
              <a:pPr/>
              <a:t>8</a:t>
            </a:fld>
            <a:endParaRPr lang="en-AU"/>
          </a:p>
        </p:txBody>
      </p:sp>
    </p:spTree>
    <p:extLst>
      <p:ext uri="{BB962C8B-B14F-4D97-AF65-F5344CB8AC3E}">
        <p14:creationId xmlns="" xmlns:p14="http://schemas.microsoft.com/office/powerpoint/2010/main" val="622268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6AF8962-D3EC-234C-851A-7AE95D5E0CE4}" type="slidenum">
              <a:rPr lang="en-AU" smtClean="0"/>
              <a:pPr/>
              <a:t>10</a:t>
            </a:fld>
            <a:endParaRPr lang="en-AU"/>
          </a:p>
        </p:txBody>
      </p:sp>
    </p:spTree>
    <p:extLst>
      <p:ext uri="{BB962C8B-B14F-4D97-AF65-F5344CB8AC3E}">
        <p14:creationId xmlns="" xmlns:p14="http://schemas.microsoft.com/office/powerpoint/2010/main" val="1449824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6AF8962-D3EC-234C-851A-7AE95D5E0CE4}" type="slidenum">
              <a:rPr lang="en-AU" smtClean="0"/>
              <a:pPr/>
              <a:t>11</a:t>
            </a:fld>
            <a:endParaRPr lang="en-AU"/>
          </a:p>
        </p:txBody>
      </p:sp>
    </p:spTree>
    <p:extLst>
      <p:ext uri="{BB962C8B-B14F-4D97-AF65-F5344CB8AC3E}">
        <p14:creationId xmlns="" xmlns:p14="http://schemas.microsoft.com/office/powerpoint/2010/main" val="1449824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6AF8962-D3EC-234C-851A-7AE95D5E0CE4}" type="slidenum">
              <a:rPr lang="en-AU" smtClean="0"/>
              <a:pPr/>
              <a:t>12</a:t>
            </a:fld>
            <a:endParaRPr lang="en-AU"/>
          </a:p>
        </p:txBody>
      </p:sp>
    </p:spTree>
    <p:extLst>
      <p:ext uri="{BB962C8B-B14F-4D97-AF65-F5344CB8AC3E}">
        <p14:creationId xmlns="" xmlns:p14="http://schemas.microsoft.com/office/powerpoint/2010/main" val="622268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7C083B17-672D-9248-A6A2-21E63076C8A0}" type="datetimeFigureOut">
              <a:rPr lang="en-AU" smtClean="0"/>
              <a:pPr/>
              <a:t>24/04/2016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7A02B6-01DA-A244-953A-9E90C358D5F6}" type="slidenum">
              <a:rPr lang="en-AU" smtClean="0"/>
              <a:pPr/>
              <a:t>‹#›</a:t>
            </a:fld>
            <a:endParaRPr lang="en-AU"/>
          </a:p>
        </p:txBody>
      </p:sp>
    </p:spTree>
    <p:extLst>
      <p:ext uri="{BB962C8B-B14F-4D97-AF65-F5344CB8AC3E}">
        <p14:creationId xmlns="" xmlns:p14="http://schemas.microsoft.com/office/powerpoint/2010/main" val="918552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C083B17-672D-9248-A6A2-21E63076C8A0}" type="datetimeFigureOut">
              <a:rPr lang="en-AU" smtClean="0"/>
              <a:pPr/>
              <a:t>24/04/2016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7A02B6-01DA-A244-953A-9E90C358D5F6}" type="slidenum">
              <a:rPr lang="en-AU" smtClean="0"/>
              <a:pPr/>
              <a:t>‹#›</a:t>
            </a:fld>
            <a:endParaRPr lang="en-AU"/>
          </a:p>
        </p:txBody>
      </p:sp>
    </p:spTree>
    <p:extLst>
      <p:ext uri="{BB962C8B-B14F-4D97-AF65-F5344CB8AC3E}">
        <p14:creationId xmlns="" xmlns:p14="http://schemas.microsoft.com/office/powerpoint/2010/main" val="17873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C083B17-672D-9248-A6A2-21E63076C8A0}" type="datetimeFigureOut">
              <a:rPr lang="en-AU" smtClean="0"/>
              <a:pPr/>
              <a:t>24/04/2016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7A02B6-01DA-A244-953A-9E90C358D5F6}" type="slidenum">
              <a:rPr lang="en-AU" smtClean="0"/>
              <a:pPr/>
              <a:t>‹#›</a:t>
            </a:fld>
            <a:endParaRPr lang="en-AU"/>
          </a:p>
        </p:txBody>
      </p:sp>
    </p:spTree>
    <p:extLst>
      <p:ext uri="{BB962C8B-B14F-4D97-AF65-F5344CB8AC3E}">
        <p14:creationId xmlns="" xmlns:p14="http://schemas.microsoft.com/office/powerpoint/2010/main" val="188917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7C083B17-672D-9248-A6A2-21E63076C8A0}" type="datetimeFigureOut">
              <a:rPr lang="en-AU" smtClean="0"/>
              <a:pPr/>
              <a:t>24/04/2016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7A02B6-01DA-A244-953A-9E90C358D5F6}" type="slidenum">
              <a:rPr lang="en-AU" smtClean="0"/>
              <a:pPr/>
              <a:t>‹#›</a:t>
            </a:fld>
            <a:endParaRPr lang="en-AU"/>
          </a:p>
        </p:txBody>
      </p:sp>
    </p:spTree>
    <p:extLst>
      <p:ext uri="{BB962C8B-B14F-4D97-AF65-F5344CB8AC3E}">
        <p14:creationId xmlns="" xmlns:p14="http://schemas.microsoft.com/office/powerpoint/2010/main" val="1073068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083B17-672D-9248-A6A2-21E63076C8A0}" type="datetimeFigureOut">
              <a:rPr lang="en-AU" smtClean="0"/>
              <a:pPr/>
              <a:t>24/04/2016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87A02B6-01DA-A244-953A-9E90C358D5F6}" type="slidenum">
              <a:rPr lang="en-AU" smtClean="0"/>
              <a:pPr/>
              <a:t>‹#›</a:t>
            </a:fld>
            <a:endParaRPr lang="en-AU"/>
          </a:p>
        </p:txBody>
      </p:sp>
    </p:spTree>
    <p:extLst>
      <p:ext uri="{BB962C8B-B14F-4D97-AF65-F5344CB8AC3E}">
        <p14:creationId xmlns="" xmlns:p14="http://schemas.microsoft.com/office/powerpoint/2010/main" val="690748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7C083B17-672D-9248-A6A2-21E63076C8A0}" type="datetimeFigureOut">
              <a:rPr lang="en-AU" smtClean="0"/>
              <a:pPr/>
              <a:t>24/04/2016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87A02B6-01DA-A244-953A-9E90C358D5F6}" type="slidenum">
              <a:rPr lang="en-AU" smtClean="0"/>
              <a:pPr/>
              <a:t>‹#›</a:t>
            </a:fld>
            <a:endParaRPr lang="en-AU"/>
          </a:p>
        </p:txBody>
      </p:sp>
    </p:spTree>
    <p:extLst>
      <p:ext uri="{BB962C8B-B14F-4D97-AF65-F5344CB8AC3E}">
        <p14:creationId xmlns="" xmlns:p14="http://schemas.microsoft.com/office/powerpoint/2010/main" val="113443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7C083B17-672D-9248-A6A2-21E63076C8A0}" type="datetimeFigureOut">
              <a:rPr lang="en-AU" smtClean="0"/>
              <a:pPr/>
              <a:t>24/04/2016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87A02B6-01DA-A244-953A-9E90C358D5F6}" type="slidenum">
              <a:rPr lang="en-AU" smtClean="0"/>
              <a:pPr/>
              <a:t>‹#›</a:t>
            </a:fld>
            <a:endParaRPr lang="en-AU"/>
          </a:p>
        </p:txBody>
      </p:sp>
    </p:spTree>
    <p:extLst>
      <p:ext uri="{BB962C8B-B14F-4D97-AF65-F5344CB8AC3E}">
        <p14:creationId xmlns="" xmlns:p14="http://schemas.microsoft.com/office/powerpoint/2010/main" val="1832254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7C083B17-672D-9248-A6A2-21E63076C8A0}" type="datetimeFigureOut">
              <a:rPr lang="en-AU" smtClean="0"/>
              <a:pPr/>
              <a:t>24/04/2016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87A02B6-01DA-A244-953A-9E90C358D5F6}" type="slidenum">
              <a:rPr lang="en-AU" smtClean="0"/>
              <a:pPr/>
              <a:t>‹#›</a:t>
            </a:fld>
            <a:endParaRPr lang="en-AU"/>
          </a:p>
        </p:txBody>
      </p:sp>
    </p:spTree>
    <p:extLst>
      <p:ext uri="{BB962C8B-B14F-4D97-AF65-F5344CB8AC3E}">
        <p14:creationId xmlns="" xmlns:p14="http://schemas.microsoft.com/office/powerpoint/2010/main" val="192894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83B17-672D-9248-A6A2-21E63076C8A0}" type="datetimeFigureOut">
              <a:rPr lang="en-AU" smtClean="0"/>
              <a:pPr/>
              <a:t>24/04/2016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87A02B6-01DA-A244-953A-9E90C358D5F6}" type="slidenum">
              <a:rPr lang="en-AU" smtClean="0"/>
              <a:pPr/>
              <a:t>‹#›</a:t>
            </a:fld>
            <a:endParaRPr lang="en-AU"/>
          </a:p>
        </p:txBody>
      </p:sp>
    </p:spTree>
    <p:extLst>
      <p:ext uri="{BB962C8B-B14F-4D97-AF65-F5344CB8AC3E}">
        <p14:creationId xmlns="" xmlns:p14="http://schemas.microsoft.com/office/powerpoint/2010/main" val="139785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083B17-672D-9248-A6A2-21E63076C8A0}" type="datetimeFigureOut">
              <a:rPr lang="en-AU" smtClean="0"/>
              <a:pPr/>
              <a:t>24/04/2016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87A02B6-01DA-A244-953A-9E90C358D5F6}" type="slidenum">
              <a:rPr lang="en-AU" smtClean="0"/>
              <a:pPr/>
              <a:t>‹#›</a:t>
            </a:fld>
            <a:endParaRPr lang="en-AU"/>
          </a:p>
        </p:txBody>
      </p:sp>
    </p:spTree>
    <p:extLst>
      <p:ext uri="{BB962C8B-B14F-4D97-AF65-F5344CB8AC3E}">
        <p14:creationId xmlns="" xmlns:p14="http://schemas.microsoft.com/office/powerpoint/2010/main" val="19670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083B17-672D-9248-A6A2-21E63076C8A0}" type="datetimeFigureOut">
              <a:rPr lang="en-AU" smtClean="0"/>
              <a:pPr/>
              <a:t>24/04/2016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87A02B6-01DA-A244-953A-9E90C358D5F6}" type="slidenum">
              <a:rPr lang="en-AU" smtClean="0"/>
              <a:pPr/>
              <a:t>‹#›</a:t>
            </a:fld>
            <a:endParaRPr lang="en-AU"/>
          </a:p>
        </p:txBody>
      </p:sp>
    </p:spTree>
    <p:extLst>
      <p:ext uri="{BB962C8B-B14F-4D97-AF65-F5344CB8AC3E}">
        <p14:creationId xmlns="" xmlns:p14="http://schemas.microsoft.com/office/powerpoint/2010/main" val="1110998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83B17-672D-9248-A6A2-21E63076C8A0}" type="datetimeFigureOut">
              <a:rPr lang="en-AU" smtClean="0"/>
              <a:pPr/>
              <a:t>24/04/2016</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7A02B6-01DA-A244-953A-9E90C358D5F6}" type="slidenum">
              <a:rPr lang="en-AU" smtClean="0"/>
              <a:pPr/>
              <a:t>‹#›</a:t>
            </a:fld>
            <a:endParaRPr lang="en-AU"/>
          </a:p>
        </p:txBody>
      </p:sp>
    </p:spTree>
    <p:extLst>
      <p:ext uri="{BB962C8B-B14F-4D97-AF65-F5344CB8AC3E}">
        <p14:creationId xmlns="" xmlns:p14="http://schemas.microsoft.com/office/powerpoint/2010/main" val="966275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10"/>
          <p:cNvSpPr>
            <a:spLocks noChangeArrowheads="1"/>
          </p:cNvSpPr>
          <p:nvPr/>
        </p:nvSpPr>
        <p:spPr bwMode="auto">
          <a:xfrm>
            <a:off x="0" y="410816"/>
            <a:ext cx="9024730" cy="1590261"/>
          </a:xfrm>
          <a:prstGeom prst="rect">
            <a:avLst/>
          </a:prstGeom>
          <a:solidFill>
            <a:srgbClr val="8B0012"/>
          </a:solidFill>
          <a:ln>
            <a:noFill/>
          </a:ln>
          <a:extLst>
            <a:ext uri="{91240B29-F687-4F45-9708-019B960494DF}">
              <a14:hiddenLine xmlns="" xmlns:a14="http://schemas.microsoft.com/office/drawing/2010/main" w="22225">
                <a:solidFill>
                  <a:srgbClr val="7E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pic>
        <p:nvPicPr>
          <p:cNvPr id="9" name="图片 3"/>
          <p:cNvPicPr>
            <a:picLocks noChangeAspect="1"/>
          </p:cNvPicPr>
          <p:nvPr/>
        </p:nvPicPr>
        <p:blipFill rotWithShape="1">
          <a:blip r:embed="rId2">
            <a:extLst>
              <a:ext uri="{28A0092B-C50C-407E-A947-70E740481C1C}">
                <a14:useLocalDpi xmlns="" xmlns:a14="http://schemas.microsoft.com/office/drawing/2010/main" val="0"/>
              </a:ext>
            </a:extLst>
          </a:blip>
          <a:srcRect b="3039"/>
          <a:stretch/>
        </p:blipFill>
        <p:spPr>
          <a:xfrm>
            <a:off x="112643" y="599730"/>
            <a:ext cx="1268157" cy="1205033"/>
          </a:xfrm>
          <a:prstGeom prst="rect">
            <a:avLst/>
          </a:prstGeom>
        </p:spPr>
      </p:pic>
      <p:sp>
        <p:nvSpPr>
          <p:cNvPr id="10" name="TextBox 9"/>
          <p:cNvSpPr txBox="1"/>
          <p:nvPr/>
        </p:nvSpPr>
        <p:spPr>
          <a:xfrm>
            <a:off x="1457739" y="665990"/>
            <a:ext cx="7314823" cy="1138773"/>
          </a:xfrm>
          <a:prstGeom prst="rect">
            <a:avLst/>
          </a:prstGeom>
          <a:noFill/>
        </p:spPr>
        <p:txBody>
          <a:bodyPr wrap="none" rtlCol="0">
            <a:spAutoFit/>
          </a:bodyPr>
          <a:lstStyle/>
          <a:p>
            <a:r>
              <a:rPr lang="en-AU" sz="2800" b="1" dirty="0" smtClean="0">
                <a:solidFill>
                  <a:schemeClr val="bg1"/>
                </a:solidFill>
                <a:latin typeface="Arial" charset="0"/>
                <a:ea typeface="Arial" charset="0"/>
                <a:cs typeface="Arial" charset="0"/>
              </a:rPr>
              <a:t>Peking University HSBC Business School</a:t>
            </a:r>
          </a:p>
          <a:p>
            <a:endParaRPr lang="en-AU" sz="1200" b="1" dirty="0">
              <a:solidFill>
                <a:schemeClr val="bg1"/>
              </a:solidFill>
              <a:latin typeface="Arial" charset="0"/>
              <a:ea typeface="Arial" charset="0"/>
              <a:cs typeface="Arial" charset="0"/>
            </a:endParaRPr>
          </a:p>
          <a:p>
            <a:r>
              <a:rPr lang="en-AU" sz="2800" b="1" dirty="0" smtClean="0">
                <a:solidFill>
                  <a:schemeClr val="bg1"/>
                </a:solidFill>
                <a:latin typeface="Arial" charset="0"/>
                <a:ea typeface="Arial" charset="0"/>
                <a:cs typeface="Arial" charset="0"/>
              </a:rPr>
              <a:t> Graduate Thesis Seminar </a:t>
            </a:r>
            <a:endParaRPr lang="en-AU" sz="2800" b="1" dirty="0">
              <a:solidFill>
                <a:schemeClr val="bg1"/>
              </a:solidFill>
              <a:latin typeface="Arial" charset="0"/>
              <a:ea typeface="Arial" charset="0"/>
              <a:cs typeface="Arial" charset="0"/>
            </a:endParaRPr>
          </a:p>
        </p:txBody>
      </p:sp>
      <p:sp>
        <p:nvSpPr>
          <p:cNvPr id="14" name="TextBox 13"/>
          <p:cNvSpPr txBox="1"/>
          <p:nvPr/>
        </p:nvSpPr>
        <p:spPr>
          <a:xfrm>
            <a:off x="1022914" y="3149249"/>
            <a:ext cx="10073655" cy="1754326"/>
          </a:xfrm>
          <a:prstGeom prst="rect">
            <a:avLst/>
          </a:prstGeom>
          <a:noFill/>
        </p:spPr>
        <p:txBody>
          <a:bodyPr wrap="none" rtlCol="0">
            <a:spAutoFit/>
          </a:bodyPr>
          <a:lstStyle/>
          <a:p>
            <a:pPr algn="ctr"/>
            <a:r>
              <a:rPr lang="en-US" sz="3600" b="1" dirty="0" smtClean="0">
                <a:latin typeface="+mj-lt"/>
                <a:ea typeface="Arial" charset="0"/>
                <a:cs typeface="Arial" charset="0"/>
              </a:rPr>
              <a:t>Graduating in a bad economy: cohort differential wage</a:t>
            </a:r>
          </a:p>
          <a:p>
            <a:pPr algn="ctr"/>
            <a:r>
              <a:rPr lang="en-US" sz="3600" b="1" dirty="0" smtClean="0">
                <a:latin typeface="+mj-lt"/>
                <a:ea typeface="Arial" charset="0"/>
                <a:cs typeface="Arial" charset="0"/>
              </a:rPr>
              <a:t> effects on Virginia higher degree holders</a:t>
            </a:r>
            <a:endParaRPr lang="en-AU" sz="3600" b="1" dirty="0">
              <a:latin typeface="+mj-lt"/>
              <a:ea typeface="Arial" charset="0"/>
              <a:cs typeface="Arial" charset="0"/>
            </a:endParaRPr>
          </a:p>
          <a:p>
            <a:pPr algn="ctr"/>
            <a:r>
              <a:rPr lang="en-AU" sz="3600" dirty="0" smtClean="0">
                <a:latin typeface="+mj-lt"/>
                <a:ea typeface="Arial" charset="0"/>
                <a:cs typeface="Arial" charset="0"/>
              </a:rPr>
              <a:t>By: Jeremy Schutte</a:t>
            </a:r>
            <a:endParaRPr lang="en-AU" sz="3600" dirty="0">
              <a:latin typeface="+mj-lt"/>
              <a:ea typeface="Arial" charset="0"/>
              <a:cs typeface="Arial" charset="0"/>
            </a:endParaRPr>
          </a:p>
        </p:txBody>
      </p:sp>
    </p:spTree>
    <p:extLst>
      <p:ext uri="{BB962C8B-B14F-4D97-AF65-F5344CB8AC3E}">
        <p14:creationId xmlns="" xmlns:p14="http://schemas.microsoft.com/office/powerpoint/2010/main" val="2005648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0"/>
          <p:cNvSpPr>
            <a:spLocks noChangeArrowheads="1"/>
          </p:cNvSpPr>
          <p:nvPr/>
        </p:nvSpPr>
        <p:spPr bwMode="auto">
          <a:xfrm>
            <a:off x="0" y="273657"/>
            <a:ext cx="5821680" cy="1279872"/>
          </a:xfrm>
          <a:prstGeom prst="rect">
            <a:avLst/>
          </a:prstGeom>
          <a:solidFill>
            <a:srgbClr val="8B0012"/>
          </a:solidFill>
          <a:ln>
            <a:noFill/>
          </a:ln>
          <a:extLst>
            <a:ext uri="{91240B29-F687-4F45-9708-019B960494DF}">
              <a14:hiddenLine xmlns="" xmlns:a14="http://schemas.microsoft.com/office/drawing/2010/main" w="22225">
                <a:solidFill>
                  <a:srgbClr val="7E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5" name="Title 1"/>
          <p:cNvSpPr>
            <a:spLocks noGrp="1"/>
          </p:cNvSpPr>
          <p:nvPr>
            <p:ph type="title"/>
          </p:nvPr>
        </p:nvSpPr>
        <p:spPr>
          <a:xfrm>
            <a:off x="838200" y="227965"/>
            <a:ext cx="10515600" cy="1325563"/>
          </a:xfrm>
        </p:spPr>
        <p:txBody>
          <a:bodyPr/>
          <a:lstStyle/>
          <a:p>
            <a:r>
              <a:rPr lang="en-AU" dirty="0" smtClean="0">
                <a:solidFill>
                  <a:schemeClr val="bg1"/>
                </a:solidFill>
                <a:latin typeface="Arial" charset="0"/>
                <a:ea typeface="Arial" charset="0"/>
                <a:cs typeface="Arial" charset="0"/>
              </a:rPr>
              <a:t>Empirical strategy</a:t>
            </a:r>
            <a:endParaRPr lang="en-AU" dirty="0">
              <a:solidFill>
                <a:schemeClr val="bg1"/>
              </a:solidFill>
              <a:latin typeface="Arial" charset="0"/>
              <a:ea typeface="Arial" charset="0"/>
              <a:cs typeface="Arial" charset="0"/>
            </a:endParaRPr>
          </a:p>
        </p:txBody>
      </p:sp>
      <p:sp>
        <p:nvSpPr>
          <p:cNvPr id="2" name="Content Placeholder 1"/>
          <p:cNvSpPr>
            <a:spLocks noGrp="1"/>
          </p:cNvSpPr>
          <p:nvPr>
            <p:ph idx="1"/>
          </p:nvPr>
        </p:nvSpPr>
        <p:spPr>
          <a:xfrm>
            <a:off x="396240" y="1798319"/>
            <a:ext cx="5425440" cy="4439651"/>
          </a:xfrm>
        </p:spPr>
        <p:txBody>
          <a:bodyPr>
            <a:normAutofit fontScale="92500"/>
          </a:bodyPr>
          <a:lstStyle/>
          <a:p>
            <a:pPr marL="514350" indent="-514350">
              <a:buNone/>
            </a:pPr>
            <a:r>
              <a:rPr lang="en-AU" dirty="0" smtClean="0">
                <a:latin typeface="+mj-lt"/>
                <a:ea typeface="Arial" charset="0"/>
                <a:cs typeface="Arial" charset="0"/>
              </a:rPr>
              <a:t>I used pooled OLS with fixed wage year and degree effects.</a:t>
            </a:r>
          </a:p>
          <a:p>
            <a:pPr marL="514350" indent="-514350">
              <a:buNone/>
            </a:pPr>
            <a:r>
              <a:rPr lang="en-AU" dirty="0" smtClean="0">
                <a:latin typeface="+mj-lt"/>
                <a:ea typeface="Arial" charset="0"/>
                <a:cs typeface="Arial" charset="0"/>
              </a:rPr>
              <a:t>My proxy for experience was the other control variable</a:t>
            </a:r>
          </a:p>
          <a:p>
            <a:pPr marL="514350" indent="-514350">
              <a:buNone/>
            </a:pPr>
            <a:r>
              <a:rPr lang="en-AU" dirty="0" smtClean="0">
                <a:latin typeface="+mj-lt"/>
                <a:ea typeface="Arial" charset="0"/>
                <a:cs typeface="Arial" charset="0"/>
              </a:rPr>
              <a:t>The main predictor of interest was the economic indicator from around the year of graduation (on, one year after, or one year before) and possibly its interactions.</a:t>
            </a:r>
          </a:p>
          <a:p>
            <a:pPr marL="514350" indent="-514350">
              <a:buNone/>
            </a:pPr>
            <a:r>
              <a:rPr lang="en-AU" dirty="0" smtClean="0">
                <a:latin typeface="+mj-lt"/>
                <a:ea typeface="Arial" charset="0"/>
                <a:cs typeface="Arial" charset="0"/>
              </a:rPr>
              <a:t>Many of my regression formulas were similar to the one below.</a:t>
            </a:r>
            <a:endParaRPr lang="en-AU" dirty="0" smtClean="0">
              <a:latin typeface="+mj-lt"/>
              <a:ea typeface="Arial" charset="0"/>
              <a:cs typeface="Arial" charset="0"/>
            </a:endParaRPr>
          </a:p>
        </p:txBody>
      </p:sp>
      <p:pic>
        <p:nvPicPr>
          <p:cNvPr id="3074" name="Picture 2" descr="C:\Users\Jeremy\Desktop\Thesis Presentation\base regression formula.png"/>
          <p:cNvPicPr>
            <a:picLocks noChangeAspect="1" noChangeArrowheads="1"/>
          </p:cNvPicPr>
          <p:nvPr/>
        </p:nvPicPr>
        <p:blipFill>
          <a:blip r:embed="rId3"/>
          <a:srcRect/>
          <a:stretch>
            <a:fillRect/>
          </a:stretch>
        </p:blipFill>
        <p:spPr bwMode="auto">
          <a:xfrm>
            <a:off x="206473" y="6329411"/>
            <a:ext cx="11828205" cy="304896"/>
          </a:xfrm>
          <a:prstGeom prst="rect">
            <a:avLst/>
          </a:prstGeom>
          <a:noFill/>
        </p:spPr>
      </p:pic>
      <p:graphicFrame>
        <p:nvGraphicFramePr>
          <p:cNvPr id="6" name="Table 5"/>
          <p:cNvGraphicFramePr>
            <a:graphicFrameLocks noGrp="1"/>
          </p:cNvGraphicFramePr>
          <p:nvPr/>
        </p:nvGraphicFramePr>
        <p:xfrm>
          <a:off x="6096000" y="258638"/>
          <a:ext cx="5938678" cy="5823048"/>
        </p:xfrm>
        <a:graphic>
          <a:graphicData uri="http://schemas.openxmlformats.org/drawingml/2006/table">
            <a:tbl>
              <a:tblPr firstRow="1" bandRow="1">
                <a:tableStyleId>{5C22544A-7EE6-4342-B048-85BDC9FD1C3A}</a:tableStyleId>
              </a:tblPr>
              <a:tblGrid>
                <a:gridCol w="1325880"/>
                <a:gridCol w="4612798"/>
              </a:tblGrid>
              <a:tr h="671486">
                <a:tc>
                  <a:txBody>
                    <a:bodyPr/>
                    <a:lstStyle/>
                    <a:p>
                      <a:r>
                        <a:rPr lang="en-US" sz="2200" dirty="0" smtClean="0"/>
                        <a:t>Term</a:t>
                      </a:r>
                      <a:endParaRPr lang="en-US" sz="2200" dirty="0"/>
                    </a:p>
                  </a:txBody>
                  <a:tcPr/>
                </a:tc>
                <a:tc>
                  <a:txBody>
                    <a:bodyPr/>
                    <a:lstStyle/>
                    <a:p>
                      <a:r>
                        <a:rPr lang="en-US" sz="2200" dirty="0" smtClean="0"/>
                        <a:t>Meaning</a:t>
                      </a:r>
                      <a:endParaRPr lang="en-US" sz="2200" dirty="0"/>
                    </a:p>
                  </a:txBody>
                  <a:tcPr/>
                </a:tc>
              </a:tr>
              <a:tr h="1188015">
                <a:tc>
                  <a:txBody>
                    <a:bodyPr/>
                    <a:lstStyle/>
                    <a:p>
                      <a:r>
                        <a:rPr lang="en-US" sz="2200" dirty="0" err="1" smtClean="0"/>
                        <a:t>ln</a:t>
                      </a:r>
                      <a:r>
                        <a:rPr lang="en-US" sz="2200" dirty="0" smtClean="0"/>
                        <a:t>(</a:t>
                      </a:r>
                      <a:r>
                        <a:rPr lang="en-US" sz="2200" dirty="0" err="1" smtClean="0"/>
                        <a:t>SW_i</a:t>
                      </a:r>
                      <a:r>
                        <a:rPr lang="en-US" sz="2200" dirty="0" smtClean="0"/>
                        <a:t>)</a:t>
                      </a:r>
                      <a:r>
                        <a:rPr lang="en-US" sz="2200" baseline="0" dirty="0" smtClean="0"/>
                        <a:t> </a:t>
                      </a:r>
                      <a:endParaRPr lang="en-US" sz="2200" dirty="0"/>
                    </a:p>
                  </a:txBody>
                  <a:tcPr/>
                </a:tc>
                <a:tc>
                  <a:txBody>
                    <a:bodyPr/>
                    <a:lstStyle/>
                    <a:p>
                      <a:r>
                        <a:rPr lang="en-US" sz="2200" dirty="0" smtClean="0"/>
                        <a:t>Log simulated</a:t>
                      </a:r>
                      <a:r>
                        <a:rPr lang="en-US" sz="2200" baseline="0" dirty="0" smtClean="0"/>
                        <a:t> wage of individual </a:t>
                      </a:r>
                      <a:r>
                        <a:rPr lang="en-US" sz="2200" baseline="0" dirty="0" err="1" smtClean="0"/>
                        <a:t>i</a:t>
                      </a:r>
                      <a:endParaRPr lang="en-US" sz="2200" baseline="0" dirty="0" smtClean="0"/>
                    </a:p>
                    <a:p>
                      <a:r>
                        <a:rPr lang="en-US" sz="2200" baseline="0" dirty="0" smtClean="0"/>
                        <a:t>(cannot be compared across years)</a:t>
                      </a:r>
                      <a:endParaRPr lang="en-US" sz="2200" dirty="0"/>
                    </a:p>
                  </a:txBody>
                  <a:tcPr/>
                </a:tc>
              </a:tr>
              <a:tr h="1188015">
                <a:tc>
                  <a:txBody>
                    <a:bodyPr/>
                    <a:lstStyle/>
                    <a:p>
                      <a:r>
                        <a:rPr lang="en-US" sz="2200" dirty="0" err="1" smtClean="0"/>
                        <a:t>EI_g</a:t>
                      </a:r>
                      <a:endParaRPr lang="en-US" sz="2200" dirty="0"/>
                    </a:p>
                  </a:txBody>
                  <a:tcPr/>
                </a:tc>
                <a:tc>
                  <a:txBody>
                    <a:bodyPr/>
                    <a:lstStyle/>
                    <a:p>
                      <a:r>
                        <a:rPr lang="en-US" sz="2200" dirty="0" smtClean="0"/>
                        <a:t>Economic indicator being used, belonging</a:t>
                      </a:r>
                      <a:r>
                        <a:rPr lang="en-US" sz="2200" baseline="0" dirty="0" smtClean="0"/>
                        <a:t> to graduation cohort g (its value is determined based on the graduation year)</a:t>
                      </a:r>
                      <a:endParaRPr lang="en-US" sz="2200" dirty="0"/>
                    </a:p>
                  </a:txBody>
                  <a:tcPr/>
                </a:tc>
              </a:tr>
              <a:tr h="1188015">
                <a:tc>
                  <a:txBody>
                    <a:bodyPr/>
                    <a:lstStyle/>
                    <a:p>
                      <a:r>
                        <a:rPr lang="en-US" sz="2200" dirty="0" smtClean="0"/>
                        <a:t>Exp</a:t>
                      </a:r>
                      <a:endParaRPr lang="en-US" sz="2200" dirty="0"/>
                    </a:p>
                  </a:txBody>
                  <a:tcPr/>
                </a:tc>
                <a:tc>
                  <a:txBody>
                    <a:bodyPr/>
                    <a:lstStyle/>
                    <a:p>
                      <a:r>
                        <a:rPr lang="en-US" sz="2200" dirty="0" smtClean="0"/>
                        <a:t>A</a:t>
                      </a:r>
                      <a:r>
                        <a:rPr lang="en-US" sz="2200" baseline="0" dirty="0" smtClean="0"/>
                        <a:t> proxy variable for experience:</a:t>
                      </a:r>
                    </a:p>
                    <a:p>
                      <a:r>
                        <a:rPr lang="en-US" sz="2200" baseline="0" dirty="0" smtClean="0"/>
                        <a:t>= Wage year – graduation year</a:t>
                      </a:r>
                      <a:endParaRPr lang="en-US" sz="2200" dirty="0"/>
                    </a:p>
                  </a:txBody>
                  <a:tcPr/>
                </a:tc>
              </a:tr>
              <a:tr h="671486">
                <a:tc>
                  <a:txBody>
                    <a:bodyPr/>
                    <a:lstStyle/>
                    <a:p>
                      <a:r>
                        <a:rPr lang="en-US" sz="2200" dirty="0" err="1" smtClean="0"/>
                        <a:t>Yr_t</a:t>
                      </a:r>
                      <a:endParaRPr lang="en-US" sz="2200" dirty="0"/>
                    </a:p>
                  </a:txBody>
                  <a:tcPr/>
                </a:tc>
                <a:tc>
                  <a:txBody>
                    <a:bodyPr/>
                    <a:lstStyle/>
                    <a:p>
                      <a:r>
                        <a:rPr lang="en-US" sz="2200" dirty="0" smtClean="0"/>
                        <a:t>Wage year set</a:t>
                      </a:r>
                      <a:r>
                        <a:rPr lang="en-US" sz="2200" baseline="0" dirty="0" smtClean="0"/>
                        <a:t> of dummy variables</a:t>
                      </a:r>
                      <a:endParaRPr lang="en-US" sz="2200" dirty="0"/>
                    </a:p>
                  </a:txBody>
                  <a:tcPr/>
                </a:tc>
              </a:tr>
              <a:tr h="671486">
                <a:tc>
                  <a:txBody>
                    <a:bodyPr/>
                    <a:lstStyle/>
                    <a:p>
                      <a:r>
                        <a:rPr lang="en-US" sz="2200" dirty="0" err="1" smtClean="0"/>
                        <a:t>Deg_d</a:t>
                      </a:r>
                      <a:endParaRPr lang="en-US" sz="2200" dirty="0"/>
                    </a:p>
                  </a:txBody>
                  <a:tcPr/>
                </a:tc>
                <a:tc>
                  <a:txBody>
                    <a:bodyPr/>
                    <a:lstStyle/>
                    <a:p>
                      <a:r>
                        <a:rPr lang="en-US" sz="2200" dirty="0" smtClean="0"/>
                        <a:t>Degree</a:t>
                      </a:r>
                      <a:r>
                        <a:rPr lang="en-US" sz="2200" baseline="0" dirty="0" smtClean="0"/>
                        <a:t> type set of dummy variables </a:t>
                      </a:r>
                      <a:endParaRPr lang="en-US" sz="2200" dirty="0"/>
                    </a:p>
                  </a:txBody>
                  <a:tcPr/>
                </a:tc>
              </a:tr>
            </a:tbl>
          </a:graphicData>
        </a:graphic>
      </p:graphicFrame>
    </p:spTree>
    <p:extLst>
      <p:ext uri="{BB962C8B-B14F-4D97-AF65-F5344CB8AC3E}">
        <p14:creationId xmlns="" xmlns:p14="http://schemas.microsoft.com/office/powerpoint/2010/main" val="904848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0"/>
          <p:cNvSpPr>
            <a:spLocks noChangeArrowheads="1"/>
          </p:cNvSpPr>
          <p:nvPr/>
        </p:nvSpPr>
        <p:spPr bwMode="auto">
          <a:xfrm>
            <a:off x="0" y="121257"/>
            <a:ext cx="11658600" cy="808383"/>
          </a:xfrm>
          <a:prstGeom prst="rect">
            <a:avLst/>
          </a:prstGeom>
          <a:solidFill>
            <a:srgbClr val="8B0012"/>
          </a:solidFill>
          <a:ln>
            <a:noFill/>
          </a:ln>
          <a:extLst>
            <a:ext uri="{91240B29-F687-4F45-9708-019B960494DF}">
              <a14:hiddenLine xmlns="" xmlns:a14="http://schemas.microsoft.com/office/drawing/2010/main" w="22225">
                <a:solidFill>
                  <a:srgbClr val="7E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5" name="Title 1"/>
          <p:cNvSpPr>
            <a:spLocks noGrp="1"/>
          </p:cNvSpPr>
          <p:nvPr>
            <p:ph type="title"/>
          </p:nvPr>
        </p:nvSpPr>
        <p:spPr>
          <a:xfrm>
            <a:off x="838200" y="90805"/>
            <a:ext cx="10515600" cy="854075"/>
          </a:xfrm>
        </p:spPr>
        <p:txBody>
          <a:bodyPr/>
          <a:lstStyle/>
          <a:p>
            <a:r>
              <a:rPr lang="en-AU" dirty="0" smtClean="0">
                <a:solidFill>
                  <a:schemeClr val="bg1"/>
                </a:solidFill>
                <a:latin typeface="Arial" charset="0"/>
                <a:ea typeface="Arial" charset="0"/>
                <a:cs typeface="Arial" charset="0"/>
              </a:rPr>
              <a:t>Results – types of regressions performed</a:t>
            </a:r>
            <a:endParaRPr lang="en-AU" dirty="0">
              <a:solidFill>
                <a:schemeClr val="bg1"/>
              </a:solidFill>
              <a:latin typeface="Arial" charset="0"/>
              <a:ea typeface="Arial" charset="0"/>
              <a:cs typeface="Arial" charset="0"/>
            </a:endParaRPr>
          </a:p>
        </p:txBody>
      </p:sp>
      <p:sp>
        <p:nvSpPr>
          <p:cNvPr id="2" name="Content Placeholder 1"/>
          <p:cNvSpPr>
            <a:spLocks noGrp="1"/>
          </p:cNvSpPr>
          <p:nvPr>
            <p:ph idx="1"/>
          </p:nvPr>
        </p:nvSpPr>
        <p:spPr>
          <a:xfrm>
            <a:off x="15240" y="1097280"/>
            <a:ext cx="11963400" cy="5730240"/>
          </a:xfrm>
        </p:spPr>
        <p:txBody>
          <a:bodyPr>
            <a:normAutofit fontScale="55000" lnSpcReduction="20000"/>
          </a:bodyPr>
          <a:lstStyle/>
          <a:p>
            <a:pPr marL="514350" indent="-514350">
              <a:buFont typeface="+mj-lt"/>
              <a:buAutoNum type="arabicPeriod"/>
            </a:pPr>
            <a:r>
              <a:rPr lang="en-AU" sz="4200" b="1" dirty="0" smtClean="0">
                <a:latin typeface="+mj-lt"/>
                <a:ea typeface="Arial" charset="0"/>
                <a:cs typeface="Arial" charset="0"/>
              </a:rPr>
              <a:t>Simple validation regressions </a:t>
            </a:r>
            <a:r>
              <a:rPr lang="en-AU" sz="4200" dirty="0" smtClean="0">
                <a:latin typeface="+mj-lt"/>
                <a:ea typeface="Arial" charset="0"/>
                <a:cs typeface="Arial" charset="0"/>
              </a:rPr>
              <a:t>on training sets that were used to predict test sets </a:t>
            </a:r>
            <a:r>
              <a:rPr lang="en-AU" sz="4200" dirty="0" smtClean="0">
                <a:latin typeface="+mj-lt"/>
                <a:ea typeface="Arial" charset="0"/>
                <a:cs typeface="Arial" charset="0"/>
              </a:rPr>
              <a:t>from </a:t>
            </a:r>
            <a:r>
              <a:rPr lang="en-AU" sz="4200" dirty="0" smtClean="0">
                <a:latin typeface="+mj-lt"/>
                <a:ea typeface="Arial" charset="0"/>
                <a:cs typeface="Arial" charset="0"/>
              </a:rPr>
              <a:t>original non-simulated datasets </a:t>
            </a:r>
            <a:r>
              <a:rPr lang="en-AU" sz="4200" dirty="0" smtClean="0">
                <a:latin typeface="+mj-lt"/>
                <a:ea typeface="Arial" charset="0"/>
                <a:cs typeface="Arial" charset="0"/>
              </a:rPr>
              <a:t>repeated 100,000 times for each of 28 econo</a:t>
            </a:r>
            <a:r>
              <a:rPr lang="en-AU" sz="4200" dirty="0" smtClean="0">
                <a:latin typeface="+mj-lt"/>
                <a:ea typeface="Arial" charset="0"/>
                <a:cs typeface="Arial" charset="0"/>
              </a:rPr>
              <a:t>mic indicator predictor sets. (representing 2.8 million regressions)</a:t>
            </a:r>
          </a:p>
          <a:p>
            <a:pPr marL="514350" indent="-514350">
              <a:buFont typeface="+mj-lt"/>
              <a:buAutoNum type="arabicPeriod"/>
            </a:pPr>
            <a:r>
              <a:rPr lang="en-AU" sz="4200" b="1" dirty="0" smtClean="0">
                <a:latin typeface="+mj-lt"/>
                <a:ea typeface="Arial" charset="0"/>
                <a:cs typeface="Arial" charset="0"/>
              </a:rPr>
              <a:t>Average effect of a given economic indicator over all work years </a:t>
            </a:r>
            <a:r>
              <a:rPr lang="en-AU" sz="4200" dirty="0" smtClean="0">
                <a:latin typeface="+mj-lt"/>
                <a:ea typeface="Arial" charset="0"/>
                <a:cs typeface="Arial" charset="0"/>
              </a:rPr>
              <a:t>through</a:t>
            </a:r>
            <a:r>
              <a:rPr lang="en-AU" sz="4200" b="1" dirty="0" smtClean="0">
                <a:latin typeface="+mj-lt"/>
                <a:ea typeface="Arial" charset="0"/>
                <a:cs typeface="Arial" charset="0"/>
              </a:rPr>
              <a:t> t</a:t>
            </a:r>
            <a:r>
              <a:rPr lang="en-AU" sz="4200" dirty="0" smtClean="0">
                <a:latin typeface="+mj-lt"/>
                <a:ea typeface="Arial" charset="0"/>
                <a:cs typeface="Arial" charset="0"/>
              </a:rPr>
              <a:t>hree main regressions for 8 key economic indicators with original entire simulated dataset. (24 regressions)</a:t>
            </a:r>
          </a:p>
          <a:p>
            <a:pPr marL="514350" indent="-514350">
              <a:buFont typeface="+mj-lt"/>
              <a:buAutoNum type="arabicPeriod"/>
            </a:pPr>
            <a:r>
              <a:rPr lang="en-AU" sz="4200" b="1" dirty="0" smtClean="0">
                <a:latin typeface="+mj-lt"/>
                <a:ea typeface="Arial" charset="0"/>
                <a:cs typeface="Arial" charset="0"/>
              </a:rPr>
              <a:t>Average effect of a given economic indicator over all work years for a given higher degree </a:t>
            </a:r>
            <a:r>
              <a:rPr lang="en-AU" sz="4200" dirty="0" smtClean="0">
                <a:latin typeface="+mj-lt"/>
                <a:ea typeface="Arial" charset="0"/>
                <a:cs typeface="Arial" charset="0"/>
              </a:rPr>
              <a:t>using12 aggregated (aggregated from 100 regressions with different random simulations of data each time) regressions for different economic indicators divided by 8 degree types (12*8*100 = 10,400 regressions)</a:t>
            </a:r>
          </a:p>
          <a:p>
            <a:pPr marL="514350" indent="-514350">
              <a:buFont typeface="+mj-lt"/>
              <a:buAutoNum type="arabicPeriod"/>
            </a:pPr>
            <a:r>
              <a:rPr lang="en-AU" sz="4200" b="1" dirty="0" smtClean="0">
                <a:latin typeface="+mj-lt"/>
                <a:ea typeface="Arial" charset="0"/>
                <a:cs typeface="Arial" charset="0"/>
              </a:rPr>
              <a:t>The effect of graduating in 2000 after the bursting of the tech bubble </a:t>
            </a:r>
            <a:r>
              <a:rPr lang="en-AU" sz="4200" dirty="0" smtClean="0">
                <a:latin typeface="+mj-lt"/>
                <a:ea typeface="Arial" charset="0"/>
                <a:cs typeface="Arial" charset="0"/>
              </a:rPr>
              <a:t>- 4 regressions using the entire expanded simulated dataset.</a:t>
            </a:r>
          </a:p>
          <a:p>
            <a:pPr marL="514350" indent="-514350">
              <a:buFont typeface="+mj-lt"/>
              <a:buAutoNum type="arabicPeriod"/>
            </a:pPr>
            <a:r>
              <a:rPr lang="en-AU" sz="4200" b="1" dirty="0" smtClean="0">
                <a:latin typeface="+mj-lt"/>
                <a:ea typeface="Arial" charset="0"/>
                <a:cs typeface="Arial" charset="0"/>
              </a:rPr>
              <a:t>The effect of graduating in 2008 or beyond after the beginning of the great recession</a:t>
            </a:r>
            <a:r>
              <a:rPr lang="en-AU" sz="4200" dirty="0" smtClean="0">
                <a:latin typeface="+mj-lt"/>
                <a:ea typeface="Arial" charset="0"/>
                <a:cs typeface="Arial" charset="0"/>
              </a:rPr>
              <a:t> – 8 regressions using the entire expanded simulated dataset</a:t>
            </a:r>
          </a:p>
          <a:p>
            <a:pPr marL="514350" indent="-514350">
              <a:buFont typeface="+mj-lt"/>
              <a:buAutoNum type="arabicPeriod"/>
            </a:pPr>
            <a:r>
              <a:rPr lang="en-AU" sz="4200" b="1" dirty="0" smtClean="0">
                <a:latin typeface="+mj-lt"/>
                <a:ea typeface="Arial" charset="0"/>
                <a:cs typeface="Arial" charset="0"/>
              </a:rPr>
              <a:t>The short term effect of graduating in bad economic times</a:t>
            </a:r>
            <a:r>
              <a:rPr lang="en-AU" sz="4200" dirty="0" smtClean="0">
                <a:latin typeface="+mj-lt"/>
                <a:ea typeface="Arial" charset="0"/>
                <a:cs typeface="Arial" charset="0"/>
              </a:rPr>
              <a:t> – 3 regressions using the first five years of wage data after graduation for any cohort using the entire expanded simulated dataset</a:t>
            </a:r>
          </a:p>
          <a:p>
            <a:pPr marL="514350" indent="-514350">
              <a:buFont typeface="+mj-lt"/>
              <a:buAutoNum type="arabicPeriod"/>
            </a:pPr>
            <a:r>
              <a:rPr lang="en-AU" sz="4200" b="1" dirty="0" smtClean="0">
                <a:latin typeface="+mj-lt"/>
                <a:ea typeface="Arial" charset="0"/>
                <a:cs typeface="Arial" charset="0"/>
              </a:rPr>
              <a:t>The medium and long term </a:t>
            </a:r>
            <a:r>
              <a:rPr lang="en-AU" sz="4200" b="1" dirty="0" smtClean="0">
                <a:latin typeface="+mj-lt"/>
                <a:ea typeface="Arial" charset="0"/>
                <a:cs typeface="Arial" charset="0"/>
              </a:rPr>
              <a:t>effect of graduating in bad economic times</a:t>
            </a:r>
            <a:r>
              <a:rPr lang="en-AU" sz="4200" dirty="0" smtClean="0">
                <a:latin typeface="+mj-lt"/>
                <a:ea typeface="Arial" charset="0"/>
                <a:cs typeface="Arial" charset="0"/>
              </a:rPr>
              <a:t> – </a:t>
            </a:r>
            <a:r>
              <a:rPr lang="en-AU" sz="4200" dirty="0" smtClean="0">
                <a:latin typeface="+mj-lt"/>
                <a:ea typeface="Arial" charset="0"/>
                <a:cs typeface="Arial" charset="0"/>
              </a:rPr>
              <a:t>5 regressions </a:t>
            </a:r>
            <a:r>
              <a:rPr lang="en-AU" sz="4200" dirty="0" smtClean="0">
                <a:latin typeface="+mj-lt"/>
                <a:ea typeface="Arial" charset="0"/>
                <a:cs typeface="Arial" charset="0"/>
              </a:rPr>
              <a:t>using </a:t>
            </a:r>
            <a:r>
              <a:rPr lang="en-AU" sz="4200" dirty="0" smtClean="0">
                <a:latin typeface="+mj-lt"/>
                <a:ea typeface="Arial" charset="0"/>
                <a:cs typeface="Arial" charset="0"/>
              </a:rPr>
              <a:t>wage data from more than five years </a:t>
            </a:r>
            <a:r>
              <a:rPr lang="en-AU" sz="4200" dirty="0" smtClean="0">
                <a:latin typeface="+mj-lt"/>
                <a:ea typeface="Arial" charset="0"/>
                <a:cs typeface="Arial" charset="0"/>
              </a:rPr>
              <a:t>after graduation for any cohort using the entire expanded simulated </a:t>
            </a:r>
            <a:r>
              <a:rPr lang="en-AU" sz="4200" dirty="0" smtClean="0">
                <a:latin typeface="+mj-lt"/>
                <a:ea typeface="Arial" charset="0"/>
                <a:cs typeface="Arial" charset="0"/>
              </a:rPr>
              <a:t>dataset</a:t>
            </a:r>
            <a:br>
              <a:rPr lang="en-AU" sz="4200" dirty="0" smtClean="0">
                <a:latin typeface="+mj-lt"/>
                <a:ea typeface="Arial" charset="0"/>
                <a:cs typeface="Arial" charset="0"/>
              </a:rPr>
            </a:br>
            <a:endParaRPr lang="en-AU" sz="4200" dirty="0" smtClean="0">
              <a:latin typeface="+mj-lt"/>
              <a:ea typeface="Arial" charset="0"/>
              <a:cs typeface="Arial" charset="0"/>
            </a:endParaRPr>
          </a:p>
          <a:p>
            <a:pPr marL="514350" indent="-514350">
              <a:buFont typeface="+mj-lt"/>
              <a:buAutoNum type="arabicPeriod"/>
            </a:pPr>
            <a:endParaRPr lang="en-AU" b="1" dirty="0" smtClean="0">
              <a:latin typeface="Arial" charset="0"/>
              <a:ea typeface="Arial" charset="0"/>
              <a:cs typeface="Arial" charset="0"/>
            </a:endParaRPr>
          </a:p>
          <a:p>
            <a:pPr marL="514350" indent="-514350">
              <a:buNone/>
            </a:pPr>
            <a:endParaRPr lang="en-AU" b="1" dirty="0" smtClean="0">
              <a:latin typeface="Arial" charset="0"/>
              <a:ea typeface="Arial" charset="0"/>
              <a:cs typeface="Arial" charset="0"/>
            </a:endParaRPr>
          </a:p>
          <a:p>
            <a:pPr marL="514350" indent="-514350">
              <a:buFont typeface="+mj-lt"/>
              <a:buAutoNum type="arabicPeriod"/>
            </a:pPr>
            <a:endParaRPr lang="en-AU" dirty="0" smtClean="0">
              <a:latin typeface="Arial" charset="0"/>
              <a:ea typeface="Arial" charset="0"/>
              <a:cs typeface="Arial" charset="0"/>
            </a:endParaRPr>
          </a:p>
          <a:p>
            <a:pPr marL="514350" indent="-514350">
              <a:buFont typeface="+mj-lt"/>
              <a:buAutoNum type="arabicPeriod"/>
            </a:pPr>
            <a:endParaRPr lang="en-AU" dirty="0" smtClean="0">
              <a:latin typeface="Arial" charset="0"/>
              <a:ea typeface="Arial" charset="0"/>
              <a:cs typeface="Arial" charset="0"/>
            </a:endParaRPr>
          </a:p>
        </p:txBody>
      </p:sp>
    </p:spTree>
    <p:extLst>
      <p:ext uri="{BB962C8B-B14F-4D97-AF65-F5344CB8AC3E}">
        <p14:creationId xmlns="" xmlns:p14="http://schemas.microsoft.com/office/powerpoint/2010/main" val="904848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3" y="1550684"/>
            <a:ext cx="12001509" cy="5378756"/>
          </a:xfrm>
        </p:spPr>
        <p:txBody>
          <a:bodyPr>
            <a:normAutofit/>
          </a:bodyPr>
          <a:lstStyle/>
          <a:p>
            <a:pPr lvl="1"/>
            <a:endParaRPr lang="en-US" dirty="0" smtClean="0">
              <a:latin typeface="+mj-lt"/>
              <a:ea typeface="Arial" charset="0"/>
              <a:cs typeface="Arial" charset="0"/>
            </a:endParaRPr>
          </a:p>
          <a:p>
            <a:pPr>
              <a:buNone/>
            </a:pPr>
            <a:endParaRPr lang="en-US" dirty="0" smtClean="0">
              <a:latin typeface="Arial" charset="0"/>
              <a:ea typeface="Arial" charset="0"/>
              <a:cs typeface="Arial" charset="0"/>
            </a:endParaRPr>
          </a:p>
          <a:p>
            <a:endParaRPr lang="en-US" dirty="0" smtClean="0">
              <a:latin typeface="Arial" charset="0"/>
              <a:ea typeface="Arial" charset="0"/>
              <a:cs typeface="Arial" charset="0"/>
            </a:endParaRPr>
          </a:p>
          <a:p>
            <a:pPr>
              <a:buNone/>
            </a:pPr>
            <a:endParaRPr lang="en-US" dirty="0" smtClean="0">
              <a:latin typeface="Arial" charset="0"/>
              <a:ea typeface="Arial" charset="0"/>
              <a:cs typeface="Arial" charset="0"/>
            </a:endParaRPr>
          </a:p>
        </p:txBody>
      </p:sp>
      <p:sp>
        <p:nvSpPr>
          <p:cNvPr id="4" name="矩形 10"/>
          <p:cNvSpPr>
            <a:spLocks noChangeArrowheads="1"/>
          </p:cNvSpPr>
          <p:nvPr/>
        </p:nvSpPr>
        <p:spPr bwMode="auto">
          <a:xfrm>
            <a:off x="-1" y="110769"/>
            <a:ext cx="6889729" cy="1279872"/>
          </a:xfrm>
          <a:prstGeom prst="rect">
            <a:avLst/>
          </a:prstGeom>
          <a:solidFill>
            <a:srgbClr val="8B0012"/>
          </a:solidFill>
          <a:ln>
            <a:noFill/>
          </a:ln>
          <a:extLst>
            <a:ext uri="{91240B29-F687-4F45-9708-019B960494DF}">
              <a14:hiddenLine xmlns="" xmlns:a14="http://schemas.microsoft.com/office/drawing/2010/main" w="22225">
                <a:solidFill>
                  <a:srgbClr val="7E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5" name="Title 1"/>
          <p:cNvSpPr>
            <a:spLocks noGrp="1"/>
          </p:cNvSpPr>
          <p:nvPr>
            <p:ph type="title"/>
          </p:nvPr>
        </p:nvSpPr>
        <p:spPr>
          <a:xfrm>
            <a:off x="76200" y="82241"/>
            <a:ext cx="10515600" cy="1325563"/>
          </a:xfrm>
        </p:spPr>
        <p:txBody>
          <a:bodyPr/>
          <a:lstStyle/>
          <a:p>
            <a:r>
              <a:rPr lang="en-AU" dirty="0" smtClean="0">
                <a:solidFill>
                  <a:schemeClr val="bg1"/>
                </a:solidFill>
                <a:latin typeface="Arial" charset="0"/>
                <a:ea typeface="Arial" charset="0"/>
                <a:cs typeface="Arial" charset="0"/>
              </a:rPr>
              <a:t>Results – some examples:</a:t>
            </a:r>
            <a:r>
              <a:rPr lang="en-AU" dirty="0" smtClean="0">
                <a:solidFill>
                  <a:schemeClr val="bg1"/>
                </a:solidFill>
                <a:latin typeface="Arial" charset="0"/>
                <a:ea typeface="Arial" charset="0"/>
                <a:cs typeface="Arial" charset="0"/>
              </a:rPr>
              <a:t/>
            </a:r>
            <a:br>
              <a:rPr lang="en-AU" dirty="0" smtClean="0">
                <a:solidFill>
                  <a:schemeClr val="bg1"/>
                </a:solidFill>
                <a:latin typeface="Arial" charset="0"/>
                <a:ea typeface="Arial" charset="0"/>
                <a:cs typeface="Arial" charset="0"/>
              </a:rPr>
            </a:br>
            <a:r>
              <a:rPr lang="en-AU" dirty="0" smtClean="0">
                <a:solidFill>
                  <a:schemeClr val="bg1"/>
                </a:solidFill>
                <a:latin typeface="Arial" charset="0"/>
                <a:ea typeface="Arial" charset="0"/>
                <a:cs typeface="Arial" charset="0"/>
              </a:rPr>
              <a:t>repeated simple validation</a:t>
            </a:r>
            <a:endParaRPr lang="en-AU" dirty="0">
              <a:solidFill>
                <a:schemeClr val="bg1"/>
              </a:solidFill>
              <a:latin typeface="Arial" charset="0"/>
              <a:ea typeface="Arial" charset="0"/>
              <a:cs typeface="Arial" charset="0"/>
            </a:endParaRPr>
          </a:p>
        </p:txBody>
      </p:sp>
      <p:pic>
        <p:nvPicPr>
          <p:cNvPr id="7" name="Picture 6" descr="validation regressions.png"/>
          <p:cNvPicPr>
            <a:picLocks noChangeAspect="1"/>
          </p:cNvPicPr>
          <p:nvPr/>
        </p:nvPicPr>
        <p:blipFill>
          <a:blip r:embed="rId3"/>
          <a:stretch>
            <a:fillRect/>
          </a:stretch>
        </p:blipFill>
        <p:spPr>
          <a:xfrm>
            <a:off x="7148809" y="391982"/>
            <a:ext cx="4752381" cy="5838096"/>
          </a:xfrm>
          <a:prstGeom prst="rect">
            <a:avLst/>
          </a:prstGeom>
        </p:spPr>
      </p:pic>
      <p:sp>
        <p:nvSpPr>
          <p:cNvPr id="8" name="Rectangle 7"/>
          <p:cNvSpPr/>
          <p:nvPr/>
        </p:nvSpPr>
        <p:spPr>
          <a:xfrm>
            <a:off x="153648" y="1504964"/>
            <a:ext cx="6979921" cy="5170646"/>
          </a:xfrm>
          <a:prstGeom prst="rect">
            <a:avLst/>
          </a:prstGeom>
        </p:spPr>
        <p:txBody>
          <a:bodyPr wrap="square">
            <a:spAutoFit/>
          </a:bodyPr>
          <a:lstStyle/>
          <a:p>
            <a:r>
              <a:rPr lang="en-US" sz="2200" dirty="0" smtClean="0">
                <a:latin typeface="+mj-lt"/>
              </a:rPr>
              <a:t>Step one:  Randomly divide original data into a training and test set (80/20 split)</a:t>
            </a:r>
          </a:p>
          <a:p>
            <a:endParaRPr lang="en-US" sz="2200" dirty="0" smtClean="0">
              <a:latin typeface="+mj-lt"/>
            </a:endParaRPr>
          </a:p>
          <a:p>
            <a:r>
              <a:rPr lang="en-US" sz="2200" dirty="0" smtClean="0">
                <a:latin typeface="+mj-lt"/>
              </a:rPr>
              <a:t>Step two: Use one of the 28 </a:t>
            </a:r>
            <a:r>
              <a:rPr lang="en-US" sz="2200" dirty="0" smtClean="0">
                <a:latin typeface="+mj-lt"/>
              </a:rPr>
              <a:t>linear </a:t>
            </a:r>
            <a:r>
              <a:rPr lang="en-US" sz="2200" dirty="0" smtClean="0">
                <a:latin typeface="+mj-lt"/>
              </a:rPr>
              <a:t>models to the right to perform a regression on the training data:</a:t>
            </a:r>
          </a:p>
          <a:p>
            <a:pPr>
              <a:buFont typeface="Arial" pitchFamily="34" charset="0"/>
              <a:buChar char="•"/>
            </a:pPr>
            <a:r>
              <a:rPr lang="en-US" sz="2200" dirty="0" smtClean="0">
                <a:latin typeface="+mj-lt"/>
              </a:rPr>
              <a:t>Experience proxy</a:t>
            </a:r>
          </a:p>
          <a:p>
            <a:pPr>
              <a:buFont typeface="Arial" pitchFamily="34" charset="0"/>
              <a:buChar char="•"/>
            </a:pPr>
            <a:r>
              <a:rPr lang="en-US" sz="2200" dirty="0" smtClean="0">
                <a:latin typeface="+mj-lt"/>
              </a:rPr>
              <a:t>A </a:t>
            </a:r>
            <a:r>
              <a:rPr lang="en-US" sz="2200" dirty="0" smtClean="0">
                <a:latin typeface="+mj-lt"/>
              </a:rPr>
              <a:t>set of dummy variables </a:t>
            </a:r>
            <a:r>
              <a:rPr lang="en-US" sz="2200" dirty="0" smtClean="0">
                <a:latin typeface="+mj-lt"/>
              </a:rPr>
              <a:t>for degree held</a:t>
            </a:r>
          </a:p>
          <a:p>
            <a:pPr>
              <a:buFont typeface="Arial" pitchFamily="34" charset="0"/>
              <a:buChar char="•"/>
            </a:pPr>
            <a:r>
              <a:rPr lang="en-US" sz="2200" dirty="0" smtClean="0">
                <a:latin typeface="+mj-lt"/>
              </a:rPr>
              <a:t>A set </a:t>
            </a:r>
            <a:r>
              <a:rPr lang="en-US" sz="2200" dirty="0" smtClean="0">
                <a:latin typeface="+mj-lt"/>
              </a:rPr>
              <a:t>of dummy </a:t>
            </a:r>
            <a:r>
              <a:rPr lang="en-US" sz="2200" dirty="0" smtClean="0">
                <a:latin typeface="+mj-lt"/>
              </a:rPr>
              <a:t>variables </a:t>
            </a:r>
            <a:r>
              <a:rPr lang="en-US" sz="2200" dirty="0" smtClean="0">
                <a:latin typeface="+mj-lt"/>
              </a:rPr>
              <a:t>for the work year in question</a:t>
            </a:r>
            <a:r>
              <a:rPr lang="en-US" sz="2200" dirty="0" smtClean="0">
                <a:latin typeface="+mj-lt"/>
              </a:rPr>
              <a:t>.</a:t>
            </a:r>
          </a:p>
          <a:p>
            <a:pPr>
              <a:buFont typeface="Arial" pitchFamily="34" charset="0"/>
              <a:buChar char="•"/>
            </a:pPr>
            <a:r>
              <a:rPr lang="en-US" sz="2200" dirty="0" smtClean="0">
                <a:latin typeface="+mj-lt"/>
              </a:rPr>
              <a:t>Additional regressors listed on the right</a:t>
            </a:r>
          </a:p>
          <a:p>
            <a:pPr>
              <a:buFont typeface="Arial" pitchFamily="34" charset="0"/>
              <a:buChar char="•"/>
            </a:pPr>
            <a:endParaRPr lang="en-US" sz="2200" dirty="0" smtClean="0">
              <a:latin typeface="+mj-lt"/>
            </a:endParaRPr>
          </a:p>
          <a:p>
            <a:r>
              <a:rPr lang="en-US" sz="2200" dirty="0" smtClean="0">
                <a:latin typeface="+mj-lt"/>
              </a:rPr>
              <a:t>Step three: Calculate mean standard error on the test set</a:t>
            </a:r>
          </a:p>
          <a:p>
            <a:endParaRPr lang="en-US" sz="2200" dirty="0" smtClean="0">
              <a:latin typeface="+mj-lt"/>
            </a:endParaRPr>
          </a:p>
          <a:p>
            <a:r>
              <a:rPr lang="en-US" sz="2200" dirty="0" smtClean="0">
                <a:latin typeface="+mj-lt"/>
              </a:rPr>
              <a:t>Step four: repeat this process 100,000 times and find the average mean standard error and its standard deviation</a:t>
            </a:r>
          </a:p>
          <a:p>
            <a:endParaRPr lang="en-US" sz="2200" dirty="0" smtClean="0">
              <a:latin typeface="+mj-lt"/>
            </a:endParaRPr>
          </a:p>
        </p:txBody>
      </p:sp>
      <p:sp>
        <p:nvSpPr>
          <p:cNvPr id="9" name="Rectangle 8"/>
          <p:cNvSpPr/>
          <p:nvPr/>
        </p:nvSpPr>
        <p:spPr>
          <a:xfrm>
            <a:off x="153648" y="6306278"/>
            <a:ext cx="11521440" cy="369332"/>
          </a:xfrm>
          <a:prstGeom prst="rect">
            <a:avLst/>
          </a:prstGeom>
        </p:spPr>
        <p:txBody>
          <a:bodyPr wrap="square">
            <a:spAutoFit/>
          </a:bodyPr>
          <a:lstStyle/>
          <a:p>
            <a:r>
              <a:rPr lang="en-US" b="1" dirty="0" smtClean="0"/>
              <a:t>Results: all predictors are shown to have predictive power, which grows with the inclusion </a:t>
            </a:r>
            <a:r>
              <a:rPr lang="en-US" b="1" dirty="0" smtClean="0"/>
              <a:t>of more </a:t>
            </a:r>
            <a:r>
              <a:rPr lang="en-US" b="1" dirty="0" smtClean="0"/>
              <a:t>predictors</a:t>
            </a:r>
            <a:endParaRPr lang="en-US" b="1" dirty="0"/>
          </a:p>
        </p:txBody>
      </p:sp>
    </p:spTree>
    <p:extLst>
      <p:ext uri="{BB962C8B-B14F-4D97-AF65-F5344CB8AC3E}">
        <p14:creationId xmlns="" xmlns:p14="http://schemas.microsoft.com/office/powerpoint/2010/main" val="1457850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3" y="1550684"/>
            <a:ext cx="12001509" cy="5378756"/>
          </a:xfrm>
        </p:spPr>
        <p:txBody>
          <a:bodyPr>
            <a:normAutofit/>
          </a:bodyPr>
          <a:lstStyle/>
          <a:p>
            <a:pPr lvl="1"/>
            <a:endParaRPr lang="en-US" dirty="0" smtClean="0">
              <a:latin typeface="+mj-lt"/>
              <a:ea typeface="Arial" charset="0"/>
              <a:cs typeface="Arial" charset="0"/>
            </a:endParaRPr>
          </a:p>
          <a:p>
            <a:pPr>
              <a:buNone/>
            </a:pPr>
            <a:endParaRPr lang="en-US" dirty="0" smtClean="0">
              <a:latin typeface="Arial" charset="0"/>
              <a:ea typeface="Arial" charset="0"/>
              <a:cs typeface="Arial" charset="0"/>
            </a:endParaRPr>
          </a:p>
          <a:p>
            <a:endParaRPr lang="en-US" dirty="0" smtClean="0">
              <a:latin typeface="Arial" charset="0"/>
              <a:ea typeface="Arial" charset="0"/>
              <a:cs typeface="Arial" charset="0"/>
            </a:endParaRPr>
          </a:p>
          <a:p>
            <a:pPr>
              <a:buNone/>
            </a:pPr>
            <a:endParaRPr lang="en-US" dirty="0" smtClean="0">
              <a:latin typeface="Arial" charset="0"/>
              <a:ea typeface="Arial" charset="0"/>
              <a:cs typeface="Arial" charset="0"/>
            </a:endParaRPr>
          </a:p>
        </p:txBody>
      </p:sp>
      <p:sp>
        <p:nvSpPr>
          <p:cNvPr id="4" name="矩形 10"/>
          <p:cNvSpPr>
            <a:spLocks noChangeArrowheads="1"/>
          </p:cNvSpPr>
          <p:nvPr/>
        </p:nvSpPr>
        <p:spPr bwMode="auto">
          <a:xfrm>
            <a:off x="-1" y="110769"/>
            <a:ext cx="4153599" cy="1839952"/>
          </a:xfrm>
          <a:prstGeom prst="rect">
            <a:avLst/>
          </a:prstGeom>
          <a:solidFill>
            <a:srgbClr val="8B0012"/>
          </a:solidFill>
          <a:ln>
            <a:noFill/>
          </a:ln>
          <a:extLst>
            <a:ext uri="{91240B29-F687-4F45-9708-019B960494DF}">
              <a14:hiddenLine xmlns="" xmlns:a14="http://schemas.microsoft.com/office/drawing/2010/main" w="22225">
                <a:solidFill>
                  <a:srgbClr val="7E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5" name="Title 1"/>
          <p:cNvSpPr>
            <a:spLocks noGrp="1"/>
          </p:cNvSpPr>
          <p:nvPr>
            <p:ph type="title"/>
          </p:nvPr>
        </p:nvSpPr>
        <p:spPr>
          <a:xfrm>
            <a:off x="76200" y="82241"/>
            <a:ext cx="5654041" cy="1868479"/>
          </a:xfrm>
        </p:spPr>
        <p:txBody>
          <a:bodyPr>
            <a:normAutofit fontScale="90000"/>
          </a:bodyPr>
          <a:lstStyle/>
          <a:p>
            <a:r>
              <a:rPr lang="en-AU" dirty="0" smtClean="0">
                <a:solidFill>
                  <a:schemeClr val="bg1"/>
                </a:solidFill>
                <a:latin typeface="Arial" charset="0"/>
                <a:ea typeface="Arial" charset="0"/>
                <a:cs typeface="Arial" charset="0"/>
              </a:rPr>
              <a:t>Results example</a:t>
            </a:r>
            <a:br>
              <a:rPr lang="en-AU" dirty="0" smtClean="0">
                <a:solidFill>
                  <a:schemeClr val="bg1"/>
                </a:solidFill>
                <a:latin typeface="Arial" charset="0"/>
                <a:ea typeface="Arial" charset="0"/>
                <a:cs typeface="Arial" charset="0"/>
              </a:rPr>
            </a:br>
            <a:r>
              <a:rPr lang="en-AU" dirty="0" smtClean="0">
                <a:solidFill>
                  <a:schemeClr val="bg1"/>
                </a:solidFill>
                <a:latin typeface="Arial" charset="0"/>
                <a:ea typeface="Arial" charset="0"/>
                <a:cs typeface="Arial" charset="0"/>
              </a:rPr>
              <a:t>2 </a:t>
            </a:r>
            <a:r>
              <a:rPr lang="en-AU" dirty="0" smtClean="0">
                <a:solidFill>
                  <a:schemeClr val="bg1"/>
                </a:solidFill>
                <a:latin typeface="Arial" charset="0"/>
                <a:ea typeface="Arial" charset="0"/>
                <a:cs typeface="Arial" charset="0"/>
              </a:rPr>
              <a:t>– first five years</a:t>
            </a:r>
            <a:br>
              <a:rPr lang="en-AU" dirty="0" smtClean="0">
                <a:solidFill>
                  <a:schemeClr val="bg1"/>
                </a:solidFill>
                <a:latin typeface="Arial" charset="0"/>
                <a:ea typeface="Arial" charset="0"/>
                <a:cs typeface="Arial" charset="0"/>
              </a:rPr>
            </a:br>
            <a:r>
              <a:rPr lang="en-AU" dirty="0" smtClean="0">
                <a:solidFill>
                  <a:schemeClr val="bg1"/>
                </a:solidFill>
                <a:latin typeface="Arial" charset="0"/>
                <a:ea typeface="Arial" charset="0"/>
                <a:cs typeface="Arial" charset="0"/>
              </a:rPr>
              <a:t>after graduation</a:t>
            </a:r>
            <a:endParaRPr lang="en-AU" dirty="0">
              <a:solidFill>
                <a:schemeClr val="bg1"/>
              </a:solidFill>
              <a:latin typeface="Arial" charset="0"/>
              <a:ea typeface="Arial" charset="0"/>
              <a:cs typeface="Arial" charset="0"/>
            </a:endParaRPr>
          </a:p>
        </p:txBody>
      </p:sp>
      <p:pic>
        <p:nvPicPr>
          <p:cNvPr id="7" name="Picture 6" descr="validation regressions.png"/>
          <p:cNvPicPr>
            <a:picLocks noChangeAspect="1"/>
          </p:cNvPicPr>
          <p:nvPr/>
        </p:nvPicPr>
        <p:blipFill>
          <a:blip r:embed="rId3"/>
          <a:stretch>
            <a:fillRect/>
          </a:stretch>
        </p:blipFill>
        <p:spPr>
          <a:xfrm>
            <a:off x="4153598" y="80999"/>
            <a:ext cx="7747593" cy="6594611"/>
          </a:xfrm>
          <a:prstGeom prst="rect">
            <a:avLst/>
          </a:prstGeom>
        </p:spPr>
      </p:pic>
      <p:sp>
        <p:nvSpPr>
          <p:cNvPr id="8" name="Rectangle 7"/>
          <p:cNvSpPr/>
          <p:nvPr/>
        </p:nvSpPr>
        <p:spPr>
          <a:xfrm>
            <a:off x="76201" y="2274405"/>
            <a:ext cx="4077398" cy="769441"/>
          </a:xfrm>
          <a:prstGeom prst="rect">
            <a:avLst/>
          </a:prstGeom>
        </p:spPr>
        <p:txBody>
          <a:bodyPr wrap="square">
            <a:spAutoFit/>
          </a:bodyPr>
          <a:lstStyle/>
          <a:p>
            <a:endParaRPr lang="en-US" sz="2200" dirty="0" smtClean="0">
              <a:latin typeface="+mj-lt"/>
            </a:endParaRPr>
          </a:p>
          <a:p>
            <a:endParaRPr lang="en-US" sz="2200" dirty="0" smtClean="0">
              <a:latin typeface="+mj-lt"/>
            </a:endParaRPr>
          </a:p>
        </p:txBody>
      </p:sp>
      <p:sp>
        <p:nvSpPr>
          <p:cNvPr id="10" name="Content Placeholder 2"/>
          <p:cNvSpPr txBox="1">
            <a:spLocks/>
          </p:cNvSpPr>
          <p:nvPr/>
        </p:nvSpPr>
        <p:spPr>
          <a:xfrm>
            <a:off x="123499" y="1866004"/>
            <a:ext cx="4165287" cy="3017519"/>
          </a:xfrm>
          <a:prstGeom prst="rect">
            <a:avLst/>
          </a:prstGeom>
        </p:spPr>
        <p:txBody>
          <a:bodyPr vert="horz" lIns="91440" tIns="45720" rIns="91440" bIns="45720" rtlCol="0">
            <a:normAutofit/>
          </a:bodyPr>
          <a:lstStyle/>
          <a:p>
            <a:pPr marL="228600" indent="-228600">
              <a:lnSpc>
                <a:spcPct val="90000"/>
              </a:lnSpc>
              <a:spcBef>
                <a:spcPts val="500"/>
              </a:spcBef>
            </a:pPr>
            <a:endParaRPr lang="en-US" sz="2200" dirty="0" smtClean="0">
              <a:latin typeface="+mj-lt"/>
              <a:ea typeface="Arial" charset="0"/>
              <a:cs typeface="Arial" charset="0"/>
            </a:endParaRPr>
          </a:p>
          <a:p>
            <a:pPr marL="228600" indent="-228600">
              <a:lnSpc>
                <a:spcPct val="90000"/>
              </a:lnSpc>
              <a:spcBef>
                <a:spcPts val="500"/>
              </a:spcBef>
            </a:pPr>
            <a:r>
              <a:rPr lang="en-US" sz="2200" dirty="0" smtClean="0">
                <a:latin typeface="+mj-lt"/>
                <a:ea typeface="Arial" charset="0"/>
                <a:cs typeface="Arial" charset="0"/>
              </a:rPr>
              <a:t>As can be seen from the table to the right, the effect of economic indicators around graduation is greatest during the first working year, and then shrinks over time.</a:t>
            </a:r>
          </a:p>
          <a:p>
            <a:pPr marL="228600" indent="-228600">
              <a:lnSpc>
                <a:spcPct val="90000"/>
              </a:lnSpc>
              <a:spcBef>
                <a:spcPts val="500"/>
              </a:spcBef>
            </a:pPr>
            <a:endParaRPr kumimoji="0" lang="en-US" sz="2400" b="0" u="none" strike="noStrike" kern="1200" cap="none" spc="0" normalizeH="0" baseline="0" noProof="0" dirty="0" smtClean="0">
              <a:ln>
                <a:noFill/>
              </a:ln>
              <a:solidFill>
                <a:schemeClr val="tx1"/>
              </a:solidFill>
              <a:effectLst/>
              <a:uLnTx/>
              <a:uFillTx/>
              <a:latin typeface="+mj-lt"/>
              <a:ea typeface="Arial" charset="0"/>
              <a:cs typeface="Arial" charset="0"/>
            </a:endParaRPr>
          </a:p>
          <a:p>
            <a:pPr marL="228600" indent="-228600">
              <a:lnSpc>
                <a:spcPct val="90000"/>
              </a:lnSpc>
              <a:spcBef>
                <a:spcPts val="500"/>
              </a:spcBef>
            </a:pPr>
            <a:endParaRPr kumimoji="0" lang="en-US" sz="2400" b="0" u="none" strike="noStrike" kern="1200" cap="none" spc="0" normalizeH="0" baseline="0" noProof="0" dirty="0" smtClean="0">
              <a:ln>
                <a:noFill/>
              </a:ln>
              <a:solidFill>
                <a:schemeClr val="tx1"/>
              </a:solidFill>
              <a:effectLst/>
              <a:uLnTx/>
              <a:uFillTx/>
              <a:latin typeface="+mj-lt"/>
              <a:ea typeface="Arial" charset="0"/>
              <a:cs typeface="Arial" charset="0"/>
            </a:endParaRPr>
          </a:p>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kumimoji="0" lang="en-US" sz="2800" b="0" u="none" strike="noStrike" kern="1200" cap="none" spc="0" normalizeH="0" baseline="0" noProof="0" dirty="0" smtClean="0">
              <a:ln>
                <a:noFill/>
              </a:ln>
              <a:solidFill>
                <a:schemeClr val="tx1"/>
              </a:solidFill>
              <a:effectLst/>
              <a:uLnTx/>
              <a:uFillTx/>
              <a:latin typeface="Arial" charset="0"/>
              <a:ea typeface="Arial" charset="0"/>
              <a:cs typeface="Arial" charset="0"/>
            </a:endParaRPr>
          </a:p>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endParaRPr kumimoji="0" lang="en-US" sz="2800" b="0" u="none" strike="noStrike" kern="1200" cap="none" spc="0" normalizeH="0" baseline="0" noProof="0" dirty="0" smtClean="0">
              <a:ln>
                <a:noFill/>
              </a:ln>
              <a:solidFill>
                <a:schemeClr val="tx1"/>
              </a:solidFill>
              <a:effectLst/>
              <a:uLnTx/>
              <a:uFillTx/>
              <a:latin typeface="Arial" charset="0"/>
              <a:ea typeface="Arial" charset="0"/>
              <a:cs typeface="Arial" charset="0"/>
            </a:endParaRPr>
          </a:p>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kumimoji="0" lang="en-US" sz="2800" b="0" u="none" strike="noStrike" kern="1200" cap="none" spc="0" normalizeH="0" baseline="0" noProof="0" dirty="0" smtClean="0">
              <a:ln>
                <a:noFill/>
              </a:ln>
              <a:solidFill>
                <a:schemeClr val="tx1"/>
              </a:solidFill>
              <a:effectLst/>
              <a:uLnTx/>
              <a:uFillTx/>
              <a:latin typeface="Arial" charset="0"/>
              <a:ea typeface="Arial" charset="0"/>
              <a:cs typeface="Arial" charset="0"/>
            </a:endParaRPr>
          </a:p>
        </p:txBody>
      </p:sp>
      <p:graphicFrame>
        <p:nvGraphicFramePr>
          <p:cNvPr id="11" name="Table 10"/>
          <p:cNvGraphicFramePr>
            <a:graphicFrameLocks noGrp="1"/>
          </p:cNvGraphicFramePr>
          <p:nvPr/>
        </p:nvGraphicFramePr>
        <p:xfrm>
          <a:off x="302648" y="4115290"/>
          <a:ext cx="3850951" cy="2560320"/>
        </p:xfrm>
        <a:graphic>
          <a:graphicData uri="http://schemas.openxmlformats.org/drawingml/2006/table">
            <a:tbl>
              <a:tblPr firstRow="1" bandRow="1">
                <a:tableStyleId>{EB344D84-9AFB-497E-A393-DC336BA19D2E}</a:tableStyleId>
              </a:tblPr>
              <a:tblGrid>
                <a:gridCol w="1091986"/>
                <a:gridCol w="2758965"/>
              </a:tblGrid>
              <a:tr h="370840">
                <a:tc>
                  <a:txBody>
                    <a:bodyPr/>
                    <a:lstStyle/>
                    <a:p>
                      <a:r>
                        <a:rPr lang="en-US" dirty="0" smtClean="0"/>
                        <a:t>Indicator</a:t>
                      </a:r>
                      <a:r>
                        <a:rPr lang="en-US" baseline="0" dirty="0" smtClean="0"/>
                        <a:t> name</a:t>
                      </a:r>
                      <a:endParaRPr lang="en-US" dirty="0"/>
                    </a:p>
                  </a:txBody>
                  <a:tcPr/>
                </a:tc>
                <a:tc>
                  <a:txBody>
                    <a:bodyPr/>
                    <a:lstStyle/>
                    <a:p>
                      <a:r>
                        <a:rPr lang="en-US" dirty="0" smtClean="0"/>
                        <a:t>Indicator meaning</a:t>
                      </a:r>
                      <a:endParaRPr lang="en-US" dirty="0"/>
                    </a:p>
                  </a:txBody>
                  <a:tcPr/>
                </a:tc>
              </a:tr>
              <a:tr h="370840">
                <a:tc>
                  <a:txBody>
                    <a:bodyPr/>
                    <a:lstStyle/>
                    <a:p>
                      <a:r>
                        <a:rPr lang="en-US" dirty="0" smtClean="0"/>
                        <a:t>VAGG</a:t>
                      </a:r>
                      <a:endParaRPr lang="en-US" dirty="0"/>
                    </a:p>
                  </a:txBody>
                  <a:tcPr/>
                </a:tc>
                <a:tc>
                  <a:txBody>
                    <a:bodyPr/>
                    <a:lstStyle/>
                    <a:p>
                      <a:r>
                        <a:rPr lang="en-US" dirty="0" smtClean="0"/>
                        <a:t>Virginia GSP growth at graduation</a:t>
                      </a:r>
                      <a:endParaRPr lang="en-US" dirty="0"/>
                    </a:p>
                  </a:txBody>
                  <a:tcPr/>
                </a:tc>
              </a:tr>
              <a:tr h="370840">
                <a:tc>
                  <a:txBody>
                    <a:bodyPr/>
                    <a:lstStyle/>
                    <a:p>
                      <a:r>
                        <a:rPr lang="en-US" dirty="0" smtClean="0"/>
                        <a:t>VAGU</a:t>
                      </a:r>
                      <a:endParaRPr lang="en-US" dirty="0"/>
                    </a:p>
                  </a:txBody>
                  <a:tcPr/>
                </a:tc>
                <a:tc>
                  <a:txBody>
                    <a:bodyPr/>
                    <a:lstStyle/>
                    <a:p>
                      <a:r>
                        <a:rPr lang="en-US" dirty="0" smtClean="0"/>
                        <a:t>Virginia unemployment at graduation</a:t>
                      </a:r>
                      <a:endParaRPr lang="en-US" dirty="0"/>
                    </a:p>
                  </a:txBody>
                  <a:tcPr/>
                </a:tc>
              </a:tr>
              <a:tr h="370840">
                <a:tc>
                  <a:txBody>
                    <a:bodyPr/>
                    <a:lstStyle/>
                    <a:p>
                      <a:r>
                        <a:rPr lang="en-US" dirty="0" smtClean="0"/>
                        <a:t>VAGUL</a:t>
                      </a:r>
                      <a:endParaRPr lang="en-US" dirty="0"/>
                    </a:p>
                  </a:txBody>
                  <a:tcPr/>
                </a:tc>
                <a:tc>
                  <a:txBody>
                    <a:bodyPr/>
                    <a:lstStyle/>
                    <a:p>
                      <a:r>
                        <a:rPr lang="en-US" dirty="0" smtClean="0"/>
                        <a:t>Virginia</a:t>
                      </a:r>
                      <a:r>
                        <a:rPr lang="en-US" baseline="0" dirty="0" smtClean="0"/>
                        <a:t> unemployment one year before graduation</a:t>
                      </a:r>
                      <a:endParaRPr lang="en-US" dirty="0"/>
                    </a:p>
                  </a:txBody>
                  <a:tcPr/>
                </a:tc>
              </a:tr>
            </a:tbl>
          </a:graphicData>
        </a:graphic>
      </p:graphicFrame>
    </p:spTree>
    <p:extLst>
      <p:ext uri="{BB962C8B-B14F-4D97-AF65-F5344CB8AC3E}">
        <p14:creationId xmlns="" xmlns:p14="http://schemas.microsoft.com/office/powerpoint/2010/main" val="1457850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3" y="1550684"/>
            <a:ext cx="12001509" cy="5378756"/>
          </a:xfrm>
        </p:spPr>
        <p:txBody>
          <a:bodyPr>
            <a:normAutofit/>
          </a:bodyPr>
          <a:lstStyle/>
          <a:p>
            <a:pPr lvl="1"/>
            <a:endParaRPr lang="en-US" dirty="0" smtClean="0">
              <a:latin typeface="+mj-lt"/>
              <a:ea typeface="Arial" charset="0"/>
              <a:cs typeface="Arial" charset="0"/>
            </a:endParaRPr>
          </a:p>
          <a:p>
            <a:pPr>
              <a:buNone/>
            </a:pPr>
            <a:endParaRPr lang="en-US" dirty="0" smtClean="0">
              <a:latin typeface="Arial" charset="0"/>
              <a:ea typeface="Arial" charset="0"/>
              <a:cs typeface="Arial" charset="0"/>
            </a:endParaRPr>
          </a:p>
          <a:p>
            <a:endParaRPr lang="en-US" dirty="0" smtClean="0">
              <a:latin typeface="Arial" charset="0"/>
              <a:ea typeface="Arial" charset="0"/>
              <a:cs typeface="Arial" charset="0"/>
            </a:endParaRPr>
          </a:p>
          <a:p>
            <a:pPr>
              <a:buNone/>
            </a:pPr>
            <a:endParaRPr lang="en-US" dirty="0" smtClean="0">
              <a:latin typeface="Arial" charset="0"/>
              <a:ea typeface="Arial" charset="0"/>
              <a:cs typeface="Arial" charset="0"/>
            </a:endParaRPr>
          </a:p>
        </p:txBody>
      </p:sp>
      <p:sp>
        <p:nvSpPr>
          <p:cNvPr id="5" name="Title 1"/>
          <p:cNvSpPr>
            <a:spLocks noGrp="1"/>
          </p:cNvSpPr>
          <p:nvPr>
            <p:ph type="title"/>
          </p:nvPr>
        </p:nvSpPr>
        <p:spPr>
          <a:xfrm>
            <a:off x="76200" y="82241"/>
            <a:ext cx="5654041" cy="1868479"/>
          </a:xfrm>
        </p:spPr>
        <p:txBody>
          <a:bodyPr>
            <a:normAutofit fontScale="90000"/>
          </a:bodyPr>
          <a:lstStyle/>
          <a:p>
            <a:r>
              <a:rPr lang="en-AU" dirty="0" smtClean="0">
                <a:solidFill>
                  <a:schemeClr val="bg1"/>
                </a:solidFill>
                <a:latin typeface="Arial" charset="0"/>
                <a:ea typeface="Arial" charset="0"/>
                <a:cs typeface="Arial" charset="0"/>
              </a:rPr>
              <a:t>Results example</a:t>
            </a:r>
            <a:br>
              <a:rPr lang="en-AU" dirty="0" smtClean="0">
                <a:solidFill>
                  <a:schemeClr val="bg1"/>
                </a:solidFill>
                <a:latin typeface="Arial" charset="0"/>
                <a:ea typeface="Arial" charset="0"/>
                <a:cs typeface="Arial" charset="0"/>
              </a:rPr>
            </a:br>
            <a:r>
              <a:rPr lang="en-AU" dirty="0" smtClean="0">
                <a:solidFill>
                  <a:schemeClr val="bg1"/>
                </a:solidFill>
                <a:latin typeface="Arial" charset="0"/>
                <a:ea typeface="Arial" charset="0"/>
                <a:cs typeface="Arial" charset="0"/>
              </a:rPr>
              <a:t>3 --  &gt; five years</a:t>
            </a:r>
            <a:br>
              <a:rPr lang="en-AU" dirty="0" smtClean="0">
                <a:solidFill>
                  <a:schemeClr val="bg1"/>
                </a:solidFill>
                <a:latin typeface="Arial" charset="0"/>
                <a:ea typeface="Arial" charset="0"/>
                <a:cs typeface="Arial" charset="0"/>
              </a:rPr>
            </a:br>
            <a:r>
              <a:rPr lang="en-AU" dirty="0" smtClean="0">
                <a:solidFill>
                  <a:schemeClr val="bg1"/>
                </a:solidFill>
                <a:latin typeface="Arial" charset="0"/>
                <a:ea typeface="Arial" charset="0"/>
                <a:cs typeface="Arial" charset="0"/>
              </a:rPr>
              <a:t>after graduation</a:t>
            </a:r>
            <a:endParaRPr lang="en-AU" dirty="0">
              <a:solidFill>
                <a:schemeClr val="bg1"/>
              </a:solidFill>
              <a:latin typeface="Arial" charset="0"/>
              <a:ea typeface="Arial" charset="0"/>
              <a:cs typeface="Arial" charset="0"/>
            </a:endParaRPr>
          </a:p>
        </p:txBody>
      </p:sp>
      <p:pic>
        <p:nvPicPr>
          <p:cNvPr id="7" name="Picture 6" descr="validation regressions.png"/>
          <p:cNvPicPr>
            <a:picLocks noChangeAspect="1"/>
          </p:cNvPicPr>
          <p:nvPr/>
        </p:nvPicPr>
        <p:blipFill>
          <a:blip r:embed="rId3"/>
          <a:stretch>
            <a:fillRect/>
          </a:stretch>
        </p:blipFill>
        <p:spPr>
          <a:xfrm>
            <a:off x="582080" y="60934"/>
            <a:ext cx="11014311" cy="6797066"/>
          </a:xfrm>
          <a:prstGeom prst="rect">
            <a:avLst/>
          </a:prstGeom>
        </p:spPr>
      </p:pic>
      <p:sp>
        <p:nvSpPr>
          <p:cNvPr id="8" name="Rectangle 7"/>
          <p:cNvSpPr/>
          <p:nvPr/>
        </p:nvSpPr>
        <p:spPr>
          <a:xfrm>
            <a:off x="76201" y="2274405"/>
            <a:ext cx="4077398" cy="769441"/>
          </a:xfrm>
          <a:prstGeom prst="rect">
            <a:avLst/>
          </a:prstGeom>
        </p:spPr>
        <p:txBody>
          <a:bodyPr wrap="square">
            <a:spAutoFit/>
          </a:bodyPr>
          <a:lstStyle/>
          <a:p>
            <a:endParaRPr lang="en-US" sz="2200" dirty="0" smtClean="0">
              <a:latin typeface="+mj-lt"/>
            </a:endParaRPr>
          </a:p>
          <a:p>
            <a:endParaRPr lang="en-US" sz="2200" dirty="0" smtClean="0">
              <a:latin typeface="+mj-lt"/>
            </a:endParaRPr>
          </a:p>
        </p:txBody>
      </p:sp>
    </p:spTree>
    <p:extLst>
      <p:ext uri="{BB962C8B-B14F-4D97-AF65-F5344CB8AC3E}">
        <p14:creationId xmlns="" xmlns:p14="http://schemas.microsoft.com/office/powerpoint/2010/main" val="1457850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3" y="1550684"/>
            <a:ext cx="12001509" cy="5378756"/>
          </a:xfrm>
        </p:spPr>
        <p:txBody>
          <a:bodyPr>
            <a:normAutofit/>
          </a:bodyPr>
          <a:lstStyle/>
          <a:p>
            <a:pPr lvl="1"/>
            <a:endParaRPr lang="en-US" dirty="0" smtClean="0">
              <a:latin typeface="+mj-lt"/>
              <a:ea typeface="Arial" charset="0"/>
              <a:cs typeface="Arial" charset="0"/>
            </a:endParaRPr>
          </a:p>
          <a:p>
            <a:pPr>
              <a:buNone/>
            </a:pPr>
            <a:endParaRPr lang="en-US" dirty="0" smtClean="0">
              <a:latin typeface="Arial" charset="0"/>
              <a:ea typeface="Arial" charset="0"/>
              <a:cs typeface="Arial" charset="0"/>
            </a:endParaRPr>
          </a:p>
          <a:p>
            <a:endParaRPr lang="en-US" dirty="0" smtClean="0">
              <a:latin typeface="Arial" charset="0"/>
              <a:ea typeface="Arial" charset="0"/>
              <a:cs typeface="Arial" charset="0"/>
            </a:endParaRPr>
          </a:p>
          <a:p>
            <a:pPr>
              <a:buNone/>
            </a:pPr>
            <a:endParaRPr lang="en-US" dirty="0" smtClean="0">
              <a:latin typeface="Arial" charset="0"/>
              <a:ea typeface="Arial" charset="0"/>
              <a:cs typeface="Arial" charset="0"/>
            </a:endParaRPr>
          </a:p>
        </p:txBody>
      </p:sp>
      <p:sp>
        <p:nvSpPr>
          <p:cNvPr id="4" name="矩形 10"/>
          <p:cNvSpPr>
            <a:spLocks noChangeArrowheads="1"/>
          </p:cNvSpPr>
          <p:nvPr/>
        </p:nvSpPr>
        <p:spPr bwMode="auto">
          <a:xfrm>
            <a:off x="-1" y="31533"/>
            <a:ext cx="12183305" cy="685800"/>
          </a:xfrm>
          <a:prstGeom prst="rect">
            <a:avLst/>
          </a:prstGeom>
          <a:solidFill>
            <a:srgbClr val="8B0012"/>
          </a:solidFill>
          <a:ln>
            <a:noFill/>
          </a:ln>
          <a:extLst>
            <a:ext uri="{91240B29-F687-4F45-9708-019B960494DF}">
              <a14:hiddenLine xmlns="" xmlns:a14="http://schemas.microsoft.com/office/drawing/2010/main" w="22225">
                <a:solidFill>
                  <a:srgbClr val="7E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5" name="Title 1"/>
          <p:cNvSpPr>
            <a:spLocks noGrp="1"/>
          </p:cNvSpPr>
          <p:nvPr>
            <p:ph type="title"/>
          </p:nvPr>
        </p:nvSpPr>
        <p:spPr>
          <a:xfrm>
            <a:off x="186562" y="145305"/>
            <a:ext cx="11996742" cy="895221"/>
          </a:xfrm>
        </p:spPr>
        <p:txBody>
          <a:bodyPr>
            <a:normAutofit fontScale="90000"/>
          </a:bodyPr>
          <a:lstStyle/>
          <a:p>
            <a:r>
              <a:rPr lang="en-AU" dirty="0" smtClean="0">
                <a:solidFill>
                  <a:schemeClr val="bg1"/>
                </a:solidFill>
                <a:latin typeface="Arial" charset="0"/>
                <a:ea typeface="Arial" charset="0"/>
                <a:cs typeface="Arial" charset="0"/>
              </a:rPr>
              <a:t>Results example 5</a:t>
            </a:r>
            <a:r>
              <a:rPr lang="en-AU" dirty="0" smtClean="0">
                <a:solidFill>
                  <a:schemeClr val="bg1"/>
                </a:solidFill>
                <a:latin typeface="Arial" charset="0"/>
                <a:ea typeface="Arial" charset="0"/>
                <a:cs typeface="Arial" charset="0"/>
              </a:rPr>
              <a:t> </a:t>
            </a:r>
            <a:r>
              <a:rPr lang="en-AU" dirty="0" smtClean="0">
                <a:solidFill>
                  <a:schemeClr val="bg1"/>
                </a:solidFill>
                <a:latin typeface="Arial" charset="0"/>
                <a:ea typeface="Arial" charset="0"/>
                <a:cs typeface="Arial" charset="0"/>
              </a:rPr>
              <a:t>– individual degree regressions</a:t>
            </a:r>
            <a:r>
              <a:rPr lang="en-AU" sz="3600" dirty="0" smtClean="0">
                <a:solidFill>
                  <a:schemeClr val="bg1"/>
                </a:solidFill>
                <a:latin typeface="Arial" charset="0"/>
                <a:ea typeface="Arial" charset="0"/>
                <a:cs typeface="Arial" charset="0"/>
              </a:rPr>
              <a:t/>
            </a:r>
            <a:br>
              <a:rPr lang="en-AU" sz="3600" dirty="0" smtClean="0">
                <a:solidFill>
                  <a:schemeClr val="bg1"/>
                </a:solidFill>
                <a:latin typeface="Arial" charset="0"/>
                <a:ea typeface="Arial" charset="0"/>
                <a:cs typeface="Arial" charset="0"/>
              </a:rPr>
            </a:br>
            <a:endParaRPr lang="en-AU" sz="3600" dirty="0">
              <a:solidFill>
                <a:schemeClr val="bg1"/>
              </a:solidFill>
              <a:latin typeface="Arial" charset="0"/>
              <a:ea typeface="Arial" charset="0"/>
              <a:cs typeface="Arial" charset="0"/>
            </a:endParaRPr>
          </a:p>
        </p:txBody>
      </p:sp>
      <p:pic>
        <p:nvPicPr>
          <p:cNvPr id="7" name="Picture 6" descr="validation regressions.png"/>
          <p:cNvPicPr>
            <a:picLocks noChangeAspect="1"/>
          </p:cNvPicPr>
          <p:nvPr/>
        </p:nvPicPr>
        <p:blipFill>
          <a:blip r:embed="rId3"/>
          <a:stretch>
            <a:fillRect/>
          </a:stretch>
        </p:blipFill>
        <p:spPr>
          <a:xfrm>
            <a:off x="90719" y="717333"/>
            <a:ext cx="11950691" cy="5148609"/>
          </a:xfrm>
          <a:prstGeom prst="rect">
            <a:avLst/>
          </a:prstGeom>
        </p:spPr>
      </p:pic>
      <p:sp>
        <p:nvSpPr>
          <p:cNvPr id="8" name="Rectangle 7"/>
          <p:cNvSpPr/>
          <p:nvPr/>
        </p:nvSpPr>
        <p:spPr>
          <a:xfrm>
            <a:off x="76201" y="2274405"/>
            <a:ext cx="4077398" cy="769441"/>
          </a:xfrm>
          <a:prstGeom prst="rect">
            <a:avLst/>
          </a:prstGeom>
        </p:spPr>
        <p:txBody>
          <a:bodyPr wrap="square">
            <a:spAutoFit/>
          </a:bodyPr>
          <a:lstStyle/>
          <a:p>
            <a:endParaRPr lang="en-US" sz="2200" dirty="0" smtClean="0">
              <a:latin typeface="+mj-lt"/>
            </a:endParaRPr>
          </a:p>
          <a:p>
            <a:endParaRPr lang="en-US" sz="2200" dirty="0" smtClean="0">
              <a:latin typeface="+mj-lt"/>
            </a:endParaRPr>
          </a:p>
        </p:txBody>
      </p:sp>
      <p:sp>
        <p:nvSpPr>
          <p:cNvPr id="9" name="Rectangle 8"/>
          <p:cNvSpPr/>
          <p:nvPr/>
        </p:nvSpPr>
        <p:spPr>
          <a:xfrm>
            <a:off x="186562" y="5934670"/>
            <a:ext cx="11854848" cy="923330"/>
          </a:xfrm>
          <a:prstGeom prst="rect">
            <a:avLst/>
          </a:prstGeom>
        </p:spPr>
        <p:txBody>
          <a:bodyPr wrap="square">
            <a:spAutoFit/>
          </a:bodyPr>
          <a:lstStyle/>
          <a:p>
            <a:r>
              <a:rPr lang="en-US" dirty="0" smtClean="0">
                <a:latin typeface="+mj-lt"/>
              </a:rPr>
              <a:t>Each column represents 100 aggregated regressions with a new random simulation of individual earnings given a log normal mean and standard deviation.   Most of the individual degree regressions show that </a:t>
            </a:r>
            <a:r>
              <a:rPr lang="en-US" b="1" dirty="0" smtClean="0">
                <a:latin typeface="+mj-lt"/>
              </a:rPr>
              <a:t>two degree types react in an opposite manner to what is expected for a given economic indicator: Associate’s degrees with technical credits and professional degrees.   </a:t>
            </a:r>
            <a:endParaRPr lang="en-US" b="1" dirty="0">
              <a:latin typeface="+mj-lt"/>
            </a:endParaRPr>
          </a:p>
        </p:txBody>
      </p:sp>
      <p:cxnSp>
        <p:nvCxnSpPr>
          <p:cNvPr id="14" name="Straight Connector 13"/>
          <p:cNvCxnSpPr/>
          <p:nvPr/>
        </p:nvCxnSpPr>
        <p:spPr>
          <a:xfrm>
            <a:off x="76201" y="5911662"/>
            <a:ext cx="11996741"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57850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1725608"/>
            <a:ext cx="11301413" cy="4846639"/>
          </a:xfrm>
        </p:spPr>
        <p:txBody>
          <a:bodyPr>
            <a:normAutofit lnSpcReduction="10000"/>
          </a:bodyPr>
          <a:lstStyle/>
          <a:p>
            <a:r>
              <a:rPr lang="en-US" dirty="0" smtClean="0">
                <a:latin typeface="+mj-lt"/>
                <a:ea typeface="Arial" charset="0"/>
                <a:cs typeface="Arial" charset="0"/>
              </a:rPr>
              <a:t>Very slight underestimation bias from slight lack of distributional fit</a:t>
            </a:r>
          </a:p>
          <a:p>
            <a:r>
              <a:rPr lang="en-US" dirty="0" smtClean="0">
                <a:latin typeface="+mj-lt"/>
                <a:ea typeface="Arial" charset="0"/>
                <a:cs typeface="Arial" charset="0"/>
              </a:rPr>
              <a:t>More serious underestimation bias from experience proxy being overestimated for graduates in poor economic times versus good economic times</a:t>
            </a:r>
          </a:p>
          <a:p>
            <a:endParaRPr lang="en-US" dirty="0" smtClean="0">
              <a:latin typeface="+mj-lt"/>
              <a:ea typeface="Arial" charset="0"/>
              <a:cs typeface="Arial" charset="0"/>
            </a:endParaRPr>
          </a:p>
          <a:p>
            <a:pPr>
              <a:buNone/>
            </a:pPr>
            <a:r>
              <a:rPr lang="en-US" dirty="0" smtClean="0">
                <a:latin typeface="+mj-lt"/>
                <a:ea typeface="Arial" charset="0"/>
                <a:cs typeface="Arial" charset="0"/>
              </a:rPr>
              <a:t>Yet, virtually all of the results are very significant, statistically and economically, and point in the right direction.</a:t>
            </a:r>
          </a:p>
          <a:p>
            <a:pPr>
              <a:buNone/>
            </a:pPr>
            <a:endParaRPr lang="en-US" dirty="0" smtClean="0">
              <a:latin typeface="+mj-lt"/>
              <a:ea typeface="Arial" charset="0"/>
              <a:cs typeface="Arial" charset="0"/>
            </a:endParaRPr>
          </a:p>
          <a:p>
            <a:pPr>
              <a:buNone/>
            </a:pPr>
            <a:r>
              <a:rPr lang="en-US" dirty="0" smtClean="0">
                <a:latin typeface="+mj-lt"/>
                <a:ea typeface="Arial" charset="0"/>
                <a:cs typeface="Arial" charset="0"/>
              </a:rPr>
              <a:t>Another problem is that the estimated effects are conditional on being employed, and so underestimate the true wage losses from poor economic indicators at graduation.  If individual level data were available, the effect of time spent unemployed on lost wages could be estimated.  </a:t>
            </a:r>
            <a:endParaRPr lang="en-AU" dirty="0" smtClean="0">
              <a:latin typeface="+mj-lt"/>
              <a:ea typeface="Arial" charset="0"/>
              <a:cs typeface="Arial" charset="0"/>
            </a:endParaRPr>
          </a:p>
        </p:txBody>
      </p:sp>
      <p:sp>
        <p:nvSpPr>
          <p:cNvPr id="4" name="矩形 10"/>
          <p:cNvSpPr>
            <a:spLocks noChangeArrowheads="1"/>
          </p:cNvSpPr>
          <p:nvPr/>
        </p:nvSpPr>
        <p:spPr bwMode="auto">
          <a:xfrm>
            <a:off x="0" y="182209"/>
            <a:ext cx="12192000" cy="1279872"/>
          </a:xfrm>
          <a:prstGeom prst="rect">
            <a:avLst/>
          </a:prstGeom>
          <a:solidFill>
            <a:srgbClr val="8B0012"/>
          </a:solidFill>
          <a:ln>
            <a:noFill/>
          </a:ln>
          <a:extLst>
            <a:ext uri="{91240B29-F687-4F45-9708-019B960494DF}">
              <a14:hiddenLine xmlns="" xmlns:a14="http://schemas.microsoft.com/office/drawing/2010/main" w="22225">
                <a:solidFill>
                  <a:srgbClr val="7E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5" name="Title 1"/>
          <p:cNvSpPr>
            <a:spLocks noGrp="1"/>
          </p:cNvSpPr>
          <p:nvPr>
            <p:ph type="title"/>
          </p:nvPr>
        </p:nvSpPr>
        <p:spPr>
          <a:xfrm>
            <a:off x="381000" y="153681"/>
            <a:ext cx="10515600" cy="1325563"/>
          </a:xfrm>
        </p:spPr>
        <p:txBody>
          <a:bodyPr/>
          <a:lstStyle/>
          <a:p>
            <a:r>
              <a:rPr lang="en-AU" dirty="0" smtClean="0">
                <a:solidFill>
                  <a:schemeClr val="bg1"/>
                </a:solidFill>
                <a:latin typeface="Arial" charset="0"/>
                <a:ea typeface="Arial" charset="0"/>
                <a:cs typeface="Arial" charset="0"/>
              </a:rPr>
              <a:t>Potential biases and reasons for underestimation of true relationship</a:t>
            </a:r>
            <a:endParaRPr lang="en-AU" dirty="0">
              <a:solidFill>
                <a:schemeClr val="bg1"/>
              </a:solidFill>
              <a:latin typeface="Arial" charset="0"/>
              <a:ea typeface="Arial" charset="0"/>
              <a:cs typeface="Arial" charset="0"/>
            </a:endParaRPr>
          </a:p>
        </p:txBody>
      </p:sp>
    </p:spTree>
    <p:extLst>
      <p:ext uri="{BB962C8B-B14F-4D97-AF65-F5344CB8AC3E}">
        <p14:creationId xmlns="" xmlns:p14="http://schemas.microsoft.com/office/powerpoint/2010/main" val="1457850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0"/>
          <p:cNvSpPr>
            <a:spLocks noChangeArrowheads="1"/>
          </p:cNvSpPr>
          <p:nvPr/>
        </p:nvSpPr>
        <p:spPr bwMode="auto">
          <a:xfrm>
            <a:off x="0" y="258417"/>
            <a:ext cx="9024730" cy="1279872"/>
          </a:xfrm>
          <a:prstGeom prst="rect">
            <a:avLst/>
          </a:prstGeom>
          <a:solidFill>
            <a:srgbClr val="8B0012"/>
          </a:solidFill>
          <a:ln>
            <a:noFill/>
          </a:ln>
          <a:extLst>
            <a:ext uri="{91240B29-F687-4F45-9708-019B960494DF}">
              <a14:hiddenLine xmlns="" xmlns:a14="http://schemas.microsoft.com/office/drawing/2010/main" w="22225">
                <a:solidFill>
                  <a:srgbClr val="7E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5" name="Title 1"/>
          <p:cNvSpPr>
            <a:spLocks noGrp="1"/>
          </p:cNvSpPr>
          <p:nvPr>
            <p:ph type="title"/>
          </p:nvPr>
        </p:nvSpPr>
        <p:spPr>
          <a:xfrm>
            <a:off x="838200" y="212725"/>
            <a:ext cx="10515600" cy="1325563"/>
          </a:xfrm>
        </p:spPr>
        <p:txBody>
          <a:bodyPr/>
          <a:lstStyle/>
          <a:p>
            <a:r>
              <a:rPr lang="en-AU" dirty="0" smtClean="0">
                <a:solidFill>
                  <a:schemeClr val="bg1"/>
                </a:solidFill>
                <a:latin typeface="Arial" charset="0"/>
                <a:ea typeface="Arial" charset="0"/>
                <a:cs typeface="Arial" charset="0"/>
              </a:rPr>
              <a:t>Conclusions</a:t>
            </a:r>
            <a:endParaRPr lang="en-AU" dirty="0">
              <a:solidFill>
                <a:schemeClr val="bg1"/>
              </a:solidFill>
              <a:latin typeface="Arial" charset="0"/>
              <a:ea typeface="Arial" charset="0"/>
              <a:cs typeface="Arial" charset="0"/>
            </a:endParaRPr>
          </a:p>
        </p:txBody>
      </p:sp>
      <p:sp>
        <p:nvSpPr>
          <p:cNvPr id="2" name="Content Placeholder 1"/>
          <p:cNvSpPr>
            <a:spLocks noGrp="1"/>
          </p:cNvSpPr>
          <p:nvPr>
            <p:ph idx="1"/>
          </p:nvPr>
        </p:nvSpPr>
        <p:spPr>
          <a:xfrm>
            <a:off x="320040" y="1886584"/>
            <a:ext cx="11673840" cy="4666615"/>
          </a:xfrm>
        </p:spPr>
        <p:txBody>
          <a:bodyPr>
            <a:normAutofit fontScale="92500" lnSpcReduction="10000"/>
          </a:bodyPr>
          <a:lstStyle/>
          <a:p>
            <a:pPr marL="514350" indent="-514350">
              <a:buNone/>
            </a:pPr>
            <a:r>
              <a:rPr lang="en-AU" dirty="0" smtClean="0">
                <a:latin typeface="+mj-lt"/>
                <a:ea typeface="Arial" charset="0"/>
                <a:cs typeface="Arial" charset="0"/>
              </a:rPr>
              <a:t>Almost all results point to all </a:t>
            </a:r>
            <a:r>
              <a:rPr lang="en-AU" dirty="0" smtClean="0">
                <a:latin typeface="+mj-lt"/>
                <a:ea typeface="Arial" charset="0"/>
                <a:cs typeface="Arial" charset="0"/>
              </a:rPr>
              <a:t>tested </a:t>
            </a:r>
            <a:r>
              <a:rPr lang="en-AU" dirty="0" smtClean="0">
                <a:latin typeface="+mj-lt"/>
                <a:ea typeface="Arial" charset="0"/>
                <a:cs typeface="Arial" charset="0"/>
              </a:rPr>
              <a:t>economic indicators around graduation, including lags and leads of one year, have statistically and economically important effects </a:t>
            </a:r>
            <a:r>
              <a:rPr lang="en-AU" b="1" dirty="0" smtClean="0">
                <a:latin typeface="+mj-lt"/>
                <a:ea typeface="Arial" charset="0"/>
                <a:cs typeface="Arial" charset="0"/>
              </a:rPr>
              <a:t>in the expected direction</a:t>
            </a:r>
            <a:r>
              <a:rPr lang="en-AU" dirty="0" smtClean="0">
                <a:latin typeface="+mj-lt"/>
                <a:ea typeface="Arial" charset="0"/>
                <a:cs typeface="Arial" charset="0"/>
              </a:rPr>
              <a:t> on the order of 0.5% - 1% per percentage point growth or unemployment off of the average.</a:t>
            </a:r>
          </a:p>
          <a:p>
            <a:pPr marL="514350" indent="-514350">
              <a:buNone/>
            </a:pPr>
            <a:endParaRPr lang="en-AU" dirty="0" smtClean="0">
              <a:latin typeface="+mj-lt"/>
              <a:ea typeface="Arial" charset="0"/>
              <a:cs typeface="Arial" charset="0"/>
            </a:endParaRPr>
          </a:p>
          <a:p>
            <a:pPr marL="514350" indent="-514350">
              <a:buNone/>
            </a:pPr>
            <a:r>
              <a:rPr lang="en-US" dirty="0" smtClean="0">
                <a:latin typeface="+mj-lt"/>
                <a:ea typeface="Arial" charset="0"/>
                <a:cs typeface="Arial" charset="0"/>
              </a:rPr>
              <a:t>Further subdivision of the data based </a:t>
            </a:r>
            <a:r>
              <a:rPr lang="en-US" dirty="0" smtClean="0">
                <a:latin typeface="+mj-lt"/>
                <a:ea typeface="Arial" charset="0"/>
                <a:cs typeface="Arial" charset="0"/>
              </a:rPr>
              <a:t>on extreme </a:t>
            </a:r>
            <a:r>
              <a:rPr lang="en-US" dirty="0" smtClean="0">
                <a:latin typeface="+mj-lt"/>
                <a:ea typeface="Arial" charset="0"/>
                <a:cs typeface="Arial" charset="0"/>
              </a:rPr>
              <a:t>economic </a:t>
            </a:r>
            <a:r>
              <a:rPr lang="en-US" dirty="0" smtClean="0">
                <a:latin typeface="+mj-lt"/>
                <a:ea typeface="Arial" charset="0"/>
                <a:cs typeface="Arial" charset="0"/>
              </a:rPr>
              <a:t>events </a:t>
            </a:r>
            <a:r>
              <a:rPr lang="en-US" dirty="0" smtClean="0">
                <a:latin typeface="+mj-lt"/>
                <a:ea typeface="Arial" charset="0"/>
                <a:cs typeface="Arial" charset="0"/>
              </a:rPr>
              <a:t>or recent </a:t>
            </a:r>
            <a:r>
              <a:rPr lang="en-US" dirty="0" smtClean="0">
                <a:latin typeface="+mj-lt"/>
                <a:ea typeface="Arial" charset="0"/>
                <a:cs typeface="Arial" charset="0"/>
              </a:rPr>
              <a:t>graduates </a:t>
            </a:r>
            <a:r>
              <a:rPr lang="en-US" dirty="0" smtClean="0">
                <a:latin typeface="+mj-lt"/>
                <a:ea typeface="Arial" charset="0"/>
                <a:cs typeface="Arial" charset="0"/>
              </a:rPr>
              <a:t>versus those who have already </a:t>
            </a:r>
            <a:r>
              <a:rPr lang="en-US" dirty="0" smtClean="0">
                <a:latin typeface="+mj-lt"/>
                <a:ea typeface="Arial" charset="0"/>
                <a:cs typeface="Arial" charset="0"/>
              </a:rPr>
              <a:t>graduated </a:t>
            </a:r>
            <a:r>
              <a:rPr lang="en-US" dirty="0" smtClean="0">
                <a:latin typeface="+mj-lt"/>
                <a:ea typeface="Arial" charset="0"/>
                <a:cs typeface="Arial" charset="0"/>
              </a:rPr>
              <a:t>for many years yields more </a:t>
            </a:r>
            <a:r>
              <a:rPr lang="en-US" dirty="0" smtClean="0">
                <a:latin typeface="+mj-lt"/>
                <a:ea typeface="Arial" charset="0"/>
                <a:cs typeface="Arial" charset="0"/>
              </a:rPr>
              <a:t>insight, and </a:t>
            </a:r>
            <a:r>
              <a:rPr lang="en-US" dirty="0" smtClean="0">
                <a:latin typeface="+mj-lt"/>
                <a:ea typeface="Arial" charset="0"/>
                <a:cs typeface="Arial" charset="0"/>
              </a:rPr>
              <a:t>shows the </a:t>
            </a:r>
            <a:r>
              <a:rPr lang="en-US" dirty="0" smtClean="0">
                <a:latin typeface="+mj-lt"/>
                <a:ea typeface="Arial" charset="0"/>
                <a:cs typeface="Arial" charset="0"/>
              </a:rPr>
              <a:t>effect </a:t>
            </a:r>
            <a:r>
              <a:rPr lang="en-US" dirty="0" smtClean="0">
                <a:latin typeface="+mj-lt"/>
                <a:ea typeface="Arial" charset="0"/>
                <a:cs typeface="Arial" charset="0"/>
              </a:rPr>
              <a:t>is largely isolated </a:t>
            </a:r>
            <a:r>
              <a:rPr lang="en-US" dirty="0" smtClean="0">
                <a:latin typeface="+mj-lt"/>
                <a:ea typeface="Arial" charset="0"/>
                <a:cs typeface="Arial" charset="0"/>
              </a:rPr>
              <a:t>to the first </a:t>
            </a:r>
            <a:r>
              <a:rPr lang="en-US" dirty="0" smtClean="0">
                <a:latin typeface="+mj-lt"/>
                <a:ea typeface="Arial" charset="0"/>
                <a:cs typeface="Arial" charset="0"/>
              </a:rPr>
              <a:t>few years after graduation </a:t>
            </a:r>
            <a:r>
              <a:rPr lang="en-US" dirty="0" smtClean="0">
                <a:latin typeface="+mj-lt"/>
                <a:ea typeface="Arial" charset="0"/>
                <a:cs typeface="Arial" charset="0"/>
              </a:rPr>
              <a:t>and operates </a:t>
            </a:r>
            <a:r>
              <a:rPr lang="en-US" dirty="0" smtClean="0">
                <a:latin typeface="+mj-lt"/>
                <a:ea typeface="Arial" charset="0"/>
                <a:cs typeface="Arial" charset="0"/>
              </a:rPr>
              <a:t>mainly through lower full </a:t>
            </a:r>
            <a:r>
              <a:rPr lang="en-US" dirty="0" smtClean="0">
                <a:latin typeface="+mj-lt"/>
                <a:ea typeface="Arial" charset="0"/>
                <a:cs typeface="Arial" charset="0"/>
              </a:rPr>
              <a:t>time employment</a:t>
            </a:r>
            <a:r>
              <a:rPr lang="en-US" dirty="0" smtClean="0">
                <a:latin typeface="+mj-lt"/>
                <a:ea typeface="Arial" charset="0"/>
                <a:cs typeface="Arial" charset="0"/>
              </a:rPr>
              <a:t>. </a:t>
            </a:r>
            <a:endParaRPr lang="en-US" dirty="0" smtClean="0">
              <a:latin typeface="+mj-lt"/>
              <a:ea typeface="Arial" charset="0"/>
              <a:cs typeface="Arial" charset="0"/>
            </a:endParaRPr>
          </a:p>
          <a:p>
            <a:pPr marL="514350" indent="-514350">
              <a:buNone/>
            </a:pPr>
            <a:endParaRPr lang="en-US" dirty="0" smtClean="0">
              <a:latin typeface="+mj-lt"/>
              <a:ea typeface="Arial" charset="0"/>
              <a:cs typeface="Arial" charset="0"/>
            </a:endParaRPr>
          </a:p>
          <a:p>
            <a:pPr marL="514350" indent="-514350">
              <a:buNone/>
            </a:pPr>
            <a:r>
              <a:rPr lang="en-US" dirty="0" smtClean="0">
                <a:latin typeface="+mj-lt"/>
                <a:ea typeface="Arial" charset="0"/>
                <a:cs typeface="Arial" charset="0"/>
              </a:rPr>
              <a:t>The economic </a:t>
            </a:r>
            <a:r>
              <a:rPr lang="en-US" dirty="0" smtClean="0">
                <a:latin typeface="+mj-lt"/>
                <a:ea typeface="Arial" charset="0"/>
                <a:cs typeface="Arial" charset="0"/>
              </a:rPr>
              <a:t>effects of graduating in poor times were as expected and the results seem to be quite robust.</a:t>
            </a:r>
            <a:endParaRPr lang="en-AU" dirty="0" smtClean="0">
              <a:latin typeface="+mj-lt"/>
              <a:ea typeface="Arial" charset="0"/>
              <a:cs typeface="Arial" charset="0"/>
            </a:endParaRPr>
          </a:p>
        </p:txBody>
      </p:sp>
    </p:spTree>
    <p:extLst>
      <p:ext uri="{BB962C8B-B14F-4D97-AF65-F5344CB8AC3E}">
        <p14:creationId xmlns="" xmlns:p14="http://schemas.microsoft.com/office/powerpoint/2010/main" val="9048480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0"/>
          <p:cNvSpPr>
            <a:spLocks noChangeArrowheads="1"/>
          </p:cNvSpPr>
          <p:nvPr/>
        </p:nvSpPr>
        <p:spPr bwMode="auto">
          <a:xfrm>
            <a:off x="0" y="121257"/>
            <a:ext cx="7299960" cy="1279872"/>
          </a:xfrm>
          <a:prstGeom prst="rect">
            <a:avLst/>
          </a:prstGeom>
          <a:solidFill>
            <a:srgbClr val="8B0012"/>
          </a:solidFill>
          <a:ln>
            <a:noFill/>
          </a:ln>
          <a:extLst>
            <a:ext uri="{91240B29-F687-4F45-9708-019B960494DF}">
              <a14:hiddenLine xmlns="" xmlns:a14="http://schemas.microsoft.com/office/drawing/2010/main" w="22225">
                <a:solidFill>
                  <a:srgbClr val="7E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5" name="Title 1"/>
          <p:cNvSpPr>
            <a:spLocks noGrp="1"/>
          </p:cNvSpPr>
          <p:nvPr>
            <p:ph type="title"/>
          </p:nvPr>
        </p:nvSpPr>
        <p:spPr>
          <a:xfrm>
            <a:off x="838200" y="75565"/>
            <a:ext cx="10515600" cy="1325563"/>
          </a:xfrm>
        </p:spPr>
        <p:txBody>
          <a:bodyPr/>
          <a:lstStyle/>
          <a:p>
            <a:r>
              <a:rPr lang="en-AU" dirty="0" smtClean="0">
                <a:solidFill>
                  <a:schemeClr val="bg1"/>
                </a:solidFill>
                <a:latin typeface="Arial" charset="0"/>
                <a:ea typeface="Arial" charset="0"/>
                <a:cs typeface="Arial" charset="0"/>
              </a:rPr>
              <a:t>Thank you!  Questions?</a:t>
            </a:r>
            <a:endParaRPr lang="en-AU" dirty="0">
              <a:solidFill>
                <a:schemeClr val="bg1"/>
              </a:solidFill>
              <a:latin typeface="Arial" charset="0"/>
              <a:ea typeface="Arial" charset="0"/>
              <a:cs typeface="Arial" charset="0"/>
            </a:endParaRPr>
          </a:p>
        </p:txBody>
      </p:sp>
      <p:sp>
        <p:nvSpPr>
          <p:cNvPr id="2" name="Content Placeholder 1"/>
          <p:cNvSpPr>
            <a:spLocks noGrp="1"/>
          </p:cNvSpPr>
          <p:nvPr>
            <p:ph idx="1"/>
          </p:nvPr>
        </p:nvSpPr>
        <p:spPr>
          <a:xfrm>
            <a:off x="335280" y="1568769"/>
            <a:ext cx="11856720" cy="5032375"/>
          </a:xfrm>
        </p:spPr>
        <p:txBody>
          <a:bodyPr>
            <a:noAutofit/>
          </a:bodyPr>
          <a:lstStyle/>
          <a:p>
            <a:pPr>
              <a:buNone/>
            </a:pPr>
            <a:r>
              <a:rPr lang="en-US" sz="2400" b="1" dirty="0" smtClean="0">
                <a:latin typeface="+mj-lt"/>
              </a:rPr>
              <a:t>References</a:t>
            </a:r>
            <a:endParaRPr lang="en-US" sz="2400" dirty="0" smtClean="0">
              <a:latin typeface="+mj-lt"/>
            </a:endParaRPr>
          </a:p>
          <a:p>
            <a:pPr>
              <a:buNone/>
            </a:pPr>
            <a:r>
              <a:rPr lang="en-US" sz="2400" dirty="0" smtClean="0">
                <a:latin typeface="+mj-lt"/>
              </a:rPr>
              <a:t>Cutler</a:t>
            </a:r>
            <a:r>
              <a:rPr lang="en-US" sz="2400" dirty="0" smtClean="0">
                <a:latin typeface="+mj-lt"/>
              </a:rPr>
              <a:t>, Huang, and </a:t>
            </a:r>
            <a:r>
              <a:rPr lang="en-US" sz="2400" dirty="0" err="1" smtClean="0">
                <a:latin typeface="+mj-lt"/>
              </a:rPr>
              <a:t>Muney</a:t>
            </a:r>
            <a:r>
              <a:rPr lang="en-US" sz="2400" dirty="0" smtClean="0">
                <a:latin typeface="+mj-lt"/>
              </a:rPr>
              <a:t> 2015. 'When does education </a:t>
            </a:r>
            <a:r>
              <a:rPr lang="en-US" sz="2400" dirty="0" smtClean="0">
                <a:latin typeface="+mj-lt"/>
              </a:rPr>
              <a:t>matter</a:t>
            </a:r>
            <a:r>
              <a:rPr lang="en-US" sz="2400" dirty="0" smtClean="0">
                <a:latin typeface="+mj-lt"/>
              </a:rPr>
              <a:t>? The protective </a:t>
            </a:r>
            <a:r>
              <a:rPr lang="en-US" sz="2400" dirty="0" smtClean="0">
                <a:latin typeface="+mj-lt"/>
              </a:rPr>
              <a:t>effect of </a:t>
            </a:r>
            <a:r>
              <a:rPr lang="en-US" sz="2400" dirty="0" smtClean="0">
                <a:latin typeface="+mj-lt"/>
              </a:rPr>
              <a:t>education for cohorts graduating in bad times.' Social Science and </a:t>
            </a:r>
            <a:r>
              <a:rPr lang="en-US" sz="2400" dirty="0" smtClean="0">
                <a:latin typeface="+mj-lt"/>
              </a:rPr>
              <a:t>Medicine,127</a:t>
            </a:r>
            <a:r>
              <a:rPr lang="en-US" sz="2400" dirty="0" smtClean="0">
                <a:latin typeface="+mj-lt"/>
              </a:rPr>
              <a:t>, 63-73</a:t>
            </a:r>
            <a:r>
              <a:rPr lang="en-US" sz="2400" dirty="0" smtClean="0">
                <a:latin typeface="+mj-lt"/>
              </a:rPr>
              <a:t>.</a:t>
            </a:r>
          </a:p>
          <a:p>
            <a:pPr>
              <a:buNone/>
            </a:pPr>
            <a:r>
              <a:rPr lang="en-US" sz="2400" dirty="0" smtClean="0">
                <a:latin typeface="+mj-lt"/>
              </a:rPr>
              <a:t>Davis, Steven, and Till Von </a:t>
            </a:r>
            <a:r>
              <a:rPr lang="en-US" sz="2400" dirty="0" err="1" smtClean="0">
                <a:latin typeface="+mj-lt"/>
              </a:rPr>
              <a:t>Wachter</a:t>
            </a:r>
            <a:r>
              <a:rPr lang="en-US" sz="2400" dirty="0" smtClean="0">
                <a:latin typeface="+mj-lt"/>
              </a:rPr>
              <a:t> 2011. "Recessions and the Costs of Job Loss,” Brookings Papers on Economic Activity, Economic Studies Program, The Brookings Institution, vol. 43(2 (Fall)), 1-72.</a:t>
            </a:r>
          </a:p>
          <a:p>
            <a:pPr>
              <a:buNone/>
            </a:pPr>
            <a:r>
              <a:rPr lang="en-US" sz="2400" dirty="0" err="1" smtClean="0">
                <a:latin typeface="+mj-lt"/>
              </a:rPr>
              <a:t>Genda</a:t>
            </a:r>
            <a:r>
              <a:rPr lang="en-US" sz="2400" dirty="0" smtClean="0">
                <a:latin typeface="+mj-lt"/>
              </a:rPr>
              <a:t>, Yuji, Kondo, </a:t>
            </a:r>
            <a:r>
              <a:rPr lang="en-US" sz="2400" dirty="0" err="1" smtClean="0">
                <a:latin typeface="+mj-lt"/>
              </a:rPr>
              <a:t>Ayako</a:t>
            </a:r>
            <a:r>
              <a:rPr lang="en-US" sz="2400" dirty="0" smtClean="0">
                <a:latin typeface="+mj-lt"/>
              </a:rPr>
              <a:t>, </a:t>
            </a:r>
            <a:r>
              <a:rPr lang="en-US" sz="2400" dirty="0" err="1" smtClean="0">
                <a:latin typeface="+mj-lt"/>
              </a:rPr>
              <a:t>Ohta</a:t>
            </a:r>
            <a:r>
              <a:rPr lang="en-US" sz="2400" dirty="0" smtClean="0">
                <a:latin typeface="+mj-lt"/>
              </a:rPr>
              <a:t>, and </a:t>
            </a:r>
            <a:r>
              <a:rPr lang="en-US" sz="2400" dirty="0" err="1" smtClean="0">
                <a:latin typeface="+mj-lt"/>
              </a:rPr>
              <a:t>Souichi</a:t>
            </a:r>
            <a:r>
              <a:rPr lang="en-US" sz="2400" dirty="0" smtClean="0">
                <a:latin typeface="+mj-lt"/>
              </a:rPr>
              <a:t>, 2010. 'Long-term </a:t>
            </a:r>
            <a:r>
              <a:rPr lang="en-US" sz="2400" dirty="0" smtClean="0">
                <a:latin typeface="+mj-lt"/>
              </a:rPr>
              <a:t>effects </a:t>
            </a:r>
            <a:r>
              <a:rPr lang="en-US" sz="2400" dirty="0" smtClean="0">
                <a:latin typeface="+mj-lt"/>
              </a:rPr>
              <a:t>of a recession </a:t>
            </a:r>
            <a:r>
              <a:rPr lang="en-US" sz="2400" dirty="0" smtClean="0">
                <a:latin typeface="+mj-lt"/>
              </a:rPr>
              <a:t>at labor </a:t>
            </a:r>
            <a:r>
              <a:rPr lang="en-US" sz="2400" dirty="0" smtClean="0">
                <a:latin typeface="+mj-lt"/>
              </a:rPr>
              <a:t>market entry in Japan and the United States.' Journal of Human </a:t>
            </a:r>
            <a:r>
              <a:rPr lang="en-US" sz="2400" dirty="0" smtClean="0">
                <a:latin typeface="+mj-lt"/>
              </a:rPr>
              <a:t>Resources, 45</a:t>
            </a:r>
            <a:r>
              <a:rPr lang="en-US" sz="2400" dirty="0" smtClean="0">
                <a:latin typeface="+mj-lt"/>
              </a:rPr>
              <a:t>, 157-196</a:t>
            </a:r>
            <a:r>
              <a:rPr lang="en-US" sz="2400" dirty="0" smtClean="0">
                <a:latin typeface="+mj-lt"/>
              </a:rPr>
              <a:t>.</a:t>
            </a:r>
          </a:p>
          <a:p>
            <a:pPr>
              <a:buNone/>
            </a:pPr>
            <a:r>
              <a:rPr lang="en-US" sz="2400" dirty="0" smtClean="0">
                <a:latin typeface="+mj-lt"/>
              </a:rPr>
              <a:t>Kahn, Lisa 2010. 'The long-term labor market consequences of graduating from </a:t>
            </a:r>
            <a:r>
              <a:rPr lang="en-US" sz="2400" dirty="0" smtClean="0">
                <a:latin typeface="+mj-lt"/>
              </a:rPr>
              <a:t>college in </a:t>
            </a:r>
            <a:r>
              <a:rPr lang="en-US" sz="2400" dirty="0" smtClean="0">
                <a:latin typeface="+mj-lt"/>
              </a:rPr>
              <a:t>a bad economy.' Labor Economics, Volume 17, Issue 2, April 2010, 303-316</a:t>
            </a:r>
            <a:r>
              <a:rPr lang="en-US" sz="2400" dirty="0" smtClean="0">
                <a:latin typeface="+mj-lt"/>
              </a:rPr>
              <a:t>.</a:t>
            </a:r>
          </a:p>
          <a:p>
            <a:pPr>
              <a:buNone/>
            </a:pPr>
            <a:r>
              <a:rPr lang="en-US" sz="2400" dirty="0" err="1" smtClean="0">
                <a:latin typeface="+mj-lt"/>
              </a:rPr>
              <a:t>Oreopoulous</a:t>
            </a:r>
            <a:r>
              <a:rPr lang="en-US" sz="2400" dirty="0" smtClean="0">
                <a:latin typeface="+mj-lt"/>
              </a:rPr>
              <a:t>, Phil, Till </a:t>
            </a:r>
            <a:r>
              <a:rPr lang="en-US" sz="2400" dirty="0" smtClean="0">
                <a:latin typeface="+mj-lt"/>
              </a:rPr>
              <a:t>von </a:t>
            </a:r>
            <a:r>
              <a:rPr lang="en-US" sz="2400" dirty="0" err="1" smtClean="0">
                <a:latin typeface="+mj-lt"/>
              </a:rPr>
              <a:t>Wachter</a:t>
            </a:r>
            <a:r>
              <a:rPr lang="en-US" sz="2400" dirty="0" smtClean="0">
                <a:latin typeface="+mj-lt"/>
              </a:rPr>
              <a:t>, </a:t>
            </a:r>
            <a:r>
              <a:rPr lang="en-US" sz="2400" dirty="0" smtClean="0">
                <a:latin typeface="+mj-lt"/>
              </a:rPr>
              <a:t>and Andrew </a:t>
            </a:r>
            <a:r>
              <a:rPr lang="en-US" sz="2400" dirty="0" err="1" smtClean="0">
                <a:latin typeface="+mj-lt"/>
              </a:rPr>
              <a:t>Heisz</a:t>
            </a:r>
            <a:r>
              <a:rPr lang="en-US" sz="2400" dirty="0" smtClean="0">
                <a:latin typeface="+mj-lt"/>
              </a:rPr>
              <a:t> 2012. 'The Short- and </a:t>
            </a:r>
            <a:r>
              <a:rPr lang="en-US" sz="2400" dirty="0" smtClean="0">
                <a:latin typeface="+mj-lt"/>
              </a:rPr>
              <a:t>Long-Term Career Effects </a:t>
            </a:r>
            <a:r>
              <a:rPr lang="en-US" sz="2400" dirty="0" smtClean="0">
                <a:latin typeface="+mj-lt"/>
              </a:rPr>
              <a:t>of Graduating in a Recession: Hysteresis and Heterogeneity in </a:t>
            </a:r>
            <a:r>
              <a:rPr lang="en-US" sz="2400" dirty="0" smtClean="0">
                <a:latin typeface="+mj-lt"/>
              </a:rPr>
              <a:t>the Market </a:t>
            </a:r>
            <a:r>
              <a:rPr lang="en-US" sz="2400" dirty="0" smtClean="0">
                <a:latin typeface="+mj-lt"/>
              </a:rPr>
              <a:t>for College Graduates.' American Economic Journal: Applied </a:t>
            </a:r>
            <a:r>
              <a:rPr lang="en-US" sz="2400" dirty="0" smtClean="0">
                <a:latin typeface="+mj-lt"/>
              </a:rPr>
              <a:t>Economics, Vol</a:t>
            </a:r>
            <a:r>
              <a:rPr lang="en-US" sz="2400" dirty="0" smtClean="0">
                <a:latin typeface="+mj-lt"/>
              </a:rPr>
              <a:t>. 4, Number 1</a:t>
            </a:r>
            <a:r>
              <a:rPr lang="en-US" sz="2400" dirty="0" smtClean="0">
                <a:latin typeface="+mj-lt"/>
              </a:rPr>
              <a:t>.</a:t>
            </a:r>
            <a:endParaRPr lang="en-AU" sz="2400" dirty="0" smtClean="0">
              <a:latin typeface="Arial" charset="0"/>
              <a:ea typeface="Arial" charset="0"/>
              <a:cs typeface="Arial" charset="0"/>
            </a:endParaRPr>
          </a:p>
        </p:txBody>
      </p:sp>
    </p:spTree>
    <p:extLst>
      <p:ext uri="{BB962C8B-B14F-4D97-AF65-F5344CB8AC3E}">
        <p14:creationId xmlns="" xmlns:p14="http://schemas.microsoft.com/office/powerpoint/2010/main" val="904848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0"/>
          <p:cNvSpPr>
            <a:spLocks noChangeArrowheads="1"/>
          </p:cNvSpPr>
          <p:nvPr/>
        </p:nvSpPr>
        <p:spPr bwMode="auto">
          <a:xfrm>
            <a:off x="0" y="410817"/>
            <a:ext cx="9024730" cy="1279872"/>
          </a:xfrm>
          <a:prstGeom prst="rect">
            <a:avLst/>
          </a:prstGeom>
          <a:solidFill>
            <a:srgbClr val="8B0012"/>
          </a:solidFill>
          <a:ln>
            <a:noFill/>
          </a:ln>
          <a:extLst>
            <a:ext uri="{91240B29-F687-4F45-9708-019B960494DF}">
              <a14:hiddenLine xmlns="" xmlns:a14="http://schemas.microsoft.com/office/drawing/2010/main" w="22225">
                <a:solidFill>
                  <a:srgbClr val="7E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5" name="Title 1"/>
          <p:cNvSpPr>
            <a:spLocks noGrp="1"/>
          </p:cNvSpPr>
          <p:nvPr>
            <p:ph type="title"/>
          </p:nvPr>
        </p:nvSpPr>
        <p:spPr>
          <a:xfrm>
            <a:off x="838200" y="365125"/>
            <a:ext cx="10515600" cy="1325563"/>
          </a:xfrm>
        </p:spPr>
        <p:txBody>
          <a:bodyPr/>
          <a:lstStyle/>
          <a:p>
            <a:r>
              <a:rPr lang="en-AU" dirty="0" smtClean="0">
                <a:solidFill>
                  <a:schemeClr val="bg1"/>
                </a:solidFill>
                <a:latin typeface="Arial" charset="0"/>
                <a:ea typeface="Arial" charset="0"/>
                <a:cs typeface="Arial" charset="0"/>
              </a:rPr>
              <a:t>Contents</a:t>
            </a:r>
            <a:endParaRPr lang="en-AU" dirty="0">
              <a:solidFill>
                <a:schemeClr val="bg1"/>
              </a:solidFill>
              <a:latin typeface="Arial" charset="0"/>
              <a:ea typeface="Arial" charset="0"/>
              <a:cs typeface="Arial" charset="0"/>
            </a:endParaRPr>
          </a:p>
        </p:txBody>
      </p:sp>
      <p:sp>
        <p:nvSpPr>
          <p:cNvPr id="2" name="Content Placeholder 1"/>
          <p:cNvSpPr>
            <a:spLocks noGrp="1"/>
          </p:cNvSpPr>
          <p:nvPr>
            <p:ph idx="1"/>
          </p:nvPr>
        </p:nvSpPr>
        <p:spPr/>
        <p:txBody>
          <a:bodyPr>
            <a:normAutofit/>
          </a:bodyPr>
          <a:lstStyle/>
          <a:p>
            <a:pPr marL="514350" indent="-514350">
              <a:buFont typeface="+mj-lt"/>
              <a:buAutoNum type="arabicPeriod"/>
            </a:pPr>
            <a:endParaRPr lang="en-AU" dirty="0" smtClean="0">
              <a:latin typeface="Arial" charset="0"/>
              <a:ea typeface="Arial" charset="0"/>
              <a:cs typeface="Arial" charset="0"/>
            </a:endParaRPr>
          </a:p>
          <a:p>
            <a:pPr marL="514350" indent="-514350">
              <a:buFont typeface="+mj-lt"/>
              <a:buAutoNum type="arabicPeriod"/>
            </a:pPr>
            <a:r>
              <a:rPr lang="en-AU" dirty="0" smtClean="0">
                <a:latin typeface="Arial" charset="0"/>
                <a:ea typeface="Arial" charset="0"/>
                <a:cs typeface="Arial" charset="0"/>
              </a:rPr>
              <a:t>Introduction</a:t>
            </a:r>
          </a:p>
          <a:p>
            <a:pPr marL="514350" indent="-514350">
              <a:buFont typeface="+mj-lt"/>
              <a:buAutoNum type="arabicPeriod"/>
            </a:pPr>
            <a:r>
              <a:rPr lang="en-AU" dirty="0" smtClean="0">
                <a:latin typeface="Arial" charset="0"/>
                <a:ea typeface="Arial" charset="0"/>
                <a:cs typeface="Arial" charset="0"/>
              </a:rPr>
              <a:t>Literature Review</a:t>
            </a:r>
          </a:p>
          <a:p>
            <a:pPr marL="514350" indent="-514350">
              <a:buFont typeface="+mj-lt"/>
              <a:buAutoNum type="arabicPeriod"/>
            </a:pPr>
            <a:r>
              <a:rPr lang="en-AU" dirty="0" smtClean="0">
                <a:latin typeface="Arial" charset="0"/>
                <a:ea typeface="Arial" charset="0"/>
                <a:cs typeface="Arial" charset="0"/>
              </a:rPr>
              <a:t>Data and simulation</a:t>
            </a:r>
          </a:p>
          <a:p>
            <a:pPr marL="514350" indent="-514350">
              <a:buFont typeface="+mj-lt"/>
              <a:buAutoNum type="arabicPeriod"/>
            </a:pPr>
            <a:r>
              <a:rPr lang="en-AU" dirty="0" smtClean="0">
                <a:latin typeface="Arial" charset="0"/>
                <a:ea typeface="Arial" charset="0"/>
                <a:cs typeface="Arial" charset="0"/>
              </a:rPr>
              <a:t>Empirical strategy</a:t>
            </a:r>
          </a:p>
          <a:p>
            <a:pPr marL="514350" indent="-514350">
              <a:buFont typeface="+mj-lt"/>
              <a:buAutoNum type="arabicPeriod"/>
            </a:pPr>
            <a:r>
              <a:rPr lang="en-AU" dirty="0" smtClean="0">
                <a:latin typeface="Arial" charset="0"/>
                <a:ea typeface="Arial" charset="0"/>
                <a:cs typeface="Arial" charset="0"/>
              </a:rPr>
              <a:t>Results</a:t>
            </a:r>
          </a:p>
          <a:p>
            <a:pPr marL="514350" indent="-514350">
              <a:buFont typeface="+mj-lt"/>
              <a:buAutoNum type="arabicPeriod"/>
            </a:pPr>
            <a:r>
              <a:rPr lang="en-AU" dirty="0" smtClean="0">
                <a:latin typeface="Arial" charset="0"/>
                <a:ea typeface="Arial" charset="0"/>
                <a:cs typeface="Arial" charset="0"/>
              </a:rPr>
              <a:t>Conclusion</a:t>
            </a:r>
          </a:p>
        </p:txBody>
      </p:sp>
    </p:spTree>
    <p:extLst>
      <p:ext uri="{BB962C8B-B14F-4D97-AF65-F5344CB8AC3E}">
        <p14:creationId xmlns="" xmlns:p14="http://schemas.microsoft.com/office/powerpoint/2010/main" val="904848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0"/>
          <p:cNvSpPr>
            <a:spLocks noChangeArrowheads="1"/>
          </p:cNvSpPr>
          <p:nvPr/>
        </p:nvSpPr>
        <p:spPr bwMode="auto">
          <a:xfrm>
            <a:off x="0" y="365125"/>
            <a:ext cx="11816862" cy="1325564"/>
          </a:xfrm>
          <a:prstGeom prst="rect">
            <a:avLst/>
          </a:prstGeom>
          <a:solidFill>
            <a:srgbClr val="8B0012"/>
          </a:solidFill>
          <a:ln>
            <a:noFill/>
          </a:ln>
          <a:extLst>
            <a:ext uri="{91240B29-F687-4F45-9708-019B960494DF}">
              <a14:hiddenLine xmlns="" xmlns:a14="http://schemas.microsoft.com/office/drawing/2010/main" w="22225">
                <a:solidFill>
                  <a:srgbClr val="7E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5" name="Title 1"/>
          <p:cNvSpPr>
            <a:spLocks noGrp="1"/>
          </p:cNvSpPr>
          <p:nvPr>
            <p:ph type="title"/>
          </p:nvPr>
        </p:nvSpPr>
        <p:spPr>
          <a:xfrm>
            <a:off x="557214" y="365126"/>
            <a:ext cx="10515600" cy="1325563"/>
          </a:xfrm>
        </p:spPr>
        <p:txBody>
          <a:bodyPr/>
          <a:lstStyle/>
          <a:p>
            <a:r>
              <a:rPr lang="en-AU" dirty="0" smtClean="0">
                <a:solidFill>
                  <a:schemeClr val="bg1"/>
                </a:solidFill>
                <a:latin typeface="Arial" charset="0"/>
                <a:ea typeface="Arial" charset="0"/>
                <a:cs typeface="Arial" charset="0"/>
              </a:rPr>
              <a:t>Introduction - What is the effect of graduating in poor economic times?</a:t>
            </a:r>
            <a:endParaRPr lang="en-AU" dirty="0">
              <a:solidFill>
                <a:schemeClr val="bg1"/>
              </a:solidFill>
              <a:latin typeface="Arial" charset="0"/>
              <a:ea typeface="Arial" charset="0"/>
              <a:cs typeface="Arial" charset="0"/>
            </a:endParaRPr>
          </a:p>
        </p:txBody>
      </p:sp>
      <p:sp>
        <p:nvSpPr>
          <p:cNvPr id="34" name="Content Placeholder 2"/>
          <p:cNvSpPr>
            <a:spLocks noGrp="1"/>
          </p:cNvSpPr>
          <p:nvPr>
            <p:ph idx="1"/>
          </p:nvPr>
        </p:nvSpPr>
        <p:spPr>
          <a:xfrm>
            <a:off x="557214" y="1997073"/>
            <a:ext cx="11259648" cy="4846639"/>
          </a:xfrm>
        </p:spPr>
        <p:txBody>
          <a:bodyPr>
            <a:normAutofit fontScale="92500" lnSpcReduction="20000"/>
          </a:bodyPr>
          <a:lstStyle/>
          <a:p>
            <a:pPr>
              <a:buNone/>
            </a:pPr>
            <a:r>
              <a:rPr lang="en-US" dirty="0" smtClean="0">
                <a:latin typeface="+mj-lt"/>
                <a:ea typeface="Arial" charset="0"/>
                <a:cs typeface="Arial" charset="0"/>
              </a:rPr>
              <a:t>I use economic indicators at or around graduation and a large simulated dataset to estimate the effect of graduating in poor economic times for Virginia higher degree holders.</a:t>
            </a:r>
          </a:p>
          <a:p>
            <a:pPr>
              <a:buNone/>
            </a:pPr>
            <a:endParaRPr lang="en-US" dirty="0" smtClean="0">
              <a:latin typeface="+mj-lt"/>
              <a:ea typeface="Arial" charset="0"/>
              <a:cs typeface="Arial" charset="0"/>
            </a:endParaRPr>
          </a:p>
          <a:p>
            <a:pPr>
              <a:buNone/>
            </a:pPr>
            <a:r>
              <a:rPr lang="en-US" u="sng" dirty="0" smtClean="0">
                <a:latin typeface="+mj-lt"/>
                <a:ea typeface="Arial" charset="0"/>
                <a:cs typeface="Arial" charset="0"/>
              </a:rPr>
              <a:t>Potential reasons for lower wages in the short run:</a:t>
            </a:r>
          </a:p>
          <a:p>
            <a:r>
              <a:rPr lang="en-US" dirty="0" smtClean="0">
                <a:latin typeface="+mj-lt"/>
                <a:ea typeface="Arial" charset="0"/>
                <a:cs typeface="Arial" charset="0"/>
              </a:rPr>
              <a:t>Lower full time employment</a:t>
            </a:r>
          </a:p>
          <a:p>
            <a:r>
              <a:rPr lang="en-US" dirty="0" smtClean="0">
                <a:latin typeface="+mj-lt"/>
                <a:ea typeface="Arial" charset="0"/>
                <a:cs typeface="Arial" charset="0"/>
              </a:rPr>
              <a:t>Lower offers than in good economic times</a:t>
            </a:r>
          </a:p>
          <a:p>
            <a:pPr>
              <a:buNone/>
            </a:pPr>
            <a:endParaRPr lang="en-US" dirty="0" smtClean="0">
              <a:latin typeface="+mj-lt"/>
              <a:ea typeface="Arial" charset="0"/>
              <a:cs typeface="Arial" charset="0"/>
            </a:endParaRPr>
          </a:p>
          <a:p>
            <a:pPr>
              <a:buNone/>
            </a:pPr>
            <a:r>
              <a:rPr lang="en-US" u="sng" dirty="0" smtClean="0">
                <a:latin typeface="+mj-lt"/>
                <a:ea typeface="Arial" charset="0"/>
                <a:cs typeface="Arial" charset="0"/>
              </a:rPr>
              <a:t>Potential reasons for lower wages in the medium to long run</a:t>
            </a:r>
          </a:p>
          <a:p>
            <a:r>
              <a:rPr lang="en-US" dirty="0" smtClean="0">
                <a:latin typeface="+mj-lt"/>
                <a:ea typeface="Arial" charset="0"/>
                <a:cs typeface="Arial" charset="0"/>
              </a:rPr>
              <a:t>Lower human capital accumulation from unemployment or lack of full employment</a:t>
            </a:r>
          </a:p>
          <a:p>
            <a:r>
              <a:rPr lang="en-US" dirty="0" smtClean="0">
                <a:latin typeface="+mj-lt"/>
                <a:ea typeface="Arial" charset="0"/>
                <a:cs typeface="Arial" charset="0"/>
              </a:rPr>
              <a:t>Lower medium and long term health outcomes for graduates of poor economic times, which leads to lower wages</a:t>
            </a:r>
          </a:p>
          <a:p>
            <a:pPr>
              <a:buNone/>
            </a:pPr>
            <a:endParaRPr lang="en-US" dirty="0" smtClean="0">
              <a:latin typeface="Arial" charset="0"/>
              <a:ea typeface="Arial" charset="0"/>
              <a:cs typeface="Arial" charset="0"/>
            </a:endParaRPr>
          </a:p>
        </p:txBody>
      </p:sp>
    </p:spTree>
    <p:extLst>
      <p:ext uri="{BB962C8B-B14F-4D97-AF65-F5344CB8AC3E}">
        <p14:creationId xmlns="" xmlns:p14="http://schemas.microsoft.com/office/powerpoint/2010/main" val="501418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1725608"/>
            <a:ext cx="11301413" cy="4846639"/>
          </a:xfrm>
        </p:spPr>
        <p:txBody>
          <a:bodyPr>
            <a:normAutofit lnSpcReduction="10000"/>
          </a:bodyPr>
          <a:lstStyle/>
          <a:p>
            <a:r>
              <a:rPr lang="en-AU" dirty="0" err="1" smtClean="0">
                <a:latin typeface="+mj-lt"/>
                <a:ea typeface="Arial" charset="0"/>
                <a:cs typeface="Arial" charset="0"/>
              </a:rPr>
              <a:t>Oreopolous</a:t>
            </a:r>
            <a:r>
              <a:rPr lang="en-AU" dirty="0" smtClean="0">
                <a:latin typeface="+mj-lt"/>
                <a:ea typeface="Arial" charset="0"/>
                <a:cs typeface="Arial" charset="0"/>
              </a:rPr>
              <a:t>, Till von Watcher, and </a:t>
            </a:r>
            <a:r>
              <a:rPr lang="en-AU" dirty="0" err="1" smtClean="0">
                <a:latin typeface="+mj-lt"/>
                <a:ea typeface="Arial" charset="0"/>
                <a:cs typeface="Arial" charset="0"/>
              </a:rPr>
              <a:t>Heisz</a:t>
            </a:r>
            <a:r>
              <a:rPr lang="en-AU" dirty="0" smtClean="0">
                <a:latin typeface="+mj-lt"/>
                <a:ea typeface="Arial" charset="0"/>
                <a:cs typeface="Arial" charset="0"/>
              </a:rPr>
              <a:t> (2012), find that Canadian college graduates of a recession in the 80’s suffered earnings losses that faded over a decade.</a:t>
            </a:r>
          </a:p>
          <a:p>
            <a:pPr lvl="1"/>
            <a:r>
              <a:rPr lang="en-AU" dirty="0" smtClean="0">
                <a:latin typeface="+mj-lt"/>
                <a:ea typeface="Arial" charset="0"/>
                <a:cs typeface="Arial" charset="0"/>
              </a:rPr>
              <a:t>They find that lower wages can be explained </a:t>
            </a:r>
            <a:r>
              <a:rPr lang="en-US" dirty="0" smtClean="0">
                <a:latin typeface="+mj-lt"/>
                <a:ea typeface="Arial" charset="0"/>
                <a:cs typeface="Arial" charset="0"/>
              </a:rPr>
              <a:t>by an initial reduction in employer quality.</a:t>
            </a:r>
            <a:br>
              <a:rPr lang="en-US" dirty="0" smtClean="0">
                <a:latin typeface="+mj-lt"/>
                <a:ea typeface="Arial" charset="0"/>
                <a:cs typeface="Arial" charset="0"/>
              </a:rPr>
            </a:br>
            <a:endParaRPr lang="en-AU" dirty="0" smtClean="0">
              <a:latin typeface="+mj-lt"/>
              <a:ea typeface="Arial" charset="0"/>
              <a:cs typeface="Arial" charset="0"/>
            </a:endParaRPr>
          </a:p>
          <a:p>
            <a:r>
              <a:rPr lang="en-US" dirty="0" smtClean="0">
                <a:latin typeface="+mj-lt"/>
                <a:ea typeface="Arial" charset="0"/>
                <a:cs typeface="Arial" charset="0"/>
              </a:rPr>
              <a:t>Kahn (2010) finds large, negative, and persistent effects on wages from graduating during bad economic times using the National Longitudinal Survey of Youth.</a:t>
            </a:r>
          </a:p>
          <a:p>
            <a:endParaRPr lang="en-US" dirty="0" smtClean="0">
              <a:latin typeface="+mj-lt"/>
              <a:ea typeface="Arial" charset="0"/>
              <a:cs typeface="Arial" charset="0"/>
            </a:endParaRPr>
          </a:p>
          <a:p>
            <a:r>
              <a:rPr lang="en-US" dirty="0" smtClean="0">
                <a:latin typeface="+mj-lt"/>
                <a:ea typeface="Arial" charset="0"/>
                <a:cs typeface="Arial" charset="0"/>
              </a:rPr>
              <a:t>Cutler, Huang, and </a:t>
            </a:r>
            <a:r>
              <a:rPr lang="en-US" dirty="0" err="1" smtClean="0">
                <a:latin typeface="+mj-lt"/>
                <a:ea typeface="Arial" charset="0"/>
                <a:cs typeface="Arial" charset="0"/>
              </a:rPr>
              <a:t>Lleras-Muney</a:t>
            </a:r>
            <a:r>
              <a:rPr lang="en-US" dirty="0" smtClean="0">
                <a:latin typeface="+mj-lt"/>
                <a:ea typeface="Arial" charset="0"/>
                <a:cs typeface="Arial" charset="0"/>
              </a:rPr>
              <a:t> (2014) show that graduating in poor economic times results in lower incomes and health outcomes over time. </a:t>
            </a:r>
          </a:p>
          <a:p>
            <a:pPr lvl="1"/>
            <a:r>
              <a:rPr lang="en-US" dirty="0" smtClean="0">
                <a:latin typeface="+mj-lt"/>
                <a:ea typeface="Arial" charset="0"/>
                <a:cs typeface="Arial" charset="0"/>
              </a:rPr>
              <a:t>They find that a protective effect for more educated graduates</a:t>
            </a:r>
            <a:endParaRPr lang="en-AU" dirty="0" smtClean="0">
              <a:latin typeface="+mj-lt"/>
              <a:ea typeface="Arial" charset="0"/>
              <a:cs typeface="Arial" charset="0"/>
            </a:endParaRPr>
          </a:p>
        </p:txBody>
      </p:sp>
      <p:sp>
        <p:nvSpPr>
          <p:cNvPr id="4" name="矩形 10"/>
          <p:cNvSpPr>
            <a:spLocks noChangeArrowheads="1"/>
          </p:cNvSpPr>
          <p:nvPr/>
        </p:nvSpPr>
        <p:spPr bwMode="auto">
          <a:xfrm>
            <a:off x="0" y="182209"/>
            <a:ext cx="12192000" cy="1279872"/>
          </a:xfrm>
          <a:prstGeom prst="rect">
            <a:avLst/>
          </a:prstGeom>
          <a:solidFill>
            <a:srgbClr val="8B0012"/>
          </a:solidFill>
          <a:ln>
            <a:noFill/>
          </a:ln>
          <a:extLst>
            <a:ext uri="{91240B29-F687-4F45-9708-019B960494DF}">
              <a14:hiddenLine xmlns="" xmlns:a14="http://schemas.microsoft.com/office/drawing/2010/main" w="22225">
                <a:solidFill>
                  <a:srgbClr val="7E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5" name="Title 1"/>
          <p:cNvSpPr>
            <a:spLocks noGrp="1"/>
          </p:cNvSpPr>
          <p:nvPr>
            <p:ph type="title"/>
          </p:nvPr>
        </p:nvSpPr>
        <p:spPr>
          <a:xfrm>
            <a:off x="381000" y="153681"/>
            <a:ext cx="10515600" cy="1325563"/>
          </a:xfrm>
        </p:spPr>
        <p:txBody>
          <a:bodyPr/>
          <a:lstStyle/>
          <a:p>
            <a:r>
              <a:rPr lang="en-AU" dirty="0" smtClean="0">
                <a:solidFill>
                  <a:schemeClr val="bg1"/>
                </a:solidFill>
                <a:latin typeface="Arial" charset="0"/>
                <a:ea typeface="Arial" charset="0"/>
                <a:cs typeface="Arial" charset="0"/>
              </a:rPr>
              <a:t>Literature review</a:t>
            </a:r>
            <a:endParaRPr lang="en-AU" dirty="0">
              <a:solidFill>
                <a:schemeClr val="bg1"/>
              </a:solidFill>
              <a:latin typeface="Arial" charset="0"/>
              <a:ea typeface="Arial" charset="0"/>
              <a:cs typeface="Arial" charset="0"/>
            </a:endParaRPr>
          </a:p>
        </p:txBody>
      </p:sp>
    </p:spTree>
    <p:extLst>
      <p:ext uri="{BB962C8B-B14F-4D97-AF65-F5344CB8AC3E}">
        <p14:creationId xmlns="" xmlns:p14="http://schemas.microsoft.com/office/powerpoint/2010/main" val="1457850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448" y="1479244"/>
            <a:ext cx="11295184" cy="5378756"/>
          </a:xfrm>
        </p:spPr>
        <p:txBody>
          <a:bodyPr>
            <a:normAutofit fontScale="92500" lnSpcReduction="10000"/>
          </a:bodyPr>
          <a:lstStyle/>
          <a:p>
            <a:r>
              <a:rPr lang="en-US" dirty="0" err="1" smtClean="0">
                <a:latin typeface="+mj-lt"/>
                <a:ea typeface="Arial" charset="0"/>
                <a:cs typeface="Arial" charset="0"/>
              </a:rPr>
              <a:t>Genda</a:t>
            </a:r>
            <a:r>
              <a:rPr lang="en-US" dirty="0" smtClean="0">
                <a:latin typeface="+mj-lt"/>
                <a:ea typeface="Arial" charset="0"/>
                <a:cs typeface="Arial" charset="0"/>
              </a:rPr>
              <a:t> et al. (2010) show that there are differential effects for job market entrants during poor economic times by both education level and country.  </a:t>
            </a:r>
          </a:p>
          <a:p>
            <a:pPr lvl="1"/>
            <a:r>
              <a:rPr lang="en-US" dirty="0" smtClean="0">
                <a:latin typeface="+mj-lt"/>
                <a:ea typeface="Arial" charset="0"/>
                <a:cs typeface="Arial" charset="0"/>
              </a:rPr>
              <a:t>In Japan - low education leads to persistently lower wages </a:t>
            </a:r>
          </a:p>
          <a:p>
            <a:pPr lvl="1"/>
            <a:r>
              <a:rPr lang="en-US" dirty="0" smtClean="0">
                <a:latin typeface="+mj-lt"/>
                <a:ea typeface="Arial" charset="0"/>
                <a:cs typeface="Arial" charset="0"/>
              </a:rPr>
              <a:t>In America – the effect quickly disappears with improving economic conditions, but the negative effect for more highly educated cohorts is more persistent.</a:t>
            </a:r>
            <a:br>
              <a:rPr lang="en-US" dirty="0" smtClean="0">
                <a:latin typeface="+mj-lt"/>
                <a:ea typeface="Arial" charset="0"/>
                <a:cs typeface="Arial" charset="0"/>
              </a:rPr>
            </a:br>
            <a:endParaRPr lang="en-US" dirty="0" smtClean="0">
              <a:latin typeface="+mj-lt"/>
              <a:ea typeface="Arial" charset="0"/>
              <a:cs typeface="Arial" charset="0"/>
            </a:endParaRPr>
          </a:p>
          <a:p>
            <a:r>
              <a:rPr lang="en-US" dirty="0" smtClean="0">
                <a:latin typeface="+mj-lt"/>
                <a:ea typeface="Arial" charset="0"/>
                <a:cs typeface="Arial" charset="0"/>
              </a:rPr>
              <a:t>Davis and </a:t>
            </a:r>
            <a:r>
              <a:rPr lang="en-US" dirty="0" err="1" smtClean="0">
                <a:latin typeface="+mj-lt"/>
                <a:ea typeface="Arial" charset="0"/>
                <a:cs typeface="Arial" charset="0"/>
              </a:rPr>
              <a:t>Wachter</a:t>
            </a:r>
            <a:r>
              <a:rPr lang="en-US" dirty="0" smtClean="0">
                <a:latin typeface="+mj-lt"/>
                <a:ea typeface="Arial" charset="0"/>
                <a:cs typeface="Arial" charset="0"/>
              </a:rPr>
              <a:t> (2011) use data from 1974 to 2008 to claim differential wage losses based on the severity of the downturn</a:t>
            </a:r>
          </a:p>
          <a:p>
            <a:pPr lvl="1"/>
            <a:r>
              <a:rPr lang="en-US" dirty="0" smtClean="0">
                <a:latin typeface="+mj-lt"/>
                <a:ea typeface="Arial" charset="0"/>
                <a:cs typeface="Arial" charset="0"/>
              </a:rPr>
              <a:t>2.8 years of pre-displacement earnings are lost when mass layoffs occur during recessions with unemployment levels of 8% or above </a:t>
            </a:r>
          </a:p>
          <a:p>
            <a:pPr lvl="1"/>
            <a:r>
              <a:rPr lang="en-US" dirty="0" smtClean="0">
                <a:latin typeface="+mj-lt"/>
                <a:ea typeface="Arial" charset="0"/>
                <a:cs typeface="Arial" charset="0"/>
              </a:rPr>
              <a:t>1.4 years of lost pre-displacement earnings are lost when mass layoffs occur during times of unemployment of 6% or less.</a:t>
            </a:r>
          </a:p>
          <a:p>
            <a:pPr lvl="1"/>
            <a:endParaRPr lang="en-US" dirty="0" smtClean="0">
              <a:latin typeface="+mj-lt"/>
              <a:ea typeface="Arial" charset="0"/>
              <a:cs typeface="Arial" charset="0"/>
            </a:endParaRPr>
          </a:p>
          <a:p>
            <a:r>
              <a:rPr lang="en-US" dirty="0" smtClean="0">
                <a:latin typeface="+mj-lt"/>
                <a:ea typeface="Arial" charset="0"/>
                <a:cs typeface="Arial" charset="0"/>
              </a:rPr>
              <a:t>Due to the nature of the data used, my study can only study how much lower wages are from various economic indicators at graduation  </a:t>
            </a:r>
            <a:r>
              <a:rPr lang="en-US" i="1" dirty="0" smtClean="0">
                <a:latin typeface="+mj-lt"/>
                <a:ea typeface="Arial" charset="0"/>
                <a:cs typeface="Arial" charset="0"/>
              </a:rPr>
              <a:t>conditional on employment</a:t>
            </a:r>
            <a:r>
              <a:rPr lang="en-US" dirty="0" smtClean="0">
                <a:latin typeface="+mj-lt"/>
                <a:ea typeface="Arial" charset="0"/>
                <a:cs typeface="Arial" charset="0"/>
              </a:rPr>
              <a:t>.</a:t>
            </a:r>
          </a:p>
          <a:p>
            <a:endParaRPr lang="en-US" dirty="0" smtClean="0">
              <a:latin typeface="Arial" charset="0"/>
              <a:ea typeface="Arial" charset="0"/>
              <a:cs typeface="Arial" charset="0"/>
            </a:endParaRPr>
          </a:p>
          <a:p>
            <a:pPr>
              <a:buNone/>
            </a:pPr>
            <a:endParaRPr lang="en-US" dirty="0" smtClean="0">
              <a:latin typeface="Arial" charset="0"/>
              <a:ea typeface="Arial" charset="0"/>
              <a:cs typeface="Arial" charset="0"/>
            </a:endParaRPr>
          </a:p>
        </p:txBody>
      </p:sp>
      <p:sp>
        <p:nvSpPr>
          <p:cNvPr id="4" name="矩形 10"/>
          <p:cNvSpPr>
            <a:spLocks noChangeArrowheads="1"/>
          </p:cNvSpPr>
          <p:nvPr/>
        </p:nvSpPr>
        <p:spPr bwMode="auto">
          <a:xfrm>
            <a:off x="0" y="182209"/>
            <a:ext cx="12192000" cy="1279872"/>
          </a:xfrm>
          <a:prstGeom prst="rect">
            <a:avLst/>
          </a:prstGeom>
          <a:solidFill>
            <a:srgbClr val="8B0012"/>
          </a:solidFill>
          <a:ln>
            <a:noFill/>
          </a:ln>
          <a:extLst>
            <a:ext uri="{91240B29-F687-4F45-9708-019B960494DF}">
              <a14:hiddenLine xmlns="" xmlns:a14="http://schemas.microsoft.com/office/drawing/2010/main" w="22225">
                <a:solidFill>
                  <a:srgbClr val="7E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5" name="Title 1"/>
          <p:cNvSpPr>
            <a:spLocks noGrp="1"/>
          </p:cNvSpPr>
          <p:nvPr>
            <p:ph type="title"/>
          </p:nvPr>
        </p:nvSpPr>
        <p:spPr>
          <a:xfrm>
            <a:off x="381000" y="153681"/>
            <a:ext cx="10515600" cy="1325563"/>
          </a:xfrm>
        </p:spPr>
        <p:txBody>
          <a:bodyPr/>
          <a:lstStyle/>
          <a:p>
            <a:r>
              <a:rPr lang="en-AU" dirty="0" smtClean="0">
                <a:solidFill>
                  <a:schemeClr val="bg1"/>
                </a:solidFill>
                <a:latin typeface="Arial" charset="0"/>
                <a:ea typeface="Arial" charset="0"/>
                <a:cs typeface="Arial" charset="0"/>
              </a:rPr>
              <a:t>Literature review continued</a:t>
            </a:r>
            <a:endParaRPr lang="en-AU" dirty="0">
              <a:solidFill>
                <a:schemeClr val="bg1"/>
              </a:solidFill>
              <a:latin typeface="Arial" charset="0"/>
              <a:ea typeface="Arial" charset="0"/>
              <a:cs typeface="Arial" charset="0"/>
            </a:endParaRPr>
          </a:p>
        </p:txBody>
      </p:sp>
    </p:spTree>
    <p:extLst>
      <p:ext uri="{BB962C8B-B14F-4D97-AF65-F5344CB8AC3E}">
        <p14:creationId xmlns="" xmlns:p14="http://schemas.microsoft.com/office/powerpoint/2010/main" val="14578508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698" y="1471609"/>
            <a:ext cx="5033963" cy="5386391"/>
          </a:xfrm>
        </p:spPr>
        <p:txBody>
          <a:bodyPr>
            <a:normAutofit fontScale="92500" lnSpcReduction="10000"/>
          </a:bodyPr>
          <a:lstStyle/>
          <a:p>
            <a:r>
              <a:rPr lang="en-AU" dirty="0" smtClean="0">
                <a:latin typeface="+mj-lt"/>
                <a:ea typeface="Arial" charset="0"/>
                <a:cs typeface="Arial" charset="0"/>
              </a:rPr>
              <a:t>Primary data source -</a:t>
            </a:r>
            <a:r>
              <a:rPr lang="en-US" dirty="0" smtClean="0">
                <a:latin typeface="+mj-lt"/>
              </a:rPr>
              <a:t>SCHEV's </a:t>
            </a:r>
            <a:r>
              <a:rPr lang="en-US" dirty="0" smtClean="0">
                <a:latin typeface="+mj-lt"/>
              </a:rPr>
              <a:t>Guide to the </a:t>
            </a:r>
            <a:r>
              <a:rPr lang="en-US" dirty="0" smtClean="0">
                <a:latin typeface="+mj-lt"/>
              </a:rPr>
              <a:t>Mid-Career Wages</a:t>
            </a:r>
          </a:p>
          <a:p>
            <a:r>
              <a:rPr lang="en-US" dirty="0" smtClean="0">
                <a:latin typeface="+mj-lt"/>
                <a:ea typeface="Arial" charset="0"/>
                <a:cs typeface="Arial" charset="0"/>
              </a:rPr>
              <a:t>Yearly </a:t>
            </a:r>
            <a:r>
              <a:rPr lang="en-US" dirty="0" smtClean="0">
                <a:latin typeface="+mj-lt"/>
                <a:ea typeface="Arial" charset="0"/>
                <a:cs typeface="Arial" charset="0"/>
              </a:rPr>
              <a:t>distributional </a:t>
            </a:r>
            <a:r>
              <a:rPr lang="en-US" dirty="0" smtClean="0">
                <a:latin typeface="+mj-lt"/>
                <a:ea typeface="Arial" charset="0"/>
                <a:cs typeface="Arial" charset="0"/>
              </a:rPr>
              <a:t>wage </a:t>
            </a:r>
            <a:r>
              <a:rPr lang="en-US" dirty="0" smtClean="0">
                <a:latin typeface="+mj-lt"/>
                <a:ea typeface="Arial" charset="0"/>
                <a:cs typeface="Arial" charset="0"/>
              </a:rPr>
              <a:t>data for Virginia higher degree graduates</a:t>
            </a:r>
          </a:p>
          <a:p>
            <a:r>
              <a:rPr lang="en-US" dirty="0" smtClean="0">
                <a:latin typeface="+mj-lt"/>
                <a:ea typeface="Arial" charset="0"/>
                <a:cs typeface="Arial" charset="0"/>
              </a:rPr>
              <a:t>25</a:t>
            </a:r>
            <a:r>
              <a:rPr lang="en-US" baseline="30000" dirty="0" smtClean="0">
                <a:latin typeface="+mj-lt"/>
                <a:ea typeface="Arial" charset="0"/>
                <a:cs typeface="Arial" charset="0"/>
              </a:rPr>
              <a:t>th</a:t>
            </a:r>
            <a:r>
              <a:rPr lang="en-US" dirty="0" smtClean="0">
                <a:latin typeface="+mj-lt"/>
                <a:ea typeface="Arial" charset="0"/>
                <a:cs typeface="Arial" charset="0"/>
              </a:rPr>
              <a:t>, 50</a:t>
            </a:r>
            <a:r>
              <a:rPr lang="en-US" baseline="30000" dirty="0" smtClean="0">
                <a:latin typeface="+mj-lt"/>
                <a:ea typeface="Arial" charset="0"/>
                <a:cs typeface="Arial" charset="0"/>
              </a:rPr>
              <a:t>th</a:t>
            </a:r>
            <a:r>
              <a:rPr lang="en-US" dirty="0" smtClean="0">
                <a:latin typeface="+mj-lt"/>
                <a:ea typeface="Arial" charset="0"/>
                <a:cs typeface="Arial" charset="0"/>
              </a:rPr>
              <a:t>, 75</a:t>
            </a:r>
            <a:r>
              <a:rPr lang="en-US" baseline="30000" dirty="0" smtClean="0">
                <a:latin typeface="+mj-lt"/>
                <a:ea typeface="Arial" charset="0"/>
                <a:cs typeface="Arial" charset="0"/>
              </a:rPr>
              <a:t>th</a:t>
            </a:r>
            <a:r>
              <a:rPr lang="en-US" dirty="0" smtClean="0">
                <a:latin typeface="+mj-lt"/>
                <a:ea typeface="Arial" charset="0"/>
                <a:cs typeface="Arial" charset="0"/>
              </a:rPr>
              <a:t> percentiles of income and number of reporting workers for one year’s wages of a given graduation year – degree level cohort</a:t>
            </a:r>
          </a:p>
          <a:p>
            <a:r>
              <a:rPr lang="en-US" dirty="0" smtClean="0">
                <a:latin typeface="+mj-lt"/>
                <a:ea typeface="Arial" charset="0"/>
                <a:cs typeface="Arial" charset="0"/>
              </a:rPr>
              <a:t>Wage data from 1998-2013 for graduates of the classes of 1993-2011.</a:t>
            </a:r>
          </a:p>
          <a:p>
            <a:r>
              <a:rPr lang="en-US" dirty="0" smtClean="0">
                <a:latin typeface="+mj-lt"/>
                <a:ea typeface="Arial" charset="0"/>
                <a:cs typeface="Arial" charset="0"/>
              </a:rPr>
              <a:t>Adjusted for inflation to equal 2009 dollars.</a:t>
            </a:r>
          </a:p>
          <a:p>
            <a:endParaRPr lang="en-AU" dirty="0" smtClean="0">
              <a:latin typeface="Arial" charset="0"/>
              <a:ea typeface="Arial" charset="0"/>
              <a:cs typeface="Arial" charset="0"/>
            </a:endParaRPr>
          </a:p>
        </p:txBody>
      </p:sp>
      <p:sp>
        <p:nvSpPr>
          <p:cNvPr id="4" name="矩形 10"/>
          <p:cNvSpPr>
            <a:spLocks noChangeArrowheads="1"/>
          </p:cNvSpPr>
          <p:nvPr/>
        </p:nvSpPr>
        <p:spPr bwMode="auto">
          <a:xfrm>
            <a:off x="0" y="96481"/>
            <a:ext cx="5314950" cy="1279872"/>
          </a:xfrm>
          <a:prstGeom prst="rect">
            <a:avLst/>
          </a:prstGeom>
          <a:solidFill>
            <a:srgbClr val="8B0012"/>
          </a:solidFill>
          <a:ln>
            <a:noFill/>
          </a:ln>
          <a:extLst>
            <a:ext uri="{91240B29-F687-4F45-9708-019B960494DF}">
              <a14:hiddenLine xmlns="" xmlns:a14="http://schemas.microsoft.com/office/drawing/2010/main" w="22225">
                <a:solidFill>
                  <a:srgbClr val="7E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5" name="Title 1"/>
          <p:cNvSpPr>
            <a:spLocks noGrp="1"/>
          </p:cNvSpPr>
          <p:nvPr>
            <p:ph type="title"/>
          </p:nvPr>
        </p:nvSpPr>
        <p:spPr>
          <a:xfrm>
            <a:off x="838200" y="50789"/>
            <a:ext cx="10515600" cy="1325563"/>
          </a:xfrm>
        </p:spPr>
        <p:txBody>
          <a:bodyPr/>
          <a:lstStyle/>
          <a:p>
            <a:r>
              <a:rPr lang="en-AU" dirty="0" smtClean="0">
                <a:solidFill>
                  <a:schemeClr val="bg1"/>
                </a:solidFill>
                <a:latin typeface="Arial" charset="0"/>
                <a:ea typeface="Arial" charset="0"/>
                <a:cs typeface="Arial" charset="0"/>
              </a:rPr>
              <a:t>Data sources</a:t>
            </a:r>
            <a:endParaRPr lang="en-AU" dirty="0">
              <a:solidFill>
                <a:schemeClr val="bg1"/>
              </a:solidFill>
              <a:latin typeface="Arial" charset="0"/>
              <a:ea typeface="Arial" charset="0"/>
              <a:cs typeface="Arial" charset="0"/>
            </a:endParaRPr>
          </a:p>
        </p:txBody>
      </p:sp>
      <p:graphicFrame>
        <p:nvGraphicFramePr>
          <p:cNvPr id="8" name="Table 7"/>
          <p:cNvGraphicFramePr>
            <a:graphicFrameLocks noGrp="1"/>
          </p:cNvGraphicFramePr>
          <p:nvPr/>
        </p:nvGraphicFramePr>
        <p:xfrm>
          <a:off x="5736202" y="310801"/>
          <a:ext cx="6124678" cy="2934929"/>
        </p:xfrm>
        <a:graphic>
          <a:graphicData uri="http://schemas.openxmlformats.org/drawingml/2006/table">
            <a:tbl>
              <a:tblPr firstRow="1" bandRow="1">
                <a:tableStyleId>{EB344D84-9AFB-497E-A393-DC336BA19D2E}</a:tableStyleId>
              </a:tblPr>
              <a:tblGrid>
                <a:gridCol w="3062339"/>
                <a:gridCol w="3062339"/>
              </a:tblGrid>
              <a:tr h="563337">
                <a:tc>
                  <a:txBody>
                    <a:bodyPr/>
                    <a:lstStyle/>
                    <a:p>
                      <a:r>
                        <a:rPr lang="en-US" sz="2400" dirty="0" smtClean="0"/>
                        <a:t>Economic indicator</a:t>
                      </a:r>
                      <a:endParaRPr lang="en-US" sz="2400" dirty="0"/>
                    </a:p>
                  </a:txBody>
                  <a:tcPr/>
                </a:tc>
                <a:tc>
                  <a:txBody>
                    <a:bodyPr/>
                    <a:lstStyle/>
                    <a:p>
                      <a:r>
                        <a:rPr lang="en-US" sz="2400" dirty="0" smtClean="0"/>
                        <a:t>Source of indicator</a:t>
                      </a:r>
                      <a:endParaRPr lang="en-US" sz="2400" dirty="0"/>
                    </a:p>
                  </a:txBody>
                  <a:tcPr/>
                </a:tc>
              </a:tr>
              <a:tr h="563337">
                <a:tc>
                  <a:txBody>
                    <a:bodyPr/>
                    <a:lstStyle/>
                    <a:p>
                      <a:r>
                        <a:rPr lang="en-US" sz="2400" dirty="0" smtClean="0"/>
                        <a:t>US GDP growth</a:t>
                      </a:r>
                      <a:endParaRPr lang="en-US" sz="2400" dirty="0"/>
                    </a:p>
                  </a:txBody>
                  <a:tcPr/>
                </a:tc>
                <a:tc>
                  <a:txBody>
                    <a:bodyPr/>
                    <a:lstStyle/>
                    <a:p>
                      <a:r>
                        <a:rPr lang="en-US" sz="2400" dirty="0" smtClean="0"/>
                        <a:t>BEA</a:t>
                      </a:r>
                      <a:endParaRPr lang="en-US" sz="2400" dirty="0"/>
                    </a:p>
                  </a:txBody>
                  <a:tcPr/>
                </a:tc>
              </a:tr>
              <a:tr h="563337">
                <a:tc>
                  <a:txBody>
                    <a:bodyPr/>
                    <a:lstStyle/>
                    <a:p>
                      <a:r>
                        <a:rPr lang="en-US" sz="2400" dirty="0" smtClean="0"/>
                        <a:t>US unemployment</a:t>
                      </a:r>
                      <a:endParaRPr lang="en-US" sz="2400" dirty="0"/>
                    </a:p>
                  </a:txBody>
                  <a:tcPr/>
                </a:tc>
                <a:tc>
                  <a:txBody>
                    <a:bodyPr/>
                    <a:lstStyle/>
                    <a:p>
                      <a:r>
                        <a:rPr lang="en-US" sz="2400" dirty="0" smtClean="0"/>
                        <a:t>BLS</a:t>
                      </a:r>
                      <a:endParaRPr lang="en-US" sz="2400" dirty="0"/>
                    </a:p>
                  </a:txBody>
                  <a:tcPr/>
                </a:tc>
              </a:tr>
              <a:tr h="563337">
                <a:tc>
                  <a:txBody>
                    <a:bodyPr/>
                    <a:lstStyle/>
                    <a:p>
                      <a:r>
                        <a:rPr lang="en-US" sz="2400" dirty="0" smtClean="0"/>
                        <a:t>VA GSP growth</a:t>
                      </a:r>
                      <a:endParaRPr lang="en-US" sz="2400" dirty="0"/>
                    </a:p>
                  </a:txBody>
                  <a:tcPr/>
                </a:tc>
                <a:tc>
                  <a:txBody>
                    <a:bodyPr/>
                    <a:lstStyle/>
                    <a:p>
                      <a:r>
                        <a:rPr lang="en-US" sz="2400" dirty="0" smtClean="0"/>
                        <a:t>Virginia state website</a:t>
                      </a:r>
                      <a:endParaRPr lang="en-US" sz="2400" dirty="0"/>
                    </a:p>
                  </a:txBody>
                  <a:tcPr/>
                </a:tc>
              </a:tr>
              <a:tr h="681581">
                <a:tc>
                  <a:txBody>
                    <a:bodyPr/>
                    <a:lstStyle/>
                    <a:p>
                      <a:r>
                        <a:rPr lang="en-US" sz="2400" dirty="0" smtClean="0"/>
                        <a:t>VA unemployment</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Virginia state website</a:t>
                      </a:r>
                    </a:p>
                  </a:txBody>
                  <a:tcPr/>
                </a:tc>
              </a:tr>
            </a:tbl>
          </a:graphicData>
        </a:graphic>
      </p:graphicFrame>
      <p:graphicFrame>
        <p:nvGraphicFramePr>
          <p:cNvPr id="10" name="Table 9"/>
          <p:cNvGraphicFramePr>
            <a:graphicFrameLocks noGrp="1"/>
          </p:cNvGraphicFramePr>
          <p:nvPr/>
        </p:nvGraphicFramePr>
        <p:xfrm>
          <a:off x="5736202" y="3712210"/>
          <a:ext cx="6124680" cy="2570490"/>
        </p:xfrm>
        <a:graphic>
          <a:graphicData uri="http://schemas.openxmlformats.org/drawingml/2006/table">
            <a:tbl>
              <a:tblPr firstRow="1" bandRow="1">
                <a:tableStyleId>{EB344D84-9AFB-497E-A393-DC336BA19D2E}</a:tableStyleId>
              </a:tblPr>
              <a:tblGrid>
                <a:gridCol w="4093598"/>
                <a:gridCol w="2031082"/>
              </a:tblGrid>
              <a:tr h="0">
                <a:tc>
                  <a:txBody>
                    <a:bodyPr/>
                    <a:lstStyle/>
                    <a:p>
                      <a:r>
                        <a:rPr lang="en-US" sz="2000" dirty="0" smtClean="0"/>
                        <a:t>Types of higher degrees</a:t>
                      </a:r>
                      <a:endParaRPr lang="en-US" sz="2000" dirty="0"/>
                    </a:p>
                  </a:txBody>
                  <a:tcPr/>
                </a:tc>
                <a:tc>
                  <a:txBody>
                    <a:bodyPr/>
                    <a:lstStyle/>
                    <a:p>
                      <a:r>
                        <a:rPr lang="en-US" sz="2000" dirty="0" smtClean="0"/>
                        <a:t>4</a:t>
                      </a:r>
                      <a:r>
                        <a:rPr lang="en-US" sz="2000" baseline="0" dirty="0" smtClean="0"/>
                        <a:t> year bachelor’s</a:t>
                      </a:r>
                      <a:endParaRPr lang="en-US" sz="2000" dirty="0"/>
                    </a:p>
                  </a:txBody>
                  <a:tcPr/>
                </a:tc>
              </a:tr>
              <a:tr h="434850">
                <a:tc>
                  <a:txBody>
                    <a:bodyPr/>
                    <a:lstStyle/>
                    <a:p>
                      <a:r>
                        <a:rPr lang="en-US" sz="2000" dirty="0" smtClean="0"/>
                        <a:t>Less than 1 year certificate</a:t>
                      </a:r>
                      <a:endParaRPr lang="en-US" sz="2000" dirty="0"/>
                    </a:p>
                  </a:txBody>
                  <a:tcPr/>
                </a:tc>
                <a:tc>
                  <a:txBody>
                    <a:bodyPr/>
                    <a:lstStyle/>
                    <a:p>
                      <a:r>
                        <a:rPr lang="en-US" sz="2000" dirty="0" smtClean="0"/>
                        <a:t>5 year bachelor’s</a:t>
                      </a:r>
                      <a:endParaRPr lang="en-US" sz="2000" dirty="0"/>
                    </a:p>
                  </a:txBody>
                  <a:tcPr/>
                </a:tc>
              </a:tr>
              <a:tr h="434850">
                <a:tc>
                  <a:txBody>
                    <a:bodyPr/>
                    <a:lstStyle/>
                    <a:p>
                      <a:r>
                        <a:rPr lang="en-US" sz="2000" dirty="0" smtClean="0"/>
                        <a:t>1-2 year certificates</a:t>
                      </a:r>
                      <a:endParaRPr lang="en-US" sz="2000" dirty="0"/>
                    </a:p>
                  </a:txBody>
                  <a:tcPr/>
                </a:tc>
                <a:tc>
                  <a:txBody>
                    <a:bodyPr/>
                    <a:lstStyle/>
                    <a:p>
                      <a:r>
                        <a:rPr lang="en-US" sz="2000" dirty="0" smtClean="0"/>
                        <a:t>Post bachelor’s</a:t>
                      </a:r>
                      <a:endParaRPr lang="en-US" sz="2000" dirty="0"/>
                    </a:p>
                  </a:txBody>
                  <a:tcPr/>
                </a:tc>
              </a:tr>
              <a:tr h="434850">
                <a:tc>
                  <a:txBody>
                    <a:bodyPr/>
                    <a:lstStyle/>
                    <a:p>
                      <a:r>
                        <a:rPr lang="en-US" sz="2000" dirty="0" smtClean="0"/>
                        <a:t>Associate’s, bachelor’s degree credits</a:t>
                      </a:r>
                      <a:endParaRPr lang="en-US" sz="2000" dirty="0"/>
                    </a:p>
                  </a:txBody>
                  <a:tcPr/>
                </a:tc>
                <a:tc>
                  <a:txBody>
                    <a:bodyPr/>
                    <a:lstStyle/>
                    <a:p>
                      <a:r>
                        <a:rPr lang="en-US" sz="2000" dirty="0" smtClean="0"/>
                        <a:t>Master’s</a:t>
                      </a:r>
                      <a:endParaRPr lang="en-US" sz="2000" dirty="0"/>
                    </a:p>
                  </a:txBody>
                  <a:tcPr/>
                </a:tc>
              </a:tr>
              <a:tr h="434850">
                <a:tc>
                  <a:txBody>
                    <a:bodyPr/>
                    <a:lstStyle/>
                    <a:p>
                      <a:r>
                        <a:rPr lang="en-US" sz="2000" dirty="0" smtClean="0"/>
                        <a:t>Associate’s, technical degree credits</a:t>
                      </a:r>
                      <a:endParaRPr lang="en-US" sz="2000" dirty="0"/>
                    </a:p>
                  </a:txBody>
                  <a:tcPr/>
                </a:tc>
                <a:tc>
                  <a:txBody>
                    <a:bodyPr/>
                    <a:lstStyle/>
                    <a:p>
                      <a:r>
                        <a:rPr lang="en-US" sz="2000" dirty="0" smtClean="0"/>
                        <a:t>Post master’s</a:t>
                      </a:r>
                      <a:endParaRPr lang="en-US" sz="2000" dirty="0"/>
                    </a:p>
                  </a:txBody>
                  <a:tcPr/>
                </a:tc>
              </a:tr>
              <a:tr h="434850">
                <a:tc>
                  <a:txBody>
                    <a:bodyPr/>
                    <a:lstStyle/>
                    <a:p>
                      <a:r>
                        <a:rPr lang="en-US" sz="2000" dirty="0" smtClean="0"/>
                        <a:t>Doctoral</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Professional</a:t>
                      </a:r>
                    </a:p>
                  </a:txBody>
                  <a:tcPr/>
                </a:tc>
              </a:tr>
            </a:tbl>
          </a:graphicData>
        </a:graphic>
      </p:graphicFrame>
    </p:spTree>
    <p:extLst>
      <p:ext uri="{BB962C8B-B14F-4D97-AF65-F5344CB8AC3E}">
        <p14:creationId xmlns="" xmlns:p14="http://schemas.microsoft.com/office/powerpoint/2010/main" val="2007237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30455"/>
            <a:ext cx="2490787" cy="6586537"/>
          </a:xfrm>
        </p:spPr>
        <p:txBody>
          <a:bodyPr>
            <a:normAutofit/>
          </a:bodyPr>
          <a:lstStyle/>
          <a:p>
            <a:pPr>
              <a:buNone/>
            </a:pPr>
            <a:r>
              <a:rPr lang="en-US" b="1" dirty="0" smtClean="0">
                <a:latin typeface="+mj-lt"/>
              </a:rPr>
              <a:t>	</a:t>
            </a:r>
            <a:endParaRPr lang="en-US" b="1" dirty="0" smtClean="0">
              <a:latin typeface="+mj-lt"/>
            </a:endParaRPr>
          </a:p>
          <a:p>
            <a:pPr>
              <a:buNone/>
            </a:pPr>
            <a:r>
              <a:rPr lang="en-US" b="1" dirty="0" smtClean="0">
                <a:latin typeface="+mj-lt"/>
              </a:rPr>
              <a:t>	</a:t>
            </a:r>
            <a:r>
              <a:rPr lang="en-US" dirty="0" smtClean="0">
                <a:latin typeface="+mj-lt"/>
              </a:rPr>
              <a:t>If you look carefully, you can see that the first few years of wages are lower for the graduation cohorts of 2008 on across most degree types.</a:t>
            </a:r>
            <a:endParaRPr lang="en-US" dirty="0">
              <a:latin typeface="+mj-lt"/>
            </a:endParaRPr>
          </a:p>
        </p:txBody>
      </p:sp>
      <p:graphicFrame>
        <p:nvGraphicFramePr>
          <p:cNvPr id="1026" name="Object 2"/>
          <p:cNvGraphicFramePr>
            <a:graphicFrameLocks noChangeAspect="1"/>
          </p:cNvGraphicFramePr>
          <p:nvPr/>
        </p:nvGraphicFramePr>
        <p:xfrm>
          <a:off x="2490787" y="-5522"/>
          <a:ext cx="9701213" cy="6863522"/>
        </p:xfrm>
        <a:graphic>
          <a:graphicData uri="http://schemas.openxmlformats.org/presentationml/2006/ole">
            <p:oleObj spid="_x0000_s1026" name="PDF" r:id="rId3" imgW="0" imgH="0" progId="FoxitReader.Document">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3" y="1550684"/>
            <a:ext cx="12001509" cy="5378756"/>
          </a:xfrm>
        </p:spPr>
        <p:txBody>
          <a:bodyPr>
            <a:normAutofit fontScale="92500" lnSpcReduction="10000"/>
          </a:bodyPr>
          <a:lstStyle/>
          <a:p>
            <a:pPr>
              <a:buNone/>
            </a:pPr>
            <a:r>
              <a:rPr lang="en-US" dirty="0" smtClean="0">
                <a:latin typeface="+mj-lt"/>
                <a:ea typeface="Arial" charset="0"/>
                <a:cs typeface="Arial" charset="0"/>
              </a:rPr>
              <a:t>Most wages follow something close to a log-normal distribution</a:t>
            </a:r>
          </a:p>
          <a:p>
            <a:pPr lvl="1"/>
            <a:r>
              <a:rPr lang="en-US" dirty="0" smtClean="0">
                <a:latin typeface="+mj-lt"/>
                <a:ea typeface="Arial" charset="0"/>
                <a:cs typeface="Arial" charset="0"/>
              </a:rPr>
              <a:t>For a log normal distribution - 75</a:t>
            </a:r>
            <a:r>
              <a:rPr lang="en-US" baseline="30000" dirty="0" smtClean="0">
                <a:latin typeface="+mj-lt"/>
                <a:ea typeface="Arial" charset="0"/>
                <a:cs typeface="Arial" charset="0"/>
              </a:rPr>
              <a:t>th</a:t>
            </a:r>
            <a:r>
              <a:rPr lang="en-US" dirty="0" smtClean="0">
                <a:latin typeface="+mj-lt"/>
                <a:ea typeface="Arial" charset="0"/>
                <a:cs typeface="Arial" charset="0"/>
              </a:rPr>
              <a:t>:50</a:t>
            </a:r>
            <a:r>
              <a:rPr lang="en-US" baseline="30000" dirty="0" smtClean="0">
                <a:latin typeface="+mj-lt"/>
                <a:ea typeface="Arial" charset="0"/>
                <a:cs typeface="Arial" charset="0"/>
              </a:rPr>
              <a:t>th</a:t>
            </a:r>
            <a:r>
              <a:rPr lang="en-US" dirty="0" smtClean="0">
                <a:latin typeface="+mj-lt"/>
                <a:ea typeface="Arial" charset="0"/>
                <a:cs typeface="Arial" charset="0"/>
              </a:rPr>
              <a:t> </a:t>
            </a:r>
            <a:r>
              <a:rPr lang="en-US" dirty="0" smtClean="0">
                <a:latin typeface="+mj-lt"/>
                <a:ea typeface="Arial" charset="0"/>
                <a:cs typeface="Arial" charset="0"/>
              </a:rPr>
              <a:t> and 50</a:t>
            </a:r>
            <a:r>
              <a:rPr lang="en-US" baseline="30000" dirty="0" smtClean="0">
                <a:latin typeface="+mj-lt"/>
                <a:ea typeface="Arial" charset="0"/>
                <a:cs typeface="Arial" charset="0"/>
              </a:rPr>
              <a:t>th</a:t>
            </a:r>
            <a:r>
              <a:rPr lang="en-US" dirty="0" smtClean="0">
                <a:latin typeface="+mj-lt"/>
                <a:ea typeface="Arial" charset="0"/>
                <a:cs typeface="Arial" charset="0"/>
              </a:rPr>
              <a:t>:25</a:t>
            </a:r>
            <a:r>
              <a:rPr lang="en-US" baseline="30000" dirty="0" smtClean="0">
                <a:latin typeface="+mj-lt"/>
                <a:ea typeface="Arial" charset="0"/>
                <a:cs typeface="Arial" charset="0"/>
              </a:rPr>
              <a:t>th</a:t>
            </a:r>
            <a:r>
              <a:rPr lang="en-US" dirty="0" smtClean="0">
                <a:latin typeface="+mj-lt"/>
                <a:ea typeface="Arial" charset="0"/>
                <a:cs typeface="Arial" charset="0"/>
              </a:rPr>
              <a:t> ratio are the same</a:t>
            </a:r>
          </a:p>
          <a:p>
            <a:pPr lvl="1"/>
            <a:r>
              <a:rPr lang="en-US" dirty="0" smtClean="0">
                <a:latin typeface="+mj-lt"/>
                <a:ea typeface="Arial" charset="0"/>
                <a:cs typeface="Arial" charset="0"/>
              </a:rPr>
              <a:t>An equal weighting of my data by represented observations yields:   </a:t>
            </a:r>
            <a:r>
              <a:rPr lang="en-US" dirty="0" smtClean="0">
                <a:latin typeface="+mj-lt"/>
                <a:ea typeface="Arial" charset="0"/>
                <a:cs typeface="Arial" charset="0"/>
              </a:rPr>
              <a:t/>
            </a:r>
            <a:br>
              <a:rPr lang="en-US" dirty="0" smtClean="0">
                <a:latin typeface="+mj-lt"/>
                <a:ea typeface="Arial" charset="0"/>
                <a:cs typeface="Arial" charset="0"/>
              </a:rPr>
            </a:br>
            <a:endParaRPr lang="en-US" dirty="0" smtClean="0">
              <a:latin typeface="+mj-lt"/>
              <a:ea typeface="Arial" charset="0"/>
              <a:cs typeface="Arial" charset="0"/>
            </a:endParaRPr>
          </a:p>
          <a:p>
            <a:pPr>
              <a:buNone/>
            </a:pPr>
            <a:r>
              <a:rPr lang="en-US" dirty="0" smtClean="0">
                <a:latin typeface="+mj-lt"/>
                <a:ea typeface="Arial" charset="0"/>
                <a:cs typeface="Arial" charset="0"/>
              </a:rPr>
              <a:t>Assuming that my data was log normally distributed, I simulated 1592 and 2178 log-normal distributions because of later finding an updated dataset</a:t>
            </a:r>
            <a:endParaRPr lang="en-US" dirty="0" smtClean="0">
              <a:latin typeface="+mj-lt"/>
              <a:ea typeface="Arial" charset="0"/>
              <a:cs typeface="Arial" charset="0"/>
            </a:endParaRPr>
          </a:p>
          <a:p>
            <a:pPr lvl="1">
              <a:buNone/>
            </a:pPr>
            <a:endParaRPr lang="en-US" dirty="0" smtClean="0">
              <a:latin typeface="+mj-lt"/>
              <a:ea typeface="Arial" charset="0"/>
              <a:cs typeface="Arial" charset="0"/>
            </a:endParaRPr>
          </a:p>
          <a:p>
            <a:pPr>
              <a:buNone/>
            </a:pPr>
            <a:r>
              <a:rPr lang="en-US" dirty="0" smtClean="0">
                <a:latin typeface="+mj-lt"/>
                <a:ea typeface="Arial" charset="0"/>
                <a:cs typeface="Arial" charset="0"/>
              </a:rPr>
              <a:t>Then I investigated the following to see how well my distributions fit my data:</a:t>
            </a:r>
          </a:p>
          <a:p>
            <a:pPr lvl="1"/>
            <a:r>
              <a:rPr lang="en-US" dirty="0" smtClean="0">
                <a:latin typeface="+mj-lt"/>
                <a:ea typeface="Arial" charset="0"/>
                <a:cs typeface="Arial" charset="0"/>
              </a:rPr>
              <a:t>How the error of the simulated distributions varied with income (slightly)</a:t>
            </a:r>
          </a:p>
          <a:p>
            <a:pPr lvl="1"/>
            <a:r>
              <a:rPr lang="en-US" dirty="0" smtClean="0">
                <a:latin typeface="+mj-lt"/>
                <a:ea typeface="Arial" charset="0"/>
                <a:cs typeface="Arial" charset="0"/>
              </a:rPr>
              <a:t>How the error varied with economic indicators (very slightly)</a:t>
            </a:r>
          </a:p>
          <a:p>
            <a:pPr lvl="1"/>
            <a:r>
              <a:rPr lang="en-US" dirty="0" smtClean="0">
                <a:latin typeface="+mj-lt"/>
                <a:ea typeface="Arial" charset="0"/>
                <a:cs typeface="Arial" charset="0"/>
              </a:rPr>
              <a:t>Whether including an adjustment for the error changed my results (the simulation error biased my estimates downward very slightly, not a major cause for concern)</a:t>
            </a:r>
          </a:p>
          <a:p>
            <a:pPr lvl="1"/>
            <a:endParaRPr lang="en-US" dirty="0" smtClean="0">
              <a:latin typeface="+mj-lt"/>
              <a:ea typeface="Arial" charset="0"/>
              <a:cs typeface="Arial" charset="0"/>
            </a:endParaRPr>
          </a:p>
          <a:p>
            <a:pPr>
              <a:buNone/>
            </a:pPr>
            <a:r>
              <a:rPr lang="en-US" dirty="0" smtClean="0">
                <a:latin typeface="+mj-lt"/>
                <a:ea typeface="Arial" charset="0"/>
                <a:cs typeface="Arial" charset="0"/>
              </a:rPr>
              <a:t>The only way I had to measure error was to see how far off the 50</a:t>
            </a:r>
            <a:r>
              <a:rPr lang="en-US" baseline="30000" dirty="0" smtClean="0">
                <a:latin typeface="+mj-lt"/>
                <a:ea typeface="Arial" charset="0"/>
                <a:cs typeface="Arial" charset="0"/>
              </a:rPr>
              <a:t>th</a:t>
            </a:r>
            <a:r>
              <a:rPr lang="en-US" dirty="0" smtClean="0">
                <a:latin typeface="+mj-lt"/>
                <a:ea typeface="Arial" charset="0"/>
                <a:cs typeface="Arial" charset="0"/>
              </a:rPr>
              <a:t> percentile from the original data was from the 50</a:t>
            </a:r>
            <a:r>
              <a:rPr lang="en-US" baseline="30000" dirty="0" smtClean="0">
                <a:latin typeface="+mj-lt"/>
                <a:ea typeface="Arial" charset="0"/>
                <a:cs typeface="Arial" charset="0"/>
              </a:rPr>
              <a:t>th</a:t>
            </a:r>
            <a:r>
              <a:rPr lang="en-US" dirty="0" smtClean="0">
                <a:latin typeface="+mj-lt"/>
                <a:ea typeface="Arial" charset="0"/>
                <a:cs typeface="Arial" charset="0"/>
              </a:rPr>
              <a:t> percentile of the simulated distribution.</a:t>
            </a:r>
          </a:p>
          <a:p>
            <a:pPr lvl="1"/>
            <a:endParaRPr lang="en-US" dirty="0" smtClean="0">
              <a:latin typeface="+mj-lt"/>
              <a:ea typeface="Arial" charset="0"/>
              <a:cs typeface="Arial" charset="0"/>
            </a:endParaRPr>
          </a:p>
          <a:p>
            <a:pPr>
              <a:buNone/>
            </a:pPr>
            <a:endParaRPr lang="en-US" dirty="0" smtClean="0">
              <a:latin typeface="Arial" charset="0"/>
              <a:ea typeface="Arial" charset="0"/>
              <a:cs typeface="Arial" charset="0"/>
            </a:endParaRPr>
          </a:p>
          <a:p>
            <a:endParaRPr lang="en-US" dirty="0" smtClean="0">
              <a:latin typeface="Arial" charset="0"/>
              <a:ea typeface="Arial" charset="0"/>
              <a:cs typeface="Arial" charset="0"/>
            </a:endParaRPr>
          </a:p>
          <a:p>
            <a:pPr>
              <a:buNone/>
            </a:pPr>
            <a:endParaRPr lang="en-US" dirty="0" smtClean="0">
              <a:latin typeface="Arial" charset="0"/>
              <a:ea typeface="Arial" charset="0"/>
              <a:cs typeface="Arial" charset="0"/>
            </a:endParaRPr>
          </a:p>
        </p:txBody>
      </p:sp>
      <p:sp>
        <p:nvSpPr>
          <p:cNvPr id="4" name="矩形 10"/>
          <p:cNvSpPr>
            <a:spLocks noChangeArrowheads="1"/>
          </p:cNvSpPr>
          <p:nvPr/>
        </p:nvSpPr>
        <p:spPr bwMode="auto">
          <a:xfrm>
            <a:off x="0" y="110769"/>
            <a:ext cx="12192000" cy="1279872"/>
          </a:xfrm>
          <a:prstGeom prst="rect">
            <a:avLst/>
          </a:prstGeom>
          <a:solidFill>
            <a:srgbClr val="8B0012"/>
          </a:solidFill>
          <a:ln>
            <a:noFill/>
          </a:ln>
          <a:extLst>
            <a:ext uri="{91240B29-F687-4F45-9708-019B960494DF}">
              <a14:hiddenLine xmlns="" xmlns:a14="http://schemas.microsoft.com/office/drawing/2010/main" w="22225">
                <a:solidFill>
                  <a:srgbClr val="7E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5" name="Title 1"/>
          <p:cNvSpPr>
            <a:spLocks noGrp="1"/>
          </p:cNvSpPr>
          <p:nvPr>
            <p:ph type="title"/>
          </p:nvPr>
        </p:nvSpPr>
        <p:spPr>
          <a:xfrm>
            <a:off x="381000" y="82241"/>
            <a:ext cx="10515600" cy="1325563"/>
          </a:xfrm>
        </p:spPr>
        <p:txBody>
          <a:bodyPr/>
          <a:lstStyle/>
          <a:p>
            <a:r>
              <a:rPr lang="en-AU" dirty="0" smtClean="0">
                <a:solidFill>
                  <a:schemeClr val="bg1"/>
                </a:solidFill>
                <a:latin typeface="Arial" charset="0"/>
                <a:ea typeface="Arial" charset="0"/>
                <a:cs typeface="Arial" charset="0"/>
              </a:rPr>
              <a:t>Simulation of individual wages</a:t>
            </a:r>
            <a:endParaRPr lang="en-AU" dirty="0">
              <a:solidFill>
                <a:schemeClr val="bg1"/>
              </a:solidFill>
              <a:latin typeface="Arial" charset="0"/>
              <a:ea typeface="Arial" charset="0"/>
              <a:cs typeface="Arial" charset="0"/>
            </a:endParaRPr>
          </a:p>
        </p:txBody>
      </p:sp>
      <p:graphicFrame>
        <p:nvGraphicFramePr>
          <p:cNvPr id="6" name="Table 5"/>
          <p:cNvGraphicFramePr>
            <a:graphicFrameLocks noGrp="1"/>
          </p:cNvGraphicFramePr>
          <p:nvPr/>
        </p:nvGraphicFramePr>
        <p:xfrm>
          <a:off x="9248782" y="1536396"/>
          <a:ext cx="2171700" cy="1188720"/>
        </p:xfrm>
        <a:graphic>
          <a:graphicData uri="http://schemas.openxmlformats.org/drawingml/2006/table">
            <a:tbl>
              <a:tblPr firstRow="1" bandRow="1">
                <a:tableStyleId>{EB344D84-9AFB-497E-A393-DC336BA19D2E}</a:tableStyleId>
              </a:tblPr>
              <a:tblGrid>
                <a:gridCol w="1085850"/>
                <a:gridCol w="1085850"/>
              </a:tblGrid>
              <a:tr h="323664">
                <a:tc gridSpan="2">
                  <a:txBody>
                    <a:bodyPr/>
                    <a:lstStyle/>
                    <a:p>
                      <a:r>
                        <a:rPr lang="en-US" sz="2000" dirty="0" smtClean="0"/>
                        <a:t>Percentile</a:t>
                      </a:r>
                      <a:r>
                        <a:rPr lang="en-US" sz="2000" baseline="0" dirty="0" smtClean="0"/>
                        <a:t> ratios </a:t>
                      </a:r>
                      <a:endParaRPr lang="en-US" sz="2000" dirty="0"/>
                    </a:p>
                  </a:txBody>
                  <a:tcPr/>
                </a:tc>
                <a:tc hMerge="1">
                  <a:txBody>
                    <a:bodyPr/>
                    <a:lstStyle/>
                    <a:p>
                      <a:endParaRPr lang="en-US" dirty="0" smtClean="0"/>
                    </a:p>
                  </a:txBody>
                  <a:tcPr/>
                </a:tc>
              </a:tr>
              <a:tr h="345164">
                <a:tc>
                  <a:txBody>
                    <a:bodyPr/>
                    <a:lstStyle/>
                    <a:p>
                      <a:r>
                        <a:rPr lang="en-US" sz="2000" dirty="0" smtClean="0"/>
                        <a:t>75</a:t>
                      </a:r>
                      <a:r>
                        <a:rPr lang="en-US" sz="2000" baseline="30000" dirty="0" smtClean="0"/>
                        <a:t>th</a:t>
                      </a:r>
                      <a:r>
                        <a:rPr lang="en-US" sz="2000" baseline="0" dirty="0" smtClean="0"/>
                        <a:t>:50</a:t>
                      </a:r>
                      <a:r>
                        <a:rPr lang="en-US" sz="2000" baseline="30000" dirty="0" smtClean="0"/>
                        <a:t>th</a:t>
                      </a:r>
                      <a:endParaRPr lang="en-US" sz="2000" dirty="0"/>
                    </a:p>
                  </a:txBody>
                  <a:tcPr/>
                </a:tc>
                <a:tc>
                  <a:txBody>
                    <a:bodyPr/>
                    <a:lstStyle/>
                    <a:p>
                      <a:r>
                        <a:rPr lang="en-US" sz="2000" dirty="0" smtClean="0"/>
                        <a:t>50</a:t>
                      </a:r>
                      <a:r>
                        <a:rPr lang="en-US" sz="2000" baseline="30000" dirty="0" smtClean="0"/>
                        <a:t>th</a:t>
                      </a:r>
                      <a:r>
                        <a:rPr lang="en-US" sz="2000" dirty="0" smtClean="0"/>
                        <a:t>:25</a:t>
                      </a:r>
                      <a:r>
                        <a:rPr lang="en-US" sz="2000" baseline="30000" dirty="0" smtClean="0"/>
                        <a:t>th</a:t>
                      </a:r>
                      <a:endParaRPr lang="en-US" sz="2000" dirty="0" smtClean="0"/>
                    </a:p>
                  </a:txBody>
                  <a:tcPr/>
                </a:tc>
              </a:tr>
              <a:tr h="323664">
                <a:tc>
                  <a:txBody>
                    <a:bodyPr/>
                    <a:lstStyle/>
                    <a:p>
                      <a:r>
                        <a:rPr lang="en-US" sz="2000" dirty="0" smtClean="0"/>
                        <a:t>1.417</a:t>
                      </a:r>
                      <a:endParaRPr lang="en-US" sz="2000" dirty="0"/>
                    </a:p>
                  </a:txBody>
                  <a:tcPr/>
                </a:tc>
                <a:tc>
                  <a:txBody>
                    <a:bodyPr/>
                    <a:lstStyle/>
                    <a:p>
                      <a:r>
                        <a:rPr lang="en-US" sz="2000" dirty="0" smtClean="0"/>
                        <a:t>1.362</a:t>
                      </a:r>
                      <a:endParaRPr lang="en-US" sz="2000" dirty="0"/>
                    </a:p>
                  </a:txBody>
                  <a:tcPr/>
                </a:tc>
              </a:tr>
            </a:tbl>
          </a:graphicData>
        </a:graphic>
      </p:graphicFrame>
    </p:spTree>
    <p:extLst>
      <p:ext uri="{BB962C8B-B14F-4D97-AF65-F5344CB8AC3E}">
        <p14:creationId xmlns="" xmlns:p14="http://schemas.microsoft.com/office/powerpoint/2010/main" val="1457850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124406" y="1214435"/>
            <a:ext cx="5629275" cy="3952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8000">
                <a:solidFill>
                  <a:srgbClr val="FF0000"/>
                </a:solidFill>
                <a:prstDash val="solid"/>
                <a:miter lim="800000"/>
              </a:ln>
              <a:noFill/>
              <a:effectLst>
                <a:outerShdw blurRad="25500" dist="23000" dir="7020000" algn="tl">
                  <a:srgbClr val="FF0000">
                    <a:alpha val="50000"/>
                  </a:srgbClr>
                </a:outerShdw>
              </a:effectLst>
            </a:endParaRPr>
          </a:p>
        </p:txBody>
      </p:sp>
      <p:pic>
        <p:nvPicPr>
          <p:cNvPr id="2050" name="Picture 2" descr="C:\Users\Jeremy\Desktop\Thesis Presentation\Adjustment for distributional error.png"/>
          <p:cNvPicPr>
            <a:picLocks noChangeAspect="1" noChangeArrowheads="1"/>
          </p:cNvPicPr>
          <p:nvPr/>
        </p:nvPicPr>
        <p:blipFill>
          <a:blip r:embed="rId2"/>
          <a:stretch>
            <a:fillRect/>
          </a:stretch>
        </p:blipFill>
        <p:spPr bwMode="auto">
          <a:xfrm>
            <a:off x="8181975" y="1"/>
            <a:ext cx="3944285" cy="6857996"/>
          </a:xfrm>
          <a:prstGeom prst="rect">
            <a:avLst/>
          </a:prstGeom>
          <a:noFill/>
        </p:spPr>
      </p:pic>
      <p:pic>
        <p:nvPicPr>
          <p:cNvPr id="2051" name="Picture 3" descr="C:\Users\Jeremy\Desktop\Thesis Presentation\EIonSDE.png"/>
          <p:cNvPicPr>
            <a:picLocks noChangeAspect="1" noChangeArrowheads="1"/>
          </p:cNvPicPr>
          <p:nvPr/>
        </p:nvPicPr>
        <p:blipFill>
          <a:blip r:embed="rId3"/>
          <a:srcRect/>
          <a:stretch>
            <a:fillRect/>
          </a:stretch>
        </p:blipFill>
        <p:spPr bwMode="auto">
          <a:xfrm>
            <a:off x="3962109" y="2152425"/>
            <a:ext cx="3791572" cy="4600805"/>
          </a:xfrm>
          <a:prstGeom prst="rect">
            <a:avLst/>
          </a:prstGeom>
          <a:noFill/>
        </p:spPr>
      </p:pic>
      <p:pic>
        <p:nvPicPr>
          <p:cNvPr id="2052" name="Picture 4" descr="C:\Users\Jeremy\Desktop\Thesis Presentation\error by income.png"/>
          <p:cNvPicPr>
            <a:picLocks noChangeAspect="1" noChangeArrowheads="1"/>
          </p:cNvPicPr>
          <p:nvPr/>
        </p:nvPicPr>
        <p:blipFill>
          <a:blip r:embed="rId4"/>
          <a:srcRect/>
          <a:stretch>
            <a:fillRect/>
          </a:stretch>
        </p:blipFill>
        <p:spPr bwMode="auto">
          <a:xfrm>
            <a:off x="223837" y="1609724"/>
            <a:ext cx="3492815" cy="5014913"/>
          </a:xfrm>
          <a:prstGeom prst="rect">
            <a:avLst/>
          </a:prstGeom>
          <a:noFill/>
        </p:spPr>
      </p:pic>
      <p:sp>
        <p:nvSpPr>
          <p:cNvPr id="7" name="矩形 10"/>
          <p:cNvSpPr>
            <a:spLocks noChangeArrowheads="1"/>
          </p:cNvSpPr>
          <p:nvPr/>
        </p:nvSpPr>
        <p:spPr bwMode="auto">
          <a:xfrm>
            <a:off x="1" y="110770"/>
            <a:ext cx="6572250" cy="913834"/>
          </a:xfrm>
          <a:prstGeom prst="rect">
            <a:avLst/>
          </a:prstGeom>
          <a:solidFill>
            <a:srgbClr val="8B0012"/>
          </a:solidFill>
          <a:ln>
            <a:noFill/>
          </a:ln>
          <a:extLst>
            <a:ext uri="{91240B29-F687-4F45-9708-019B960494DF}">
              <a14:hiddenLine xmlns="" xmlns:a14="http://schemas.microsoft.com/office/drawing/2010/main" w="22225">
                <a:solidFill>
                  <a:srgbClr val="7E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宋体" panose="02010600030101010101" pitchFamily="2" charset="-122"/>
              <a:sym typeface="宋体" panose="02010600030101010101" pitchFamily="2" charset="-122"/>
            </a:endParaRPr>
          </a:p>
        </p:txBody>
      </p:sp>
      <p:sp>
        <p:nvSpPr>
          <p:cNvPr id="8" name="Title 1"/>
          <p:cNvSpPr>
            <a:spLocks noGrp="1"/>
          </p:cNvSpPr>
          <p:nvPr>
            <p:ph type="title"/>
          </p:nvPr>
        </p:nvSpPr>
        <p:spPr>
          <a:xfrm>
            <a:off x="381000" y="82242"/>
            <a:ext cx="6983013" cy="946458"/>
          </a:xfrm>
        </p:spPr>
        <p:txBody>
          <a:bodyPr>
            <a:normAutofit/>
          </a:bodyPr>
          <a:lstStyle/>
          <a:p>
            <a:r>
              <a:rPr lang="en-AU" dirty="0" smtClean="0">
                <a:solidFill>
                  <a:schemeClr val="bg1"/>
                </a:solidFill>
                <a:latin typeface="Arial" charset="0"/>
                <a:ea typeface="Arial" charset="0"/>
                <a:cs typeface="Arial" charset="0"/>
              </a:rPr>
              <a:t>Simulation error checks</a:t>
            </a:r>
            <a:endParaRPr lang="en-AU" dirty="0">
              <a:solidFill>
                <a:schemeClr val="bg1"/>
              </a:solidFill>
              <a:latin typeface="Arial" charset="0"/>
              <a:ea typeface="Arial" charset="0"/>
              <a:cs typeface="Arial" charset="0"/>
            </a:endParaRPr>
          </a:p>
        </p:txBody>
      </p:sp>
      <p:pic>
        <p:nvPicPr>
          <p:cNvPr id="2053" name="Picture 5" descr="C:\Users\Jeremy\Desktop\Thesis Presentation\blowup.png"/>
          <p:cNvPicPr>
            <a:picLocks noChangeAspect="1" noChangeArrowheads="1"/>
          </p:cNvPicPr>
          <p:nvPr/>
        </p:nvPicPr>
        <p:blipFill>
          <a:blip r:embed="rId5"/>
          <a:srcRect/>
          <a:stretch>
            <a:fillRect/>
          </a:stretch>
        </p:blipFill>
        <p:spPr bwMode="auto">
          <a:xfrm>
            <a:off x="2124406" y="1226792"/>
            <a:ext cx="5629275" cy="352425"/>
          </a:xfrm>
          <a:prstGeom prst="rect">
            <a:avLst/>
          </a:prstGeom>
          <a:noFill/>
        </p:spPr>
      </p:pic>
      <p:cxnSp>
        <p:nvCxnSpPr>
          <p:cNvPr id="16" name="Straight Arrow Connector 15"/>
          <p:cNvCxnSpPr>
            <a:stCxn id="2053" idx="3"/>
          </p:cNvCxnSpPr>
          <p:nvPr/>
        </p:nvCxnSpPr>
        <p:spPr>
          <a:xfrm flipV="1">
            <a:off x="7753681" y="1300935"/>
            <a:ext cx="403580" cy="102070"/>
          </a:xfrm>
          <a:prstGeom prst="straightConnector1">
            <a:avLst/>
          </a:prstGeom>
          <a:ln>
            <a:solidFill>
              <a:srgbClr val="FF0000"/>
            </a:solidFill>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1155</TotalTime>
  <Words>1600</Words>
  <Application>Microsoft Macintosh PowerPoint</Application>
  <PresentationFormat>Custom</PresentationFormat>
  <Paragraphs>195</Paragraphs>
  <Slides>18</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Foxit PDF Document</vt:lpstr>
      <vt:lpstr>Slide 1</vt:lpstr>
      <vt:lpstr>Contents</vt:lpstr>
      <vt:lpstr>Introduction - What is the effect of graduating in poor economic times?</vt:lpstr>
      <vt:lpstr>Literature review</vt:lpstr>
      <vt:lpstr>Literature review continued</vt:lpstr>
      <vt:lpstr>Data sources</vt:lpstr>
      <vt:lpstr>Slide 7</vt:lpstr>
      <vt:lpstr>Simulation of individual wages</vt:lpstr>
      <vt:lpstr>Simulation error checks</vt:lpstr>
      <vt:lpstr>Empirical strategy</vt:lpstr>
      <vt:lpstr>Results – types of regressions performed</vt:lpstr>
      <vt:lpstr>Results – some examples: repeated simple validation</vt:lpstr>
      <vt:lpstr>Results example 2 – first five years after graduation</vt:lpstr>
      <vt:lpstr>Results example 3 --  &gt; five years after graduation</vt:lpstr>
      <vt:lpstr>Results example 5 – individual degree regressions </vt:lpstr>
      <vt:lpstr>Potential biases and reasons for underestimation of true relationship</vt:lpstr>
      <vt:lpstr>Conclusions</vt:lpstr>
      <vt:lpstr>Thank you!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Jeremy</cp:lastModifiedBy>
  <cp:revision>97</cp:revision>
  <dcterms:created xsi:type="dcterms:W3CDTF">2016-03-30T13:21:18Z</dcterms:created>
  <dcterms:modified xsi:type="dcterms:W3CDTF">2016-04-24T15:51:40Z</dcterms:modified>
</cp:coreProperties>
</file>