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1" r:id="rId3"/>
    <p:sldId id="302" r:id="rId4"/>
    <p:sldId id="305" r:id="rId5"/>
    <p:sldId id="308" r:id="rId6"/>
    <p:sldId id="303" r:id="rId7"/>
    <p:sldId id="309" r:id="rId8"/>
    <p:sldId id="310" r:id="rId9"/>
    <p:sldId id="304" r:id="rId10"/>
    <p:sldId id="311" r:id="rId11"/>
    <p:sldId id="317" r:id="rId12"/>
    <p:sldId id="318" r:id="rId13"/>
    <p:sldId id="316" r:id="rId14"/>
    <p:sldId id="314" r:id="rId15"/>
    <p:sldId id="312" r:id="rId16"/>
    <p:sldId id="287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Slab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C0519D-5992-4347-ADE0-70293B34A3BD}">
  <a:tblStyle styleId="{8BC0519D-5992-4347-ADE0-70293B34A3B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BE7"/>
          </a:solidFill>
        </a:fill>
      </a:tcStyle>
    </a:wholeTbl>
    <a:band1H>
      <a:tcTxStyle/>
      <a:tcStyle>
        <a:tcBdr/>
        <a:fill>
          <a:solidFill>
            <a:srgbClr val="FFF7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F7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8"/>
    <p:restoredTop sz="94643"/>
  </p:normalViewPr>
  <p:slideViewPr>
    <p:cSldViewPr snapToGrid="0" snapToObjects="1">
      <p:cViewPr varScale="1">
        <p:scale>
          <a:sx n="165" d="100"/>
          <a:sy n="165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125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45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503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787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785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002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4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44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961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04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434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650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439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01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A284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8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10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rgbClr val="2A284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 err="1"/>
              <a:t>Курс</a:t>
            </a:r>
            <a:r>
              <a:rPr lang="en-US" dirty="0"/>
              <a:t> </a:t>
            </a:r>
            <a:endParaRPr dirty="0"/>
          </a:p>
          <a:p>
            <a:pPr lvl="0"/>
            <a:r>
              <a:rPr lang="en-GB" dirty="0"/>
              <a:t>Java-</a:t>
            </a:r>
            <a:r>
              <a:rPr lang="ru-RU" dirty="0"/>
              <a:t>разработчик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Оператор цикла </a:t>
            </a:r>
            <a:r>
              <a:rPr lang="en-US" dirty="0"/>
              <a:t>while </a:t>
            </a:r>
            <a:r>
              <a:rPr lang="ru-RU" dirty="0"/>
              <a:t>и </a:t>
            </a:r>
            <a:r>
              <a:rPr lang="en-US" dirty="0"/>
              <a:t>do-while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r>
              <a:rPr lang="en-US" dirty="0">
                <a:solidFill>
                  <a:srgbClr val="FF9900"/>
                </a:solidFill>
                <a:latin typeface="Roboto Slab"/>
                <a:ea typeface="Roboto Slab"/>
              </a:rPr>
              <a:t>while</a:t>
            </a:r>
            <a:r>
              <a:rPr lang="en-US" dirty="0">
                <a:solidFill>
                  <a:srgbClr val="FFFFFF"/>
                </a:solidFill>
              </a:rPr>
              <a:t> (</a:t>
            </a:r>
            <a:r>
              <a:rPr lang="ru-RU" i="1" dirty="0">
                <a:solidFill>
                  <a:srgbClr val="FFFFFF"/>
                </a:solidFill>
              </a:rPr>
              <a:t>УСЛОВИЕ</a:t>
            </a:r>
            <a:r>
              <a:rPr lang="en-US" dirty="0">
                <a:solidFill>
                  <a:srgbClr val="FFFFFF"/>
                </a:solidFill>
              </a:rPr>
              <a:t>) {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  </a:t>
            </a:r>
            <a:r>
              <a:rPr lang="ru-RU" dirty="0">
                <a:solidFill>
                  <a:srgbClr val="FFFFFF"/>
                </a:solidFill>
              </a:rPr>
              <a:t>КОМАНДА</a:t>
            </a:r>
            <a:r>
              <a:rPr lang="en-US" dirty="0">
                <a:solidFill>
                  <a:srgbClr val="FFFFFF"/>
                </a:solidFill>
              </a:rPr>
              <a:t>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}</a:t>
            </a: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r>
              <a:rPr lang="en-US" dirty="0">
                <a:solidFill>
                  <a:srgbClr val="FF9900"/>
                </a:solidFill>
                <a:latin typeface="Roboto Slab"/>
                <a:ea typeface="Roboto Slab"/>
              </a:rPr>
              <a:t>do</a:t>
            </a:r>
            <a:r>
              <a:rPr lang="en-US" dirty="0">
                <a:solidFill>
                  <a:srgbClr val="FFFFFF"/>
                </a:solidFill>
              </a:rPr>
              <a:t> {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  </a:t>
            </a:r>
            <a:r>
              <a:rPr lang="ru-RU" dirty="0">
                <a:solidFill>
                  <a:srgbClr val="FFFFFF"/>
                </a:solidFill>
              </a:rPr>
              <a:t>КОМАНДА</a:t>
            </a:r>
            <a:r>
              <a:rPr lang="en-US" dirty="0">
                <a:solidFill>
                  <a:srgbClr val="FFFFFF"/>
                </a:solidFill>
              </a:rPr>
              <a:t>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} </a:t>
            </a:r>
            <a:r>
              <a:rPr lang="en-US" dirty="0">
                <a:solidFill>
                  <a:srgbClr val="FF9900"/>
                </a:solidFill>
                <a:latin typeface="Roboto Slab"/>
                <a:ea typeface="Roboto Slab"/>
              </a:rPr>
              <a:t>while </a:t>
            </a:r>
            <a:r>
              <a:rPr lang="en-US" dirty="0">
                <a:solidFill>
                  <a:srgbClr val="FFFFFF"/>
                </a:solidFill>
              </a:rPr>
              <a:t>(</a:t>
            </a:r>
            <a:r>
              <a:rPr lang="ru-RU" i="1" dirty="0">
                <a:solidFill>
                  <a:srgbClr val="FFFFFF"/>
                </a:solidFill>
              </a:rPr>
              <a:t>УСЛОВИЕ</a:t>
            </a:r>
            <a:r>
              <a:rPr lang="en-US" dirty="0">
                <a:solidFill>
                  <a:srgbClr val="FFFFFF"/>
                </a:solidFill>
              </a:rPr>
              <a:t>);</a:t>
            </a:r>
            <a:endParaRPr lang="ru-RU" dirty="0">
              <a:solidFill>
                <a:srgbClr val="FFFFFF"/>
              </a:solidFill>
            </a:endParaRP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endParaRPr lang="ru-RU" dirty="0">
              <a:solidFill>
                <a:srgbClr val="FFFFFF"/>
              </a:solidFill>
            </a:endParaRP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ru-RU" dirty="0">
                <a:solidFill>
                  <a:srgbClr val="FFFFFF"/>
                </a:solidFill>
              </a:rPr>
              <a:t>Используем, когда нам необходимо выполнить команды несколько раз, пока не выполнили все условия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ru-RU" dirty="0">
                <a:solidFill>
                  <a:srgbClr val="FF9900"/>
                </a:solidFill>
                <a:latin typeface="Roboto Slab"/>
                <a:ea typeface="Roboto Slab"/>
              </a:rPr>
              <a:t>УСЛОВИЕ</a:t>
            </a:r>
            <a:r>
              <a:rPr lang="ru-RU" dirty="0">
                <a:solidFill>
                  <a:srgbClr val="FFFFFF"/>
                </a:solidFill>
              </a:rPr>
              <a:t> – должен быть </a:t>
            </a:r>
            <a:r>
              <a:rPr lang="ru-RU" dirty="0">
                <a:solidFill>
                  <a:srgbClr val="FF9900"/>
                </a:solidFill>
                <a:latin typeface="Roboto Slab"/>
                <a:ea typeface="Roboto Slab"/>
              </a:rPr>
              <a:t>логического типа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ru-RU" dirty="0">
                <a:solidFill>
                  <a:srgbClr val="FFFFFF"/>
                </a:solidFill>
              </a:rPr>
              <a:t>Выполнится </a:t>
            </a:r>
            <a:r>
              <a:rPr lang="ru-RU" dirty="0">
                <a:solidFill>
                  <a:srgbClr val="FF9900"/>
                </a:solidFill>
                <a:latin typeface="Roboto Slab"/>
                <a:ea typeface="Roboto Slab"/>
              </a:rPr>
              <a:t>КОМАНДА</a:t>
            </a:r>
            <a:r>
              <a:rPr lang="ru-RU" dirty="0">
                <a:solidFill>
                  <a:srgbClr val="FFFFFF"/>
                </a:solidFill>
              </a:rPr>
              <a:t> пока </a:t>
            </a:r>
            <a:r>
              <a:rPr lang="ru-RU" dirty="0">
                <a:solidFill>
                  <a:srgbClr val="FF9900"/>
                </a:solidFill>
                <a:latin typeface="Roboto Slab"/>
                <a:ea typeface="Roboto Slab"/>
              </a:rPr>
              <a:t>УСЛОВИЕ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>
                <a:solidFill>
                  <a:srgbClr val="FF9900"/>
                </a:solidFill>
                <a:latin typeface="Roboto Slab"/>
                <a:ea typeface="Roboto Slab"/>
              </a:rPr>
              <a:t>истина</a:t>
            </a: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8470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Оператор цикла </a:t>
            </a:r>
            <a:r>
              <a:rPr lang="en-US" dirty="0"/>
              <a:t>while </a:t>
            </a:r>
            <a:r>
              <a:rPr lang="ru-RU" dirty="0"/>
              <a:t>и </a:t>
            </a:r>
            <a:r>
              <a:rPr lang="en-US" dirty="0"/>
              <a:t>do-while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r>
              <a:rPr lang="en-US" dirty="0">
                <a:solidFill>
                  <a:srgbClr val="FF9900"/>
                </a:solidFill>
                <a:latin typeface="Roboto Slab"/>
                <a:ea typeface="Roboto Slab"/>
              </a:rPr>
              <a:t>var </a:t>
            </a: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 = 3;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9900"/>
                </a:solidFill>
                <a:latin typeface="Roboto Slab"/>
                <a:ea typeface="Roboto Slab"/>
              </a:rPr>
              <a:t>var </a:t>
            </a:r>
            <a:r>
              <a:rPr lang="en-US" dirty="0">
                <a:solidFill>
                  <a:srgbClr val="FFFFFF"/>
                </a:solidFill>
              </a:rPr>
              <a:t>count = 0;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9900"/>
                </a:solidFill>
                <a:latin typeface="Roboto Slab"/>
                <a:ea typeface="Roboto Slab"/>
              </a:rPr>
              <a:t>while</a:t>
            </a:r>
            <a:r>
              <a:rPr lang="en-US" dirty="0">
                <a:solidFill>
                  <a:srgbClr val="FFFFFF"/>
                </a:solidFill>
              </a:rPr>
              <a:t> (</a:t>
            </a:r>
            <a:r>
              <a:rPr lang="en-US" i="1" dirty="0" err="1">
                <a:solidFill>
                  <a:srgbClr val="FFFFFF"/>
                </a:solidFill>
              </a:rPr>
              <a:t>i</a:t>
            </a:r>
            <a:r>
              <a:rPr lang="en-US" i="1" dirty="0">
                <a:solidFill>
                  <a:srgbClr val="FFFFFF"/>
                </a:solidFill>
              </a:rPr>
              <a:t> &lt; 5</a:t>
            </a:r>
            <a:r>
              <a:rPr lang="en-US" dirty="0">
                <a:solidFill>
                  <a:srgbClr val="FFFFFF"/>
                </a:solidFill>
              </a:rPr>
              <a:t>) {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  count = count + 1;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  </a:t>
            </a: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 = </a:t>
            </a: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 + 1;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}</a:t>
            </a: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endParaRPr lang="ru-RU" dirty="0">
              <a:solidFill>
                <a:srgbClr val="FFFFFF"/>
              </a:solidFill>
            </a:endParaRP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r>
              <a:rPr lang="en-US" dirty="0">
                <a:solidFill>
                  <a:srgbClr val="FF9900"/>
                </a:solidFill>
                <a:latin typeface="Roboto Slab"/>
                <a:ea typeface="Roboto Slab"/>
              </a:rPr>
              <a:t>var </a:t>
            </a: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 = 3;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9900"/>
                </a:solidFill>
                <a:latin typeface="Roboto Slab"/>
                <a:ea typeface="Roboto Slab"/>
              </a:rPr>
              <a:t>var </a:t>
            </a:r>
            <a:r>
              <a:rPr lang="en-US" dirty="0">
                <a:solidFill>
                  <a:srgbClr val="FFFFFF"/>
                </a:solidFill>
              </a:rPr>
              <a:t>count = 0;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9900"/>
                </a:solidFill>
                <a:latin typeface="Roboto Slab"/>
                <a:ea typeface="Roboto Slab"/>
              </a:rPr>
              <a:t>do</a:t>
            </a:r>
            <a:r>
              <a:rPr lang="en-US" dirty="0">
                <a:solidFill>
                  <a:srgbClr val="FFFFFF"/>
                </a:solidFill>
              </a:rPr>
              <a:t> {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  count = count + 1;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  </a:t>
            </a: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 = </a:t>
            </a: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 + 1;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} </a:t>
            </a:r>
            <a:r>
              <a:rPr lang="en-US" dirty="0">
                <a:solidFill>
                  <a:srgbClr val="FF9900"/>
                </a:solidFill>
                <a:latin typeface="Roboto Slab"/>
                <a:ea typeface="Roboto Slab"/>
              </a:rPr>
              <a:t>while</a:t>
            </a:r>
            <a:r>
              <a:rPr lang="en-US" dirty="0">
                <a:solidFill>
                  <a:srgbClr val="FFFFFF"/>
                </a:solidFill>
              </a:rPr>
              <a:t> (</a:t>
            </a:r>
            <a:r>
              <a:rPr lang="en-US" i="1" dirty="0" err="1">
                <a:solidFill>
                  <a:srgbClr val="FFFFFF"/>
                </a:solidFill>
              </a:rPr>
              <a:t>i</a:t>
            </a:r>
            <a:r>
              <a:rPr lang="en-US" i="1" dirty="0">
                <a:solidFill>
                  <a:srgbClr val="FFFFFF"/>
                </a:solidFill>
              </a:rPr>
              <a:t> &lt; 5</a:t>
            </a:r>
            <a:r>
              <a:rPr lang="en-US" dirty="0">
                <a:solidFill>
                  <a:srgbClr val="FFFFFF"/>
                </a:solidFill>
              </a:rPr>
              <a:t>);</a:t>
            </a:r>
            <a:endParaRPr lang="ru-RU" dirty="0">
              <a:solidFill>
                <a:srgbClr val="FFFFFF"/>
              </a:solidFill>
            </a:endParaRP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endParaRPr lang="ru-RU" dirty="0">
              <a:solidFill>
                <a:srgbClr val="FF9900"/>
              </a:solidFill>
              <a:latin typeface="Roboto Slab"/>
              <a:ea typeface="Roboto Slab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091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Оператор цикла </a:t>
            </a:r>
            <a:r>
              <a:rPr lang="en-US" dirty="0"/>
              <a:t>while </a:t>
            </a:r>
            <a:r>
              <a:rPr lang="ru-RU" dirty="0"/>
              <a:t>и </a:t>
            </a:r>
            <a:r>
              <a:rPr lang="en-US" dirty="0"/>
              <a:t>do-while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r>
              <a:rPr lang="en-US" dirty="0">
                <a:solidFill>
                  <a:srgbClr val="FF9900"/>
                </a:solidFill>
                <a:latin typeface="Roboto Slab"/>
                <a:ea typeface="Roboto Slab"/>
              </a:rPr>
              <a:t>var </a:t>
            </a: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 = 3;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9900"/>
                </a:solidFill>
                <a:latin typeface="Roboto Slab"/>
                <a:ea typeface="Roboto Slab"/>
              </a:rPr>
              <a:t>var </a:t>
            </a:r>
            <a:r>
              <a:rPr lang="en-US" dirty="0">
                <a:solidFill>
                  <a:srgbClr val="FFFFFF"/>
                </a:solidFill>
              </a:rPr>
              <a:t>count = 0;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9900"/>
                </a:solidFill>
                <a:latin typeface="Roboto Slab"/>
                <a:ea typeface="Roboto Slab"/>
              </a:rPr>
              <a:t>while</a:t>
            </a:r>
            <a:r>
              <a:rPr lang="en-US" dirty="0">
                <a:solidFill>
                  <a:srgbClr val="FFFFFF"/>
                </a:solidFill>
              </a:rPr>
              <a:t> (</a:t>
            </a:r>
            <a:r>
              <a:rPr lang="en-US" i="1" dirty="0" err="1">
                <a:solidFill>
                  <a:srgbClr val="FFFFFF"/>
                </a:solidFill>
              </a:rPr>
              <a:t>i</a:t>
            </a:r>
            <a:r>
              <a:rPr lang="en-US" i="1" dirty="0">
                <a:solidFill>
                  <a:srgbClr val="FFFFFF"/>
                </a:solidFill>
              </a:rPr>
              <a:t> &lt; 2</a:t>
            </a:r>
            <a:r>
              <a:rPr lang="en-US" dirty="0">
                <a:solidFill>
                  <a:srgbClr val="FFFFFF"/>
                </a:solidFill>
              </a:rPr>
              <a:t>) {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  count = count + 1;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  </a:t>
            </a: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 = </a:t>
            </a: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 + 1;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}</a:t>
            </a: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endParaRPr lang="ru-RU" dirty="0">
              <a:solidFill>
                <a:srgbClr val="FFFFFF"/>
              </a:solidFill>
            </a:endParaRP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r>
              <a:rPr lang="en-US" dirty="0">
                <a:solidFill>
                  <a:srgbClr val="FF9900"/>
                </a:solidFill>
                <a:latin typeface="Roboto Slab"/>
                <a:ea typeface="Roboto Slab"/>
              </a:rPr>
              <a:t>var </a:t>
            </a: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 = 3;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9900"/>
                </a:solidFill>
                <a:latin typeface="Roboto Slab"/>
                <a:ea typeface="Roboto Slab"/>
              </a:rPr>
              <a:t>var </a:t>
            </a:r>
            <a:r>
              <a:rPr lang="en-US" dirty="0">
                <a:solidFill>
                  <a:srgbClr val="FFFFFF"/>
                </a:solidFill>
              </a:rPr>
              <a:t>count = 0;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9900"/>
                </a:solidFill>
                <a:latin typeface="Roboto Slab"/>
                <a:ea typeface="Roboto Slab"/>
              </a:rPr>
              <a:t>do</a:t>
            </a:r>
            <a:r>
              <a:rPr lang="en-US" dirty="0">
                <a:solidFill>
                  <a:srgbClr val="FFFFFF"/>
                </a:solidFill>
              </a:rPr>
              <a:t> {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  count = count + 1;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  </a:t>
            </a: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 = </a:t>
            </a: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 + 1;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} </a:t>
            </a:r>
            <a:r>
              <a:rPr lang="en-US" dirty="0">
                <a:solidFill>
                  <a:srgbClr val="FF9900"/>
                </a:solidFill>
                <a:latin typeface="Roboto Slab"/>
                <a:ea typeface="Roboto Slab"/>
              </a:rPr>
              <a:t>while</a:t>
            </a:r>
            <a:r>
              <a:rPr lang="en-US" dirty="0">
                <a:solidFill>
                  <a:srgbClr val="FFFFFF"/>
                </a:solidFill>
              </a:rPr>
              <a:t> (</a:t>
            </a:r>
            <a:r>
              <a:rPr lang="en-US" i="1" dirty="0" err="1">
                <a:solidFill>
                  <a:srgbClr val="FFFFFF"/>
                </a:solidFill>
              </a:rPr>
              <a:t>i</a:t>
            </a:r>
            <a:r>
              <a:rPr lang="en-US" i="1" dirty="0">
                <a:solidFill>
                  <a:srgbClr val="FFFFFF"/>
                </a:solidFill>
              </a:rPr>
              <a:t> &lt; 2</a:t>
            </a:r>
            <a:r>
              <a:rPr lang="en-US" dirty="0">
                <a:solidFill>
                  <a:srgbClr val="FFFFFF"/>
                </a:solidFill>
              </a:rPr>
              <a:t>);</a:t>
            </a:r>
            <a:endParaRPr lang="ru-RU" dirty="0">
              <a:solidFill>
                <a:srgbClr val="FFFFFF"/>
              </a:solidFill>
            </a:endParaRP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endParaRPr lang="ru-RU" dirty="0">
              <a:solidFill>
                <a:srgbClr val="FF9900"/>
              </a:solidFill>
              <a:latin typeface="Roboto Slab"/>
              <a:ea typeface="Roboto Slab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957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Оператор цикла </a:t>
            </a:r>
            <a:r>
              <a:rPr lang="en-US" dirty="0"/>
              <a:t>while </a:t>
            </a:r>
            <a:r>
              <a:rPr lang="ru-RU" dirty="0"/>
              <a:t>и </a:t>
            </a:r>
            <a:r>
              <a:rPr lang="en-US" dirty="0"/>
              <a:t>do-while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dirty="0">
                <a:solidFill>
                  <a:srgbClr val="FFFFFF"/>
                </a:solidFill>
              </a:rPr>
              <a:t>Сыграйте с компьютером в угадай число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dirty="0">
                <a:solidFill>
                  <a:srgbClr val="FFFFFF"/>
                </a:solidFill>
              </a:rPr>
              <a:t>Компьютер загадывает число </a:t>
            </a:r>
            <a:r>
              <a:rPr lang="en-US" dirty="0">
                <a:solidFill>
                  <a:srgbClr val="FFFFFF"/>
                </a:solidFill>
              </a:rPr>
              <a:t>[</a:t>
            </a:r>
            <a:r>
              <a:rPr lang="ru-RU" dirty="0">
                <a:solidFill>
                  <a:srgbClr val="FFFFFF"/>
                </a:solidFill>
              </a:rPr>
              <a:t>0</a:t>
            </a:r>
            <a:r>
              <a:rPr lang="en-US" dirty="0">
                <a:solidFill>
                  <a:srgbClr val="FFFFFF"/>
                </a:solidFill>
              </a:rPr>
              <a:t>;</a:t>
            </a:r>
            <a:r>
              <a:rPr lang="ru-RU" dirty="0">
                <a:solidFill>
                  <a:srgbClr val="FFFFFF"/>
                </a:solidFill>
              </a:rPr>
              <a:t> 10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dirty="0">
                <a:solidFill>
                  <a:srgbClr val="FFFFFF"/>
                </a:solidFill>
              </a:rPr>
              <a:t>Пользователь пытается угадать это число, введя ее с клавиатуры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dirty="0">
                <a:solidFill>
                  <a:srgbClr val="FFFFFF"/>
                </a:solidFill>
              </a:rPr>
              <a:t>Играем до тех пор, пока не угадаем число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dirty="0">
                <a:solidFill>
                  <a:srgbClr val="FFFFFF"/>
                </a:solidFill>
              </a:rPr>
              <a:t>Если не угадали, выводим подсказку (число больше или меньше)</a:t>
            </a: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endParaRPr lang="ru-RU" dirty="0">
              <a:solidFill>
                <a:srgbClr val="FF9900"/>
              </a:solidFill>
              <a:latin typeface="Roboto Slab"/>
              <a:ea typeface="Roboto Slab"/>
            </a:endParaRP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r>
              <a:rPr lang="en-US" dirty="0">
                <a:solidFill>
                  <a:srgbClr val="FF9900"/>
                </a:solidFill>
                <a:latin typeface="Roboto Slab"/>
                <a:ea typeface="Roboto Slab"/>
              </a:rPr>
              <a:t>new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Random.nextInt</a:t>
            </a:r>
            <a:r>
              <a:rPr lang="en-US" dirty="0">
                <a:solidFill>
                  <a:srgbClr val="FFFFFF"/>
                </a:solidFill>
              </a:rPr>
              <a:t>(n) – </a:t>
            </a:r>
            <a:r>
              <a:rPr lang="ru-RU" dirty="0">
                <a:solidFill>
                  <a:srgbClr val="FFFFFF"/>
                </a:solidFill>
              </a:rPr>
              <a:t>загадать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ru-RU" dirty="0">
                <a:solidFill>
                  <a:srgbClr val="FFFFFF"/>
                </a:solidFill>
              </a:rPr>
              <a:t>случайное число </a:t>
            </a:r>
            <a:r>
              <a:rPr lang="en-US" dirty="0">
                <a:solidFill>
                  <a:srgbClr val="FFFFFF"/>
                </a:solidFill>
              </a:rPr>
              <a:t>[0; n)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343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Оператор цикла </a:t>
            </a:r>
            <a:r>
              <a:rPr lang="en-US" dirty="0"/>
              <a:t>for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r>
              <a:rPr lang="en-US" sz="1200" dirty="0">
                <a:solidFill>
                  <a:srgbClr val="FF9900"/>
                </a:solidFill>
                <a:latin typeface="Roboto Slab"/>
                <a:ea typeface="Roboto Slab"/>
              </a:rPr>
              <a:t>for</a:t>
            </a:r>
            <a:r>
              <a:rPr lang="en-US" sz="1200" dirty="0">
                <a:solidFill>
                  <a:srgbClr val="FFFFFF"/>
                </a:solidFill>
              </a:rPr>
              <a:t> (</a:t>
            </a:r>
            <a:r>
              <a:rPr lang="ru-RU" sz="1200" dirty="0">
                <a:solidFill>
                  <a:srgbClr val="FFFFFF"/>
                </a:solidFill>
              </a:rPr>
              <a:t>НАЧ_ДЕЙСТВИЯ</a:t>
            </a:r>
            <a:r>
              <a:rPr lang="en-US" sz="1200" dirty="0">
                <a:solidFill>
                  <a:srgbClr val="FFFFFF"/>
                </a:solidFill>
              </a:rPr>
              <a:t>;</a:t>
            </a:r>
            <a:r>
              <a:rPr lang="ru-RU" sz="1200" dirty="0">
                <a:solidFill>
                  <a:srgbClr val="FFFFFF"/>
                </a:solidFill>
              </a:rPr>
              <a:t> </a:t>
            </a:r>
            <a:r>
              <a:rPr lang="ru-RU" sz="1200" i="1" dirty="0">
                <a:solidFill>
                  <a:srgbClr val="FFFFFF"/>
                </a:solidFill>
              </a:rPr>
              <a:t>УСЛОВИЕ</a:t>
            </a:r>
            <a:r>
              <a:rPr lang="en-US" sz="1200" i="1" dirty="0">
                <a:solidFill>
                  <a:srgbClr val="FFFFFF"/>
                </a:solidFill>
              </a:rPr>
              <a:t>;</a:t>
            </a:r>
            <a:r>
              <a:rPr lang="ru-RU" sz="1200" i="1" dirty="0">
                <a:solidFill>
                  <a:srgbClr val="FFFFFF"/>
                </a:solidFill>
              </a:rPr>
              <a:t> ПОВТ_ДЕЙТВИЯ</a:t>
            </a:r>
            <a:r>
              <a:rPr lang="en-US" sz="1200" dirty="0">
                <a:solidFill>
                  <a:srgbClr val="FFFFFF"/>
                </a:solidFill>
              </a:rPr>
              <a:t>) {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    </a:t>
            </a:r>
            <a:r>
              <a:rPr lang="ru-RU" sz="1200" dirty="0">
                <a:solidFill>
                  <a:srgbClr val="FFFFFF"/>
                </a:solidFill>
              </a:rPr>
              <a:t>КОМАНДА</a:t>
            </a:r>
            <a:r>
              <a:rPr lang="en-US" sz="1200" dirty="0">
                <a:solidFill>
                  <a:srgbClr val="FFFFFF"/>
                </a:solidFill>
              </a:rPr>
              <a:t>;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}</a:t>
            </a: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r>
              <a:rPr lang="en-US" sz="1300" dirty="0">
                <a:solidFill>
                  <a:srgbClr val="FFFFFF"/>
                </a:solidFill>
              </a:rPr>
              <a:t>{</a:t>
            </a: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1300" dirty="0">
                <a:solidFill>
                  <a:srgbClr val="FFFFFF"/>
                </a:solidFill>
              </a:rPr>
              <a:t>    </a:t>
            </a:r>
            <a:r>
              <a:rPr lang="ru-RU" sz="1300" dirty="0">
                <a:solidFill>
                  <a:srgbClr val="FFFFFF"/>
                </a:solidFill>
              </a:rPr>
              <a:t>НАЧ_ДЕЙСТВИЯ</a:t>
            </a:r>
            <a:r>
              <a:rPr lang="en-US" sz="1300" dirty="0">
                <a:solidFill>
                  <a:srgbClr val="FFFFFF"/>
                </a:solidFill>
              </a:rPr>
              <a:t>;</a:t>
            </a: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1300" dirty="0">
                <a:solidFill>
                  <a:srgbClr val="FFFFFF"/>
                </a:solidFill>
              </a:rPr>
              <a:t>    </a:t>
            </a:r>
            <a:r>
              <a:rPr lang="en-US" sz="1300" dirty="0">
                <a:solidFill>
                  <a:srgbClr val="FF9900"/>
                </a:solidFill>
                <a:latin typeface="Roboto Slab"/>
                <a:ea typeface="Roboto Slab"/>
              </a:rPr>
              <a:t>while</a:t>
            </a:r>
            <a:r>
              <a:rPr lang="en-US" sz="1300" dirty="0">
                <a:solidFill>
                  <a:srgbClr val="FFFFFF"/>
                </a:solidFill>
              </a:rPr>
              <a:t> (</a:t>
            </a:r>
            <a:r>
              <a:rPr lang="ru-RU" sz="1300" i="1" dirty="0">
                <a:solidFill>
                  <a:srgbClr val="FFFFFF"/>
                </a:solidFill>
              </a:rPr>
              <a:t>УСЛОВИЕ</a:t>
            </a:r>
            <a:r>
              <a:rPr lang="en-US" sz="1300" dirty="0">
                <a:solidFill>
                  <a:srgbClr val="FFFFFF"/>
                </a:solidFill>
              </a:rPr>
              <a:t>) {</a:t>
            </a: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1300" dirty="0">
                <a:solidFill>
                  <a:srgbClr val="FFFFFF"/>
                </a:solidFill>
              </a:rPr>
              <a:t>        </a:t>
            </a:r>
            <a:r>
              <a:rPr lang="ru-RU" sz="1300" dirty="0">
                <a:solidFill>
                  <a:srgbClr val="FFFFFF"/>
                </a:solidFill>
              </a:rPr>
              <a:t>КОМАНДА</a:t>
            </a:r>
            <a:r>
              <a:rPr lang="en-US" sz="1300" dirty="0">
                <a:solidFill>
                  <a:srgbClr val="FFFFFF"/>
                </a:solidFill>
              </a:rPr>
              <a:t>;</a:t>
            </a: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1300" dirty="0">
                <a:solidFill>
                  <a:srgbClr val="FFFFFF"/>
                </a:solidFill>
              </a:rPr>
              <a:t>        </a:t>
            </a:r>
            <a:r>
              <a:rPr lang="ru-RU" sz="1300" i="1" dirty="0">
                <a:solidFill>
                  <a:srgbClr val="FFFFFF"/>
                </a:solidFill>
              </a:rPr>
              <a:t>ПОВТ_ДЕЙТВИЯ</a:t>
            </a:r>
            <a:r>
              <a:rPr lang="en-US" sz="1300" i="1" dirty="0">
                <a:solidFill>
                  <a:srgbClr val="FFFFFF"/>
                </a:solidFill>
              </a:rPr>
              <a:t>;</a:t>
            </a: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1300" dirty="0">
                <a:solidFill>
                  <a:srgbClr val="FFFFFF"/>
                </a:solidFill>
              </a:rPr>
              <a:t>    }</a:t>
            </a: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1300" dirty="0">
                <a:solidFill>
                  <a:srgbClr val="FFFFFF"/>
                </a:solidFill>
              </a:rPr>
              <a:t>}</a:t>
            </a:r>
            <a:endParaRPr lang="ru-RU" sz="1300" dirty="0">
              <a:solidFill>
                <a:srgbClr val="FFFFFF"/>
              </a:solidFill>
            </a:endParaRP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endParaRPr lang="ru-RU" sz="1300" dirty="0">
              <a:solidFill>
                <a:srgbClr val="FFFFFF"/>
              </a:solidFill>
            </a:endParaRP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ru-RU" sz="1600" dirty="0">
                <a:solidFill>
                  <a:srgbClr val="FFFFFF"/>
                </a:solidFill>
              </a:rPr>
              <a:t>Используем, когда нам необходимо выполнить команды несколько раз, пока не выполнили все условия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ru-RU" sz="1600" dirty="0">
                <a:solidFill>
                  <a:srgbClr val="FF9900"/>
                </a:solidFill>
                <a:latin typeface="Roboto Slab"/>
                <a:ea typeface="Roboto Slab"/>
              </a:rPr>
              <a:t>УСЛОВИЕ</a:t>
            </a:r>
            <a:r>
              <a:rPr lang="ru-RU" sz="1600" dirty="0">
                <a:solidFill>
                  <a:srgbClr val="FFFFFF"/>
                </a:solidFill>
              </a:rPr>
              <a:t> – должен быть </a:t>
            </a:r>
            <a:r>
              <a:rPr lang="ru-RU" sz="1600" dirty="0">
                <a:solidFill>
                  <a:srgbClr val="FF9900"/>
                </a:solidFill>
                <a:latin typeface="Roboto Slab"/>
                <a:ea typeface="Roboto Slab"/>
              </a:rPr>
              <a:t>логического типа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ru-RU" sz="1600" dirty="0">
                <a:solidFill>
                  <a:srgbClr val="FFFFFF"/>
                </a:solidFill>
              </a:rPr>
              <a:t>Выполнится </a:t>
            </a:r>
            <a:r>
              <a:rPr lang="ru-RU" sz="1600" dirty="0">
                <a:solidFill>
                  <a:srgbClr val="FF9900"/>
                </a:solidFill>
                <a:latin typeface="Roboto Slab"/>
                <a:ea typeface="Roboto Slab"/>
              </a:rPr>
              <a:t>КОМАНДА</a:t>
            </a:r>
            <a:r>
              <a:rPr lang="ru-RU" sz="1600" dirty="0">
                <a:solidFill>
                  <a:srgbClr val="FFFFFF"/>
                </a:solidFill>
              </a:rPr>
              <a:t> пока </a:t>
            </a:r>
            <a:r>
              <a:rPr lang="ru-RU" sz="1600" dirty="0">
                <a:solidFill>
                  <a:srgbClr val="FF9900"/>
                </a:solidFill>
                <a:latin typeface="Roboto Slab"/>
                <a:ea typeface="Roboto Slab"/>
              </a:rPr>
              <a:t>УСЛОВИЕ</a:t>
            </a:r>
            <a:r>
              <a:rPr lang="ru-RU" sz="1600" dirty="0">
                <a:solidFill>
                  <a:srgbClr val="FFFFFF"/>
                </a:solidFill>
              </a:rPr>
              <a:t> </a:t>
            </a:r>
            <a:r>
              <a:rPr lang="ru-RU" sz="1600" dirty="0">
                <a:solidFill>
                  <a:srgbClr val="FF9900"/>
                </a:solidFill>
                <a:latin typeface="Roboto Slab"/>
                <a:ea typeface="Roboto Slab"/>
              </a:rPr>
              <a:t>истина</a:t>
            </a:r>
            <a:endParaRPr lang="en-US" sz="1600" dirty="0">
              <a:solidFill>
                <a:srgbClr val="FF9900"/>
              </a:solidFill>
              <a:latin typeface="Roboto Slab"/>
              <a:ea typeface="Roboto Slab"/>
            </a:endParaRP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ru-RU" sz="1600" dirty="0">
                <a:solidFill>
                  <a:srgbClr val="FFFFFF"/>
                </a:solidFill>
              </a:rPr>
              <a:t>Чаще всего мы используем </a:t>
            </a:r>
            <a:r>
              <a:rPr lang="en-US" sz="1600" dirty="0">
                <a:solidFill>
                  <a:srgbClr val="FFFFFF"/>
                </a:solidFill>
              </a:rPr>
              <a:t>for, </a:t>
            </a:r>
            <a:r>
              <a:rPr lang="ru-RU" sz="1600" dirty="0">
                <a:solidFill>
                  <a:srgbClr val="FFFFFF"/>
                </a:solidFill>
              </a:rPr>
              <a:t>когда нам известно кол-во операций</a:t>
            </a: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endParaRPr lang="ru-RU" sz="1600" dirty="0">
              <a:solidFill>
                <a:srgbClr val="FFFFF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931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Оператор цикла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dirty="0">
                <a:solidFill>
                  <a:srgbClr val="FFFFFF"/>
                </a:solidFill>
              </a:rPr>
              <a:t>Вычислить факториал числа. Число вводим с клавиатуры</a:t>
            </a: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r>
              <a:rPr lang="ru-RU" dirty="0">
                <a:solidFill>
                  <a:srgbClr val="FFFFFF"/>
                </a:solidFill>
              </a:rPr>
              <a:t>Факториал числа </a:t>
            </a:r>
            <a:r>
              <a:rPr lang="en-US" dirty="0">
                <a:solidFill>
                  <a:srgbClr val="FFFFFF"/>
                </a:solidFill>
              </a:rPr>
              <a:t>n </a:t>
            </a:r>
            <a:r>
              <a:rPr lang="ru-RU" dirty="0">
                <a:solidFill>
                  <a:srgbClr val="FFFFFF"/>
                </a:solidFill>
              </a:rPr>
              <a:t>– произведение чисел </a:t>
            </a:r>
            <a:r>
              <a:rPr lang="en-US" dirty="0">
                <a:solidFill>
                  <a:srgbClr val="FFFFFF"/>
                </a:solidFill>
              </a:rPr>
              <a:t>[</a:t>
            </a:r>
            <a:r>
              <a:rPr lang="ru-RU" dirty="0">
                <a:solidFill>
                  <a:srgbClr val="FFFFFF"/>
                </a:solidFill>
              </a:rPr>
              <a:t>1</a:t>
            </a:r>
            <a:r>
              <a:rPr lang="en-US" dirty="0">
                <a:solidFill>
                  <a:srgbClr val="FFFFFF"/>
                </a:solidFill>
              </a:rPr>
              <a:t>;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n]</a:t>
            </a: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r>
              <a:rPr lang="en-US" dirty="0">
                <a:solidFill>
                  <a:srgbClr val="FFFFFF"/>
                </a:solidFill>
              </a:rPr>
              <a:t>0! = 1;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1! = 1;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2! = 1 * 2 = 2;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3! = 1 * 2 * 3 = 6;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14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Домашнее задание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Улучшить калькулятор, который может посчитать сумму, разность, умножение, деление и возведение в степень чисел в зависимости от введенной операции.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ввели не допустимую операцию, то попросить пользователя ввести операцию еще раз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Сначала спрашиваем операцию, потом числа. Допустимые операции: </a:t>
            </a: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  <a:sym typeface="Arial"/>
              </a:rPr>
              <a:t>+</a:t>
            </a: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ru-RU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(сложение)</a:t>
            </a: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‘</a:t>
            </a: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  <a:sym typeface="Arial"/>
              </a:rPr>
              <a:t>-</a:t>
            </a: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ru-RU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(разность)</a:t>
            </a: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‘</a:t>
            </a: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  <a:sym typeface="Arial"/>
              </a:rPr>
              <a:t>*</a:t>
            </a: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ru-RU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(умножение)</a:t>
            </a: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‘</a:t>
            </a: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  <a:sym typeface="Arial"/>
              </a:rPr>
              <a:t>/</a:t>
            </a: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ru-RU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(деление)</a:t>
            </a: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‘</a:t>
            </a: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  <a:sym typeface="Arial"/>
              </a:rPr>
              <a:t>div</a:t>
            </a: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ru-RU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(целочисленное деление)</a:t>
            </a: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‘</a:t>
            </a: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  <a:sym typeface="Arial"/>
              </a:rPr>
              <a:t>mod</a:t>
            </a: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ru-RU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(остаток от деления)</a:t>
            </a: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‘</a:t>
            </a: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  <a:sym typeface="Arial"/>
              </a:rPr>
              <a:t>^</a:t>
            </a: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ru-RU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(возведение в степень)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Помните, что </a:t>
            </a:r>
            <a:r>
              <a:rPr lang="ru-RU" sz="1600" dirty="0">
                <a:solidFill>
                  <a:srgbClr val="FF9900"/>
                </a:solidFill>
                <a:latin typeface="Roboto Slab"/>
                <a:ea typeface="Roboto Slab"/>
                <a:sym typeface="Arial"/>
              </a:rPr>
              <a:t>на ноль делить НЕЛЬЗЯ</a:t>
            </a:r>
            <a:r>
              <a:rPr lang="ru-RU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marL="114300" lvl="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endParaRPr lang="en-GB" sz="1600" dirty="0">
              <a:solidFill>
                <a:srgbClr val="FFFFF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60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4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br>
              <a:rPr lang="en-US" dirty="0"/>
            </a:br>
            <a:r>
              <a:rPr lang="ru-RU" dirty="0"/>
              <a:t>Операторы в </a:t>
            </a:r>
            <a:r>
              <a:rPr lang="en-US" dirty="0"/>
              <a:t>Java 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A6018-077F-C74D-BAA6-9B78F56C0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455" y="3075331"/>
            <a:ext cx="1591089" cy="15910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4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br>
              <a:rPr lang="en-US" dirty="0"/>
            </a:br>
            <a:r>
              <a:rPr lang="ru-RU" dirty="0"/>
              <a:t>Условный оператор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7ACD7-E942-124B-B09D-92CA09344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273" y="2138106"/>
            <a:ext cx="3351454" cy="283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1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Условный оператор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3" anchor="t" anchorCtr="0">
            <a:noAutofit/>
          </a:bodyPr>
          <a:lstStyle/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</a:rPr>
              <a:t>if</a:t>
            </a:r>
            <a:r>
              <a:rPr lang="en-US" sz="1600" dirty="0">
                <a:solidFill>
                  <a:srgbClr val="FFFFFF"/>
                </a:solidFill>
              </a:rPr>
              <a:t> (</a:t>
            </a:r>
            <a:r>
              <a:rPr lang="ru-RU" sz="1600" i="1" dirty="0">
                <a:solidFill>
                  <a:srgbClr val="FFFFFF"/>
                </a:solidFill>
              </a:rPr>
              <a:t>УСЛОВИЕ_1</a:t>
            </a:r>
            <a:r>
              <a:rPr lang="en-US" sz="1600" dirty="0">
                <a:solidFill>
                  <a:srgbClr val="FFFFFF"/>
                </a:solidFill>
              </a:rPr>
              <a:t>) {</a:t>
            </a:r>
            <a:br>
              <a:rPr lang="ru-RU" sz="1600" dirty="0">
                <a:solidFill>
                  <a:srgbClr val="FFFFFF"/>
                </a:solidFill>
              </a:rPr>
            </a:br>
            <a:r>
              <a:rPr lang="ru-RU" sz="1600" dirty="0">
                <a:solidFill>
                  <a:srgbClr val="FFFFFF"/>
                </a:solidFill>
              </a:rPr>
              <a:t>    КОМАНДА_1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}</a:t>
            </a:r>
            <a:endParaRPr lang="ru-RU" sz="1600" dirty="0">
              <a:solidFill>
                <a:srgbClr val="FFFFFF"/>
              </a:solidFill>
            </a:endParaRP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endParaRPr lang="ru-RU" sz="1600" dirty="0">
              <a:solidFill>
                <a:srgbClr val="FFFFFF"/>
              </a:solidFill>
            </a:endParaRP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</a:rPr>
              <a:t>if</a:t>
            </a:r>
            <a:r>
              <a:rPr lang="en-US" sz="1600" dirty="0">
                <a:solidFill>
                  <a:srgbClr val="FFFFFF"/>
                </a:solidFill>
              </a:rPr>
              <a:t> (</a:t>
            </a:r>
            <a:r>
              <a:rPr lang="ru-RU" sz="1600" i="1" dirty="0">
                <a:solidFill>
                  <a:srgbClr val="FFFFFF"/>
                </a:solidFill>
              </a:rPr>
              <a:t>УСЛОВИЕ_1</a:t>
            </a:r>
            <a:r>
              <a:rPr lang="en-US" sz="1600" dirty="0">
                <a:solidFill>
                  <a:srgbClr val="FFFFFF"/>
                </a:solidFill>
              </a:rPr>
              <a:t>) {</a:t>
            </a:r>
            <a:br>
              <a:rPr lang="ru-RU" sz="1600" dirty="0">
                <a:solidFill>
                  <a:srgbClr val="FFFFFF"/>
                </a:solidFill>
              </a:rPr>
            </a:br>
            <a:r>
              <a:rPr lang="ru-RU" sz="1600" dirty="0">
                <a:solidFill>
                  <a:srgbClr val="FFFFFF"/>
                </a:solidFill>
              </a:rPr>
              <a:t>    КОМАНДА_1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} </a:t>
            </a: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</a:rPr>
              <a:t>else</a:t>
            </a:r>
            <a:r>
              <a:rPr lang="en-US" sz="1600" dirty="0">
                <a:solidFill>
                  <a:srgbClr val="FFFFFF"/>
                </a:solidFill>
              </a:rPr>
              <a:t> {</a:t>
            </a:r>
            <a:br>
              <a:rPr lang="ru-RU" sz="1600" dirty="0">
                <a:solidFill>
                  <a:srgbClr val="FFFFFF"/>
                </a:solidFill>
              </a:rPr>
            </a:br>
            <a:r>
              <a:rPr lang="ru-RU" sz="1600" dirty="0">
                <a:solidFill>
                  <a:srgbClr val="FFFFFF"/>
                </a:solidFill>
              </a:rPr>
              <a:t>    КОМАНДА_2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}</a:t>
            </a:r>
            <a:endParaRPr lang="ru-RU" sz="1600" dirty="0">
              <a:solidFill>
                <a:srgbClr val="FFFFFF"/>
              </a:solidFill>
            </a:endParaRP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</a:rPr>
              <a:t>if</a:t>
            </a:r>
            <a:r>
              <a:rPr lang="en-US" sz="1600" dirty="0">
                <a:solidFill>
                  <a:srgbClr val="FFFFFF"/>
                </a:solidFill>
              </a:rPr>
              <a:t> (</a:t>
            </a:r>
            <a:r>
              <a:rPr lang="ru-RU" sz="1600" i="1" dirty="0">
                <a:solidFill>
                  <a:srgbClr val="FFFFFF"/>
                </a:solidFill>
              </a:rPr>
              <a:t>УСЛОВИЕ_1</a:t>
            </a:r>
            <a:r>
              <a:rPr lang="en-US" sz="1600" dirty="0">
                <a:solidFill>
                  <a:srgbClr val="FFFFFF"/>
                </a:solidFill>
              </a:rPr>
              <a:t>) {</a:t>
            </a:r>
            <a:br>
              <a:rPr lang="ru-RU" sz="1600" dirty="0">
                <a:solidFill>
                  <a:srgbClr val="FFFFFF"/>
                </a:solidFill>
              </a:rPr>
            </a:br>
            <a:r>
              <a:rPr lang="ru-RU" sz="1600" dirty="0">
                <a:solidFill>
                  <a:srgbClr val="FFFFFF"/>
                </a:solidFill>
              </a:rPr>
              <a:t>    КОМАНДА_1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} </a:t>
            </a: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</a:rPr>
              <a:t>else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</a:rPr>
              <a:t>if</a:t>
            </a:r>
            <a:r>
              <a:rPr lang="en-US" sz="1600" dirty="0">
                <a:solidFill>
                  <a:srgbClr val="FFFFFF"/>
                </a:solidFill>
              </a:rPr>
              <a:t> (</a:t>
            </a:r>
            <a:r>
              <a:rPr lang="ru-RU" sz="1600" i="1" dirty="0">
                <a:solidFill>
                  <a:srgbClr val="FFFFFF"/>
                </a:solidFill>
              </a:rPr>
              <a:t>УСЛОВИЕ_2</a:t>
            </a:r>
            <a:r>
              <a:rPr lang="en-US" sz="1600" dirty="0">
                <a:solidFill>
                  <a:srgbClr val="FFFFFF"/>
                </a:solidFill>
              </a:rPr>
              <a:t>) {</a:t>
            </a:r>
            <a:br>
              <a:rPr lang="ru-RU" sz="1600" dirty="0">
                <a:solidFill>
                  <a:srgbClr val="FFFFFF"/>
                </a:solidFill>
              </a:rPr>
            </a:br>
            <a:r>
              <a:rPr lang="ru-RU" sz="1600" dirty="0">
                <a:solidFill>
                  <a:srgbClr val="FFFFFF"/>
                </a:solidFill>
              </a:rPr>
              <a:t>    КОМАНДА_2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} </a:t>
            </a:r>
            <a:r>
              <a:rPr lang="en-US" sz="1600" dirty="0">
                <a:solidFill>
                  <a:srgbClr val="FF9900"/>
                </a:solidFill>
                <a:latin typeface="Roboto Slab"/>
                <a:ea typeface="Roboto Slab"/>
              </a:rPr>
              <a:t>else</a:t>
            </a:r>
            <a:r>
              <a:rPr lang="en-US" sz="1600" dirty="0">
                <a:solidFill>
                  <a:srgbClr val="FFFFFF"/>
                </a:solidFill>
              </a:rPr>
              <a:t> {</a:t>
            </a:r>
            <a:br>
              <a:rPr lang="ru-RU" sz="1600" dirty="0">
                <a:solidFill>
                  <a:srgbClr val="FFFFFF"/>
                </a:solidFill>
              </a:rPr>
            </a:br>
            <a:r>
              <a:rPr lang="ru-RU" sz="1600" dirty="0">
                <a:solidFill>
                  <a:srgbClr val="FFFFFF"/>
                </a:solidFill>
              </a:rPr>
              <a:t>    КОМАНДА_3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}</a:t>
            </a:r>
            <a:endParaRPr lang="ru-RU" sz="1600" dirty="0">
              <a:solidFill>
                <a:srgbClr val="FFFFFF"/>
              </a:solidFill>
            </a:endParaRP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endParaRPr lang="ru-RU" sz="1600" dirty="0">
              <a:solidFill>
                <a:srgbClr val="FFFFFF"/>
              </a:solidFill>
            </a:endParaRP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endParaRPr lang="ru-RU" sz="1600" dirty="0">
              <a:solidFill>
                <a:srgbClr val="FFFFFF"/>
              </a:solidFill>
            </a:endParaRP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ru-RU" sz="1400" dirty="0">
                <a:solidFill>
                  <a:srgbClr val="FFFFFF"/>
                </a:solidFill>
              </a:rPr>
              <a:t>Используем, когда нам необходимо выполнить команды в зависимости от условий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ru-RU" sz="1400" dirty="0">
                <a:solidFill>
                  <a:srgbClr val="FF9900"/>
                </a:solidFill>
                <a:latin typeface="Roboto Slab"/>
                <a:ea typeface="Roboto Slab"/>
              </a:rPr>
              <a:t>УСЛОВИЕ</a:t>
            </a:r>
            <a:r>
              <a:rPr lang="ru-RU" sz="1400" dirty="0">
                <a:solidFill>
                  <a:srgbClr val="FFFFFF"/>
                </a:solidFill>
              </a:rPr>
              <a:t> – должен быть </a:t>
            </a:r>
            <a:r>
              <a:rPr lang="ru-RU" sz="1400" dirty="0">
                <a:solidFill>
                  <a:srgbClr val="FF9900"/>
                </a:solidFill>
                <a:latin typeface="Roboto Slab"/>
                <a:ea typeface="Roboto Slab"/>
              </a:rPr>
              <a:t>логического типа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ru-RU" sz="1400" dirty="0">
                <a:solidFill>
                  <a:srgbClr val="FFFFFF"/>
                </a:solidFill>
              </a:rPr>
              <a:t>Выполнится либо КОМАНДА_1 или КОМАНДА_2 или КОМАНДА_3</a:t>
            </a: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27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Условный оператор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dirty="0">
                <a:solidFill>
                  <a:srgbClr val="FFFFFF"/>
                </a:solidFill>
              </a:rPr>
              <a:t>Пользователь должен ввести число с клавиатуры от 0 до 10 включительно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dirty="0">
                <a:solidFill>
                  <a:srgbClr val="FFFFFF"/>
                </a:solidFill>
              </a:rPr>
              <a:t>Необходимо умножить введенное число на 2 и вывести его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dirty="0">
                <a:solidFill>
                  <a:srgbClr val="FFFFFF"/>
                </a:solidFill>
              </a:rPr>
              <a:t>Если пользователь ввел «неправильное» число, то вывести ему подсказку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33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4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br>
              <a:rPr lang="en-US" dirty="0"/>
            </a:br>
            <a:r>
              <a:rPr lang="ru-RU" dirty="0"/>
              <a:t>Оператор выбора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87EEE-3608-0E42-8DEC-C0B18A427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984" y="2555283"/>
            <a:ext cx="3864029" cy="223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1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Оператор выбора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r>
              <a:rPr lang="en-US" sz="1200" dirty="0">
                <a:solidFill>
                  <a:srgbClr val="FF9900"/>
                </a:solidFill>
                <a:latin typeface="Roboto Slab"/>
                <a:ea typeface="Roboto Slab"/>
              </a:rPr>
              <a:t>switch</a:t>
            </a:r>
            <a:r>
              <a:rPr lang="en-US" sz="1200" dirty="0">
                <a:solidFill>
                  <a:srgbClr val="FFFFFF"/>
                </a:solidFill>
              </a:rPr>
              <a:t> (</a:t>
            </a:r>
            <a:r>
              <a:rPr lang="ru-RU" sz="1200" i="1" dirty="0">
                <a:solidFill>
                  <a:srgbClr val="FFFFFF"/>
                </a:solidFill>
              </a:rPr>
              <a:t>ВЫРАЖЕНИЕ</a:t>
            </a:r>
            <a:r>
              <a:rPr lang="en-US" sz="1200" dirty="0">
                <a:solidFill>
                  <a:srgbClr val="FFFFFF"/>
                </a:solidFill>
              </a:rPr>
              <a:t>) {</a:t>
            </a:r>
            <a:br>
              <a:rPr lang="ru-RU" sz="1200" dirty="0">
                <a:solidFill>
                  <a:srgbClr val="FFFFFF"/>
                </a:solidFill>
              </a:rPr>
            </a:br>
            <a:r>
              <a:rPr lang="ru-RU" sz="1200" dirty="0">
                <a:solidFill>
                  <a:srgbClr val="FFFFFF"/>
                </a:solidFill>
              </a:rPr>
              <a:t>    </a:t>
            </a:r>
            <a:r>
              <a:rPr lang="en-US" sz="1200" dirty="0">
                <a:solidFill>
                  <a:srgbClr val="FF9900"/>
                </a:solidFill>
                <a:latin typeface="Roboto Slab"/>
                <a:ea typeface="Roboto Slab"/>
              </a:rPr>
              <a:t>case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ru-RU" sz="1200" dirty="0">
                <a:solidFill>
                  <a:srgbClr val="FFFFFF"/>
                </a:solidFill>
              </a:rPr>
              <a:t>ЗНАЧЕНИЕ_1</a:t>
            </a:r>
            <a:r>
              <a:rPr lang="en-US" sz="1200" dirty="0">
                <a:solidFill>
                  <a:srgbClr val="FFFFFF"/>
                </a:solidFill>
              </a:rPr>
              <a:t>:</a:t>
            </a:r>
            <a:r>
              <a:rPr lang="ru-RU" sz="1200" dirty="0">
                <a:solidFill>
                  <a:srgbClr val="FFFFFF"/>
                </a:solidFill>
              </a:rPr>
              <a:t> </a:t>
            </a:r>
            <a:r>
              <a:rPr lang="en-US" sz="1200" dirty="0">
                <a:solidFill>
                  <a:srgbClr val="FFFFFF"/>
                </a:solidFill>
              </a:rPr>
              <a:t>{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        </a:t>
            </a:r>
            <a:r>
              <a:rPr lang="ru-RU" sz="1200" dirty="0">
                <a:solidFill>
                  <a:srgbClr val="FFFFFF"/>
                </a:solidFill>
              </a:rPr>
              <a:t>КОМАНДА_1</a:t>
            </a:r>
            <a:r>
              <a:rPr lang="en-US" sz="1200" dirty="0">
                <a:solidFill>
                  <a:srgbClr val="FFFFFF"/>
                </a:solidFill>
              </a:rPr>
              <a:t>;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        </a:t>
            </a:r>
            <a:r>
              <a:rPr lang="en-US" sz="1200" dirty="0">
                <a:solidFill>
                  <a:srgbClr val="FF9900"/>
                </a:solidFill>
                <a:latin typeface="Roboto Slab"/>
                <a:ea typeface="Roboto Slab"/>
              </a:rPr>
              <a:t>break</a:t>
            </a:r>
            <a:r>
              <a:rPr lang="en-US" sz="1200" dirty="0">
                <a:solidFill>
                  <a:srgbClr val="FFFFFF"/>
                </a:solidFill>
              </a:rPr>
              <a:t>;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    }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ru-RU" sz="1200" dirty="0">
                <a:solidFill>
                  <a:srgbClr val="FFFFFF"/>
                </a:solidFill>
              </a:rPr>
              <a:t> </a:t>
            </a:r>
            <a:r>
              <a:rPr lang="en-US" sz="1200" dirty="0">
                <a:solidFill>
                  <a:srgbClr val="FFFFFF"/>
                </a:solidFill>
              </a:rPr>
              <a:t>   </a:t>
            </a:r>
            <a:r>
              <a:rPr lang="en-US" sz="1200" dirty="0">
                <a:solidFill>
                  <a:srgbClr val="FF9900"/>
                </a:solidFill>
                <a:latin typeface="Roboto Slab"/>
                <a:ea typeface="Roboto Slab"/>
              </a:rPr>
              <a:t>case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ru-RU" sz="1200" dirty="0">
                <a:solidFill>
                  <a:srgbClr val="FFFFFF"/>
                </a:solidFill>
              </a:rPr>
              <a:t>ЗНАЧЕНИЕ_</a:t>
            </a:r>
            <a:r>
              <a:rPr lang="en-US" sz="1200" dirty="0">
                <a:solidFill>
                  <a:srgbClr val="FFFFFF"/>
                </a:solidFill>
              </a:rPr>
              <a:t>2:</a:t>
            </a:r>
            <a:r>
              <a:rPr lang="ru-RU" sz="1200" dirty="0">
                <a:solidFill>
                  <a:srgbClr val="FFFFFF"/>
                </a:solidFill>
              </a:rPr>
              <a:t> </a:t>
            </a:r>
            <a:r>
              <a:rPr lang="en-US" sz="1200" dirty="0">
                <a:solidFill>
                  <a:srgbClr val="FFFFFF"/>
                </a:solidFill>
              </a:rPr>
              <a:t>{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        </a:t>
            </a:r>
            <a:r>
              <a:rPr lang="ru-RU" sz="1200" dirty="0">
                <a:solidFill>
                  <a:srgbClr val="FFFFFF"/>
                </a:solidFill>
              </a:rPr>
              <a:t>КОМАНДА_</a:t>
            </a:r>
            <a:r>
              <a:rPr lang="en-US" sz="1200" dirty="0">
                <a:solidFill>
                  <a:srgbClr val="FFFFFF"/>
                </a:solidFill>
              </a:rPr>
              <a:t>2;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        </a:t>
            </a:r>
            <a:r>
              <a:rPr lang="en-US" sz="1200" dirty="0">
                <a:solidFill>
                  <a:srgbClr val="FF9900"/>
                </a:solidFill>
                <a:latin typeface="Roboto Slab"/>
                <a:ea typeface="Roboto Slab"/>
              </a:rPr>
              <a:t>break</a:t>
            </a:r>
            <a:r>
              <a:rPr lang="en-US" sz="1200" dirty="0">
                <a:solidFill>
                  <a:srgbClr val="FFFFFF"/>
                </a:solidFill>
              </a:rPr>
              <a:t>;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    }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    </a:t>
            </a:r>
            <a:r>
              <a:rPr lang="en-US" sz="1200" dirty="0">
                <a:solidFill>
                  <a:srgbClr val="FF9900"/>
                </a:solidFill>
                <a:latin typeface="Roboto Slab"/>
                <a:ea typeface="Roboto Slab"/>
              </a:rPr>
              <a:t>default</a:t>
            </a:r>
            <a:r>
              <a:rPr lang="en-US" sz="1200" dirty="0">
                <a:solidFill>
                  <a:srgbClr val="FFFFFF"/>
                </a:solidFill>
              </a:rPr>
              <a:t>:</a:t>
            </a:r>
            <a:r>
              <a:rPr lang="ru-RU" sz="1200" dirty="0">
                <a:solidFill>
                  <a:srgbClr val="FFFFFF"/>
                </a:solidFill>
              </a:rPr>
              <a:t> </a:t>
            </a:r>
            <a:r>
              <a:rPr lang="en-US" sz="1200" dirty="0">
                <a:solidFill>
                  <a:srgbClr val="FFFFFF"/>
                </a:solidFill>
              </a:rPr>
              <a:t>{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        </a:t>
            </a:r>
            <a:r>
              <a:rPr lang="ru-RU" sz="1200" dirty="0">
                <a:solidFill>
                  <a:srgbClr val="FFFFFF"/>
                </a:solidFill>
              </a:rPr>
              <a:t>КОМАНДА_</a:t>
            </a:r>
            <a:r>
              <a:rPr lang="en-US" sz="1200" dirty="0">
                <a:solidFill>
                  <a:srgbClr val="FFFFFF"/>
                </a:solidFill>
              </a:rPr>
              <a:t>3;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    }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}</a:t>
            </a:r>
            <a:endParaRPr lang="ru-RU" sz="1200" dirty="0">
              <a:solidFill>
                <a:srgbClr val="FFFFFF"/>
              </a:solidFill>
            </a:endParaRP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ru-RU" sz="1400" dirty="0">
                <a:solidFill>
                  <a:srgbClr val="FFFFFF"/>
                </a:solidFill>
              </a:rPr>
              <a:t>Используем, когда нам необходимо выполнить команды в зависимости от значения выражения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ru-RU" sz="1400" dirty="0">
                <a:solidFill>
                  <a:srgbClr val="FFFFFF"/>
                </a:solidFill>
              </a:rPr>
              <a:t>Начнется выполнятся </a:t>
            </a:r>
            <a:r>
              <a:rPr lang="ru-RU" sz="1200" dirty="0">
                <a:solidFill>
                  <a:srgbClr val="FF9900"/>
                </a:solidFill>
                <a:latin typeface="Roboto Slab"/>
                <a:ea typeface="Roboto Slab"/>
              </a:rPr>
              <a:t>КОМАНДА_</a:t>
            </a:r>
            <a:r>
              <a:rPr lang="en-US" sz="1200" dirty="0">
                <a:solidFill>
                  <a:srgbClr val="FF9900"/>
                </a:solidFill>
                <a:latin typeface="Roboto Slab"/>
                <a:ea typeface="Roboto Slab"/>
              </a:rPr>
              <a:t>N</a:t>
            </a:r>
            <a:r>
              <a:rPr lang="ru-RU" sz="1400" dirty="0">
                <a:solidFill>
                  <a:srgbClr val="FFFFFF"/>
                </a:solidFill>
              </a:rPr>
              <a:t>, у которой </a:t>
            </a:r>
            <a:r>
              <a:rPr lang="ru-RU" sz="1200" dirty="0">
                <a:solidFill>
                  <a:srgbClr val="FF9900"/>
                </a:solidFill>
                <a:latin typeface="Roboto Slab"/>
                <a:ea typeface="Roboto Slab"/>
              </a:rPr>
              <a:t>ВЫРАЖЕНИЕ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== </a:t>
            </a:r>
            <a:r>
              <a:rPr lang="ru-RU" sz="1200" dirty="0">
                <a:solidFill>
                  <a:srgbClr val="FF9900"/>
                </a:solidFill>
                <a:latin typeface="Roboto Slab"/>
                <a:ea typeface="Roboto Slab"/>
              </a:rPr>
              <a:t>ЗНАЧЕНИЕ_</a:t>
            </a:r>
            <a:r>
              <a:rPr lang="en-US" sz="1200" dirty="0">
                <a:solidFill>
                  <a:srgbClr val="FF9900"/>
                </a:solidFill>
                <a:latin typeface="Roboto Slab"/>
                <a:ea typeface="Roboto Slab"/>
              </a:rPr>
              <a:t>N </a:t>
            </a:r>
            <a:r>
              <a:rPr lang="ru-RU" sz="1400" dirty="0">
                <a:solidFill>
                  <a:srgbClr val="FFFFFF"/>
                </a:solidFill>
                <a:latin typeface="Roboto Slab"/>
                <a:ea typeface="Roboto Slab"/>
              </a:rPr>
              <a:t>(</a:t>
            </a:r>
            <a:r>
              <a:rPr lang="ru-RU" sz="1400" dirty="0">
                <a:solidFill>
                  <a:srgbClr val="FF9900"/>
                </a:solidFill>
                <a:latin typeface="Roboto Slab"/>
                <a:ea typeface="Roboto Slab"/>
              </a:rPr>
              <a:t>ВЫРАЖЕНИЕ</a:t>
            </a:r>
            <a:r>
              <a:rPr lang="en-US" sz="1600" dirty="0">
                <a:solidFill>
                  <a:srgbClr val="FFFFFF"/>
                </a:solidFill>
                <a:latin typeface="Roboto Slab"/>
                <a:ea typeface="Roboto Slab"/>
              </a:rPr>
              <a:t>.equals(</a:t>
            </a:r>
            <a:r>
              <a:rPr lang="ru-RU" sz="1400" dirty="0">
                <a:solidFill>
                  <a:srgbClr val="FF9900"/>
                </a:solidFill>
                <a:latin typeface="Roboto Slab"/>
                <a:ea typeface="Roboto Slab"/>
              </a:rPr>
              <a:t>ЗНАЧЕНИЕ_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N</a:t>
            </a:r>
            <a:r>
              <a:rPr lang="ru-RU" sz="1400" dirty="0">
                <a:solidFill>
                  <a:srgbClr val="FFFFFF"/>
                </a:solidFill>
                <a:latin typeface="Roboto Slab"/>
                <a:ea typeface="Roboto Slab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</a:rPr>
              <a:t>)</a:t>
            </a:r>
            <a:endParaRPr lang="ru-RU" sz="1400" dirty="0">
              <a:solidFill>
                <a:srgbClr val="FFFFFF"/>
              </a:solidFill>
              <a:latin typeface="Roboto Slab"/>
              <a:ea typeface="Roboto Slab"/>
            </a:endParaRP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ru-RU" sz="1400" dirty="0">
                <a:solidFill>
                  <a:srgbClr val="FFFFFF"/>
                </a:solidFill>
                <a:latin typeface="Roboto Slab"/>
                <a:ea typeface="Roboto Slab"/>
              </a:rPr>
              <a:t>Будут выполняться команды, пока не встретим команду 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break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break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</a:rPr>
              <a:t> </a:t>
            </a:r>
            <a:r>
              <a:rPr lang="ru-RU" sz="1400" dirty="0">
                <a:solidFill>
                  <a:srgbClr val="FFFFFF"/>
                </a:solidFill>
                <a:latin typeface="Roboto Slab"/>
                <a:ea typeface="Roboto Slab"/>
              </a:rPr>
              <a:t>не обязателен</a:t>
            </a:r>
            <a:endParaRPr lang="ru-RU" sz="1200" dirty="0">
              <a:solidFill>
                <a:srgbClr val="FF9900"/>
              </a:solidFill>
              <a:latin typeface="Roboto Slab"/>
              <a:ea typeface="Roboto Slab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768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Оператор выбора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dirty="0">
                <a:solidFill>
                  <a:srgbClr val="FFFFFF"/>
                </a:solidFill>
              </a:rPr>
              <a:t>Небесные стволы: Металл; Вода; Дерево; Огонь; Земля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dirty="0">
                <a:solidFill>
                  <a:srgbClr val="FFFFFF"/>
                </a:solidFill>
              </a:rPr>
              <a:t>Земные ветви: Крыса или Мышь; Бык; Тигр; Кролик или Кот; Дракон; Змея; Лошадь; Овца или Коза; Обезьяна; Петух; Собака; Кабан или Свинья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dirty="0">
                <a:solidFill>
                  <a:srgbClr val="FFFFFF"/>
                </a:solidFill>
              </a:rPr>
              <a:t>Небесные стволы идут подряд два года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dirty="0">
                <a:solidFill>
                  <a:srgbClr val="FFFFFF"/>
                </a:solidFill>
              </a:rPr>
              <a:t>Необходимо при вводе года с клавиатуры, вычислить «Небесный  ствол» и «Земную ветвь» и вывести на экран</a:t>
            </a: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84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4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br>
              <a:rPr lang="en-US" dirty="0"/>
            </a:br>
            <a:r>
              <a:rPr lang="ru-RU" dirty="0"/>
              <a:t>Оператор цикла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A3B725-AC1C-1C45-B612-15C044A57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299" y="3005521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55864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366</Words>
  <Application>Microsoft Macintosh PowerPoint</Application>
  <PresentationFormat>On-screen Show (16:9)</PresentationFormat>
  <Paragraphs>94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Roboto</vt:lpstr>
      <vt:lpstr>Roboto Slab</vt:lpstr>
      <vt:lpstr>Arial</vt:lpstr>
      <vt:lpstr>Marina</vt:lpstr>
      <vt:lpstr>   Курс  Java-разработчик</vt:lpstr>
      <vt:lpstr>    Операторы в Java </vt:lpstr>
      <vt:lpstr>    Условный оператор</vt:lpstr>
      <vt:lpstr>Условный оператор</vt:lpstr>
      <vt:lpstr>Условный оператор</vt:lpstr>
      <vt:lpstr>    Оператор выбора</vt:lpstr>
      <vt:lpstr>Оператор выбора</vt:lpstr>
      <vt:lpstr>Оператор выбора</vt:lpstr>
      <vt:lpstr>    Оператор цикла</vt:lpstr>
      <vt:lpstr>Оператор цикла while и do-while</vt:lpstr>
      <vt:lpstr>Оператор цикла while и do-while</vt:lpstr>
      <vt:lpstr>Оператор цикла while и do-while</vt:lpstr>
      <vt:lpstr>Оператор цикла while и do-while</vt:lpstr>
      <vt:lpstr>Оператор цикла for</vt:lpstr>
      <vt:lpstr>Оператор цикла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Курс  Java-разработчик</dc:title>
  <cp:lastModifiedBy>Microsoft Office User</cp:lastModifiedBy>
  <cp:revision>139</cp:revision>
  <dcterms:modified xsi:type="dcterms:W3CDTF">2019-09-18T07:24:36Z</dcterms:modified>
</cp:coreProperties>
</file>