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1" r:id="rId3"/>
    <p:sldId id="301" r:id="rId4"/>
    <p:sldId id="310" r:id="rId5"/>
    <p:sldId id="308" r:id="rId6"/>
    <p:sldId id="303" r:id="rId7"/>
    <p:sldId id="302" r:id="rId8"/>
    <p:sldId id="280" r:id="rId9"/>
    <p:sldId id="304" r:id="rId10"/>
    <p:sldId id="311" r:id="rId11"/>
    <p:sldId id="291" r:id="rId12"/>
    <p:sldId id="306" r:id="rId13"/>
    <p:sldId id="295" r:id="rId14"/>
    <p:sldId id="307" r:id="rId15"/>
    <p:sldId id="312" r:id="rId16"/>
    <p:sldId id="314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0519D-5992-4347-ADE0-70293B34A3BD}">
  <a:tblStyle styleId="{8BC0519D-5992-4347-ADE0-70293B34A3B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BE7"/>
          </a:solidFill>
        </a:fill>
      </a:tcStyle>
    </a:wholeTbl>
    <a:band1H>
      <a:tcTxStyle/>
      <a:tcStyle>
        <a:tcBdr/>
        <a:fill>
          <a:solidFill>
            <a:srgbClr val="FFF7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7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0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96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54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313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6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96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449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05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6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38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3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73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22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35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 err="1"/>
              <a:t>Курс</a:t>
            </a:r>
            <a:r>
              <a:rPr lang="en-US" dirty="0"/>
              <a:t> </a:t>
            </a:r>
            <a:endParaRPr dirty="0"/>
          </a:p>
          <a:p>
            <a:pPr lvl="0"/>
            <a:r>
              <a:rPr lang="en-GB" dirty="0"/>
              <a:t>Java-</a:t>
            </a:r>
            <a:r>
              <a:rPr lang="ru-RU" dirty="0"/>
              <a:t>разработчик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Циклы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Найдите сумму всех четных чисел </a:t>
            </a:r>
            <a:r>
              <a:rPr lang="en-US" dirty="0">
                <a:solidFill>
                  <a:srgbClr val="FFFFFF"/>
                </a:solidFill>
              </a:rPr>
              <a:t>[0; n]. N </a:t>
            </a:r>
            <a:r>
              <a:rPr lang="ru-RU" dirty="0">
                <a:solidFill>
                  <a:srgbClr val="FFFFFF"/>
                </a:solidFill>
              </a:rPr>
              <a:t>вводится с клавиатуры.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Четное число – число, которое делится на цело на 2.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Для решения задачи используем цикл.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80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Циклы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lvl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break</a:t>
            </a:r>
            <a:r>
              <a:rPr lang="en-US" sz="1600" dirty="0">
                <a:solidFill>
                  <a:srgbClr val="FFFFFF"/>
                </a:solidFill>
              </a:rPr>
              <a:t> – </a:t>
            </a:r>
            <a:r>
              <a:rPr lang="ru-RU" sz="1600" dirty="0">
                <a:solidFill>
                  <a:srgbClr val="FFFFFF"/>
                </a:solidFill>
              </a:rPr>
              <a:t>позволяет выйти из цикла</a:t>
            </a:r>
          </a:p>
          <a:p>
            <a:pPr lvl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continue</a:t>
            </a:r>
            <a:r>
              <a:rPr lang="en-US" sz="1600" dirty="0">
                <a:solidFill>
                  <a:srgbClr val="FFFFFF"/>
                </a:solidFill>
              </a:rPr>
              <a:t> – </a:t>
            </a:r>
            <a:r>
              <a:rPr lang="ru-RU" sz="1600" dirty="0">
                <a:solidFill>
                  <a:srgbClr val="FFFFFF"/>
                </a:solidFill>
              </a:rPr>
              <a:t>позволяет выйти из итерации и продолжить цикл</a:t>
            </a:r>
          </a:p>
          <a:p>
            <a:pPr lvl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while</a:t>
            </a:r>
            <a:r>
              <a:rPr lang="en-US" sz="1600" dirty="0">
                <a:solidFill>
                  <a:srgbClr val="FFFFFF"/>
                </a:solidFill>
              </a:rPr>
              <a:t> (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true</a:t>
            </a:r>
            <a:r>
              <a:rPr lang="en-US" sz="1600" dirty="0">
                <a:solidFill>
                  <a:srgbClr val="FFFFFF"/>
                </a:solidFill>
              </a:rPr>
              <a:t>) – </a:t>
            </a:r>
            <a:r>
              <a:rPr lang="ru-RU" sz="1600" dirty="0">
                <a:solidFill>
                  <a:srgbClr val="FFFFFF"/>
                </a:solidFill>
              </a:rPr>
              <a:t>так не делаем!!!</a:t>
            </a:r>
            <a:endParaRPr lang="en-GB" sz="1600" dirty="0"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175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dirty="0"/>
              <a:t>Методы и функции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BA08-B261-1D41-95FF-ABDD749A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4" y="3005395"/>
            <a:ext cx="1591089" cy="15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7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Методы и функции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ru-RU" sz="1400" dirty="0">
                <a:solidFill>
                  <a:srgbClr val="FFFFFF"/>
                </a:solidFill>
              </a:rPr>
              <a:t>модификатор доступа, тип возвращаемого значения, имя метода(список параметров) {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ru-RU" sz="1400" dirty="0">
                <a:solidFill>
                  <a:srgbClr val="FFFFFF"/>
                </a:solidFill>
              </a:rPr>
              <a:t>КОМАНДА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Модификаторы доступа –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public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private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protected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Тип возвращаемого значения – любой тип и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void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Имя метода – ваше придуманное имя (используем </a:t>
            </a:r>
            <a:r>
              <a:rPr lang="en-US" sz="1400" dirty="0" err="1">
                <a:solidFill>
                  <a:srgbClr val="FF9900"/>
                </a:solidFill>
                <a:latin typeface="Roboto Slab"/>
                <a:ea typeface="Roboto Slab"/>
              </a:rPr>
              <a:t>lowerCamelCase</a:t>
            </a:r>
            <a:r>
              <a:rPr lang="ru-RU" sz="1400" dirty="0">
                <a:solidFill>
                  <a:srgbClr val="FFFFFF"/>
                </a:solidFill>
              </a:rPr>
              <a:t>)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Список параметров – список параметров с указанием типа и его имени (используем </a:t>
            </a:r>
            <a:r>
              <a:rPr lang="en-US" sz="1400" dirty="0" err="1">
                <a:solidFill>
                  <a:srgbClr val="FF9900"/>
                </a:solidFill>
                <a:latin typeface="Roboto Slab"/>
                <a:ea typeface="Roboto Slab"/>
              </a:rPr>
              <a:t>lowerCamelCase</a:t>
            </a:r>
            <a:r>
              <a:rPr lang="ru-RU" sz="1400" dirty="0">
                <a:solidFill>
                  <a:srgbClr val="FFFFFF"/>
                </a:solidFill>
              </a:rPr>
              <a:t>). Параметры указываются через запятую</a:t>
            </a: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88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dirty="0"/>
              <a:t>Массивы и списки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BA08-B261-1D41-95FF-ABDD749A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4" y="3005395"/>
            <a:ext cx="1591089" cy="15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4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Массивы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1" y="1489824"/>
            <a:ext cx="5287969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Одномерный массив: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ru-RU" sz="1400" dirty="0">
                <a:solidFill>
                  <a:srgbClr val="FF9900"/>
                </a:solidFill>
                <a:latin typeface="Roboto Slab"/>
                <a:ea typeface="Roboto Slab"/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(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ru-RU" sz="1400" dirty="0">
                <a:solidFill>
                  <a:srgbClr val="FFFFFF"/>
                </a:solidFill>
              </a:rPr>
              <a:t>)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имя переменной =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</a:t>
            </a:r>
            <a:r>
              <a:rPr lang="ru-RU" sz="1400" dirty="0">
                <a:solidFill>
                  <a:srgbClr val="FFFFFF"/>
                </a:solidFill>
              </a:rPr>
              <a:t>КОЛИЧЕСТВО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]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(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ru-RU" sz="1400" dirty="0">
                <a:solidFill>
                  <a:srgbClr val="FFFFFF"/>
                </a:solidFill>
              </a:rPr>
              <a:t>)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имя переменной =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{</a:t>
            </a:r>
            <a:r>
              <a:rPr lang="ru-RU" sz="1400" dirty="0">
                <a:solidFill>
                  <a:srgbClr val="FFFFFF"/>
                </a:solidFill>
              </a:rPr>
              <a:t> ЗНАЧЕНИЯ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}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endParaRPr lang="ru-RU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Двухмерный массив: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имя переменной =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</a:t>
            </a:r>
            <a:r>
              <a:rPr lang="ru-RU" sz="1400" dirty="0">
                <a:solidFill>
                  <a:srgbClr val="FFFFFF"/>
                </a:solidFill>
              </a:rPr>
              <a:t>КОЛИЧЕСТВО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]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имя переменной =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{</a:t>
            </a:r>
            <a:r>
              <a:rPr lang="ru-RU" sz="1400" dirty="0">
                <a:solidFill>
                  <a:srgbClr val="FFFFFF"/>
                </a:solidFill>
              </a:rPr>
              <a:t> ЗНАЧЕНИЯ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}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Размер задается с самого начала и больше не меняется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Нумерация идет с нуля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ru-RU" sz="1400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98F1296E-4DA3-EB4C-98BC-620B8909A3EB}"/>
              </a:ext>
            </a:extLst>
          </p:cNvPr>
          <p:cNvSpPr txBox="1">
            <a:spLocks/>
          </p:cNvSpPr>
          <p:nvPr/>
        </p:nvSpPr>
        <p:spPr>
          <a:xfrm>
            <a:off x="5626597" y="1489824"/>
            <a:ext cx="3451499" cy="32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Обращение к </a:t>
            </a:r>
            <a:r>
              <a:rPr lang="en-US" sz="1400" dirty="0">
                <a:solidFill>
                  <a:srgbClr val="FFFFFF"/>
                </a:solidFill>
              </a:rPr>
              <a:t>n-</a:t>
            </a:r>
            <a:r>
              <a:rPr lang="ru-RU" sz="1400" dirty="0" err="1">
                <a:solidFill>
                  <a:srgbClr val="FFFFFF"/>
                </a:solidFill>
              </a:rPr>
              <a:t>му</a:t>
            </a:r>
            <a:r>
              <a:rPr lang="ru-RU" sz="1400" dirty="0">
                <a:solidFill>
                  <a:srgbClr val="FFFFFF"/>
                </a:solidFill>
              </a:rPr>
              <a:t> элементы: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МАССИВ</a:t>
            </a:r>
            <a:r>
              <a:rPr lang="en-US" sz="1400" dirty="0">
                <a:solidFill>
                  <a:srgbClr val="FFFFFF"/>
                </a:solidFill>
              </a:rPr>
              <a:t>[</a:t>
            </a:r>
            <a:r>
              <a:rPr lang="ru-RU" sz="1400" dirty="0">
                <a:solidFill>
                  <a:srgbClr val="FFFFFF"/>
                </a:solidFill>
              </a:rPr>
              <a:t>ИНДЕКС</a:t>
            </a:r>
            <a:r>
              <a:rPr lang="en-US" sz="1400" dirty="0">
                <a:solidFill>
                  <a:srgbClr val="FFFFFF"/>
                </a:solidFill>
              </a:rPr>
              <a:t>] = </a:t>
            </a:r>
            <a:r>
              <a:rPr lang="ru-RU" sz="1400" dirty="0">
                <a:solidFill>
                  <a:srgbClr val="FFFFFF"/>
                </a:solidFill>
              </a:rPr>
              <a:t>ЗНАЧЕНИЕ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МАССИВ</a:t>
            </a:r>
            <a:r>
              <a:rPr lang="en-US" sz="1400" dirty="0">
                <a:solidFill>
                  <a:srgbClr val="FFFFFF"/>
                </a:solidFill>
              </a:rPr>
              <a:t>[</a:t>
            </a:r>
            <a:r>
              <a:rPr lang="ru-RU" sz="1400" dirty="0">
                <a:solidFill>
                  <a:srgbClr val="FFFFFF"/>
                </a:solidFill>
              </a:rPr>
              <a:t>ИНДЕКС</a:t>
            </a:r>
            <a:r>
              <a:rPr lang="en-US" sz="1400" dirty="0">
                <a:solidFill>
                  <a:srgbClr val="FFFFFF"/>
                </a:solidFill>
              </a:rPr>
              <a:t>] = </a:t>
            </a:r>
            <a:r>
              <a:rPr lang="ru-RU" sz="1400" dirty="0">
                <a:solidFill>
                  <a:srgbClr val="FFFFFF"/>
                </a:solidFill>
              </a:rPr>
              <a:t>ЗНАЧЕНИЕ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endParaRPr lang="ru-RU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Использование в </a:t>
            </a:r>
            <a:r>
              <a:rPr lang="en-US" sz="1400" dirty="0">
                <a:solidFill>
                  <a:srgbClr val="FFFFFF"/>
                </a:solidFill>
              </a:rPr>
              <a:t>for: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for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ПЕРМЕННАЯ </a:t>
            </a:r>
            <a:r>
              <a:rPr lang="en-US" sz="1400" dirty="0">
                <a:solidFill>
                  <a:srgbClr val="FFFFFF"/>
                </a:solidFill>
              </a:rPr>
              <a:t>: </a:t>
            </a:r>
            <a:r>
              <a:rPr lang="ru-RU" sz="1400" dirty="0">
                <a:solidFill>
                  <a:srgbClr val="FFFFFF"/>
                </a:solidFill>
              </a:rPr>
              <a:t>МАССИВ</a:t>
            </a:r>
            <a:r>
              <a:rPr lang="en-US" sz="1400" dirty="0">
                <a:solidFill>
                  <a:srgbClr val="FFFFFF"/>
                </a:solidFill>
              </a:rPr>
              <a:t>) {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    КОМАНДА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}</a:t>
            </a:r>
            <a:endParaRPr lang="ru-RU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3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Списки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1" y="1489824"/>
            <a:ext cx="5287969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en-GB" sz="14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имя переменной = </a:t>
            </a:r>
            <a:r>
              <a:rPr lang="en-GB" sz="14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ArrayList</a:t>
            </a:r>
            <a:r>
              <a:rPr lang="en-GB" sz="1400" dirty="0">
                <a:solidFill>
                  <a:srgbClr val="FF9900"/>
                </a:solidFill>
                <a:latin typeface="Roboto Slab"/>
                <a:ea typeface="Roboto Slab"/>
              </a:rPr>
              <a:t>&lt;</a:t>
            </a: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GB" sz="1400" dirty="0">
                <a:solidFill>
                  <a:srgbClr val="FF9900"/>
                </a:solidFill>
                <a:latin typeface="Roboto Slab"/>
                <a:ea typeface="Roboto Slab"/>
              </a:rPr>
              <a:t>&gt;()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</a:rPr>
              <a:t>; </a:t>
            </a:r>
            <a:endParaRPr lang="ru-RU" sz="1400" dirty="0">
              <a:solidFill>
                <a:srgbClr val="FFFFFF"/>
              </a:solidFill>
              <a:latin typeface="Roboto Slab"/>
              <a:ea typeface="Roboto Slab"/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Размер можно задается с самого начала и изменить в процессе программы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Нумерация идет с нуля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Добавить элемент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в конец списка: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СПИСОК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add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ru-RU" sz="1400" dirty="0">
                <a:solidFill>
                  <a:srgbClr val="FFFFFF"/>
                </a:solidFill>
              </a:rPr>
              <a:t>ЭЛЕМЕНТ</a:t>
            </a:r>
            <a:r>
              <a:rPr lang="en-US" sz="1400" dirty="0">
                <a:solidFill>
                  <a:srgbClr val="FFFFFF"/>
                </a:solidFill>
              </a:rPr>
              <a:t>);</a:t>
            </a:r>
            <a:endParaRPr lang="ru-RU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Добавить элемент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в </a:t>
            </a:r>
            <a:r>
              <a:rPr lang="en-US" sz="1400" dirty="0">
                <a:solidFill>
                  <a:srgbClr val="FFFFFF"/>
                </a:solidFill>
              </a:rPr>
              <a:t>n-</a:t>
            </a:r>
            <a:r>
              <a:rPr lang="ru-RU" sz="1400" dirty="0" err="1">
                <a:solidFill>
                  <a:srgbClr val="FFFFFF"/>
                </a:solidFill>
              </a:rPr>
              <a:t>ный</a:t>
            </a:r>
            <a:r>
              <a:rPr lang="ru-RU" sz="1400" dirty="0">
                <a:solidFill>
                  <a:srgbClr val="FFFFFF"/>
                </a:solidFill>
              </a:rPr>
              <a:t> порядок: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СПИСОК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add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ru-RU" sz="1400" dirty="0">
                <a:solidFill>
                  <a:srgbClr val="FFFFFF"/>
                </a:solidFill>
              </a:rPr>
              <a:t>ИНДЕКС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ru-RU" sz="1400" dirty="0">
                <a:solidFill>
                  <a:srgbClr val="FFFFFF"/>
                </a:solidFill>
              </a:rPr>
              <a:t>ЭЛЕМЕНТ</a:t>
            </a:r>
            <a:r>
              <a:rPr lang="en-US" sz="1400" dirty="0">
                <a:solidFill>
                  <a:srgbClr val="FFFFFF"/>
                </a:solidFill>
              </a:rPr>
              <a:t>);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br>
              <a:rPr lang="en-US" sz="1400" dirty="0">
                <a:solidFill>
                  <a:srgbClr val="FFFFFF"/>
                </a:solidFill>
              </a:rPr>
            </a:br>
            <a:endParaRPr lang="ru-RU" sz="1400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98F1296E-4DA3-EB4C-98BC-620B8909A3EB}"/>
              </a:ext>
            </a:extLst>
          </p:cNvPr>
          <p:cNvSpPr txBox="1">
            <a:spLocks/>
          </p:cNvSpPr>
          <p:nvPr/>
        </p:nvSpPr>
        <p:spPr>
          <a:xfrm>
            <a:off x="5585254" y="1489824"/>
            <a:ext cx="3558746" cy="32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Обращение к </a:t>
            </a:r>
            <a:r>
              <a:rPr lang="en-US" sz="1400" dirty="0">
                <a:solidFill>
                  <a:srgbClr val="FFFFFF"/>
                </a:solidFill>
              </a:rPr>
              <a:t>n-</a:t>
            </a:r>
            <a:r>
              <a:rPr lang="ru-RU" sz="1400" dirty="0" err="1">
                <a:solidFill>
                  <a:srgbClr val="FFFFFF"/>
                </a:solidFill>
              </a:rPr>
              <a:t>му</a:t>
            </a:r>
            <a:r>
              <a:rPr lang="ru-RU" sz="1400" dirty="0">
                <a:solidFill>
                  <a:srgbClr val="FFFFFF"/>
                </a:solidFill>
              </a:rPr>
              <a:t> элементы: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СПИСОК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get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ru-RU" sz="1400" dirty="0">
                <a:solidFill>
                  <a:srgbClr val="FFFFFF"/>
                </a:solidFill>
              </a:rPr>
              <a:t>ИНДЕКС)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endParaRPr lang="ru-RU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Использование в </a:t>
            </a:r>
            <a:r>
              <a:rPr lang="en-US" sz="1400" dirty="0">
                <a:solidFill>
                  <a:srgbClr val="FFFFFF"/>
                </a:solidFill>
              </a:rPr>
              <a:t>for: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for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ПЕРМЕННАЯ </a:t>
            </a:r>
            <a:r>
              <a:rPr lang="en-US" sz="1400" dirty="0">
                <a:solidFill>
                  <a:srgbClr val="FFFFFF"/>
                </a:solidFill>
              </a:rPr>
              <a:t>: </a:t>
            </a:r>
            <a:r>
              <a:rPr lang="ru-RU" sz="1400" dirty="0">
                <a:solidFill>
                  <a:srgbClr val="FFFFFF"/>
                </a:solidFill>
              </a:rPr>
              <a:t>СПИСОК</a:t>
            </a:r>
            <a:r>
              <a:rPr lang="en-US" sz="1400" dirty="0">
                <a:solidFill>
                  <a:srgbClr val="FFFFFF"/>
                </a:solidFill>
              </a:rPr>
              <a:t>) {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    КОМАНДА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}</a:t>
            </a:r>
            <a:endParaRPr lang="ru-RU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-US" dirty="0"/>
            </a:br>
            <a:r>
              <a:rPr lang="en-US" dirty="0"/>
              <a:t>Git + STS (Eclipse)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D8B33-9411-C243-8C7E-1E9D09FE6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669" y="3077232"/>
            <a:ext cx="1116511" cy="1116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4A2FA-F493-3E4D-BB2E-B5E24D920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784" y="3077231"/>
            <a:ext cx="1012430" cy="11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E8BD0-F5DF-5D4F-A650-C89B4CAD6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820" y="3075447"/>
            <a:ext cx="1116511" cy="1118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609C3-B831-604F-9524-9E085F8C740D}"/>
              </a:ext>
            </a:extLst>
          </p:cNvPr>
          <p:cNvSpPr txBox="1"/>
          <p:nvPr/>
        </p:nvSpPr>
        <p:spPr>
          <a:xfrm>
            <a:off x="3253270" y="3219987"/>
            <a:ext cx="607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800" dirty="0">
                <a:solidFill>
                  <a:schemeClr val="dk1"/>
                </a:solidFill>
                <a:latin typeface="Roboto Slab"/>
                <a:ea typeface="Roboto Slab"/>
                <a:sym typeface="Roboto Slab"/>
              </a:rPr>
              <a:t>+</a:t>
            </a:r>
            <a:endParaRPr lang="ru-RU" sz="4800" dirty="0">
              <a:solidFill>
                <a:schemeClr val="dk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66E7B-54B9-9445-BB34-BC1002D6CC69}"/>
              </a:ext>
            </a:extLst>
          </p:cNvPr>
          <p:cNvSpPr txBox="1"/>
          <p:nvPr/>
        </p:nvSpPr>
        <p:spPr>
          <a:xfrm>
            <a:off x="5283305" y="3219987"/>
            <a:ext cx="607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800" dirty="0">
                <a:solidFill>
                  <a:schemeClr val="dk1"/>
                </a:solidFill>
                <a:latin typeface="Roboto Slab"/>
                <a:ea typeface="Roboto Slab"/>
                <a:sym typeface="Roboto Slab"/>
              </a:rPr>
              <a:t>=</a:t>
            </a:r>
            <a:endParaRPr lang="ru-RU" sz="4800" dirty="0">
              <a:solidFill>
                <a:schemeClr val="dk1"/>
              </a:solidFill>
              <a:latin typeface="Roboto Slab"/>
              <a:ea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dirty="0"/>
              <a:t>Стиль именования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6332F-077C-054D-AF10-F4500E73C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47" y="2977545"/>
            <a:ext cx="1463426" cy="146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95DB5-E1EC-CD4A-8D7B-5B1B9F7EC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228" y="2988188"/>
            <a:ext cx="1763086" cy="14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CamelCase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lvl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600" dirty="0"/>
              <a:t>Несколько слов пишем 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слитно</a:t>
            </a:r>
            <a:r>
              <a:rPr lang="ru-RU" sz="1600" dirty="0"/>
              <a:t> без пробелов/тире/подчеркивания</a:t>
            </a:r>
            <a:endParaRPr lang="en-GB" sz="1600" dirty="0"/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FFFFFF"/>
                </a:solidFill>
              </a:rPr>
              <a:t>Каждое слово внутри фразы пишем с 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прописной буквы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1600" dirty="0" err="1">
                <a:solidFill>
                  <a:srgbClr val="FF9900"/>
                </a:solidFill>
                <a:latin typeface="Roboto Slab"/>
                <a:ea typeface="Roboto Slab"/>
              </a:rPr>
              <a:t>lowerCamelCase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– </a:t>
            </a:r>
            <a:r>
              <a:rPr lang="ru-RU" sz="1600" dirty="0">
                <a:solidFill>
                  <a:srgbClr val="FFFFFF"/>
                </a:solidFill>
              </a:rPr>
              <a:t>это частный случай 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CamelCase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. </a:t>
            </a:r>
            <a:r>
              <a:rPr lang="ru-RU" sz="1600" dirty="0">
                <a:solidFill>
                  <a:srgbClr val="FFFFFF"/>
                </a:solidFill>
                <a:latin typeface="Roboto Slab"/>
                <a:ea typeface="Roboto Slab"/>
              </a:rPr>
              <a:t>П</a:t>
            </a:r>
            <a:r>
              <a:rPr lang="ru-RU" sz="1600" dirty="0">
                <a:solidFill>
                  <a:srgbClr val="FFFFFF"/>
                </a:solidFill>
              </a:rPr>
              <a:t>рописными буквами пишутся все слова, кроме первого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CamelCase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ru-RU" sz="1600" dirty="0">
                <a:solidFill>
                  <a:srgbClr val="FFFFFF"/>
                </a:solidFill>
              </a:rPr>
              <a:t>используем для названия классов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1600" dirty="0" err="1">
                <a:solidFill>
                  <a:srgbClr val="FF9900"/>
                </a:solidFill>
                <a:latin typeface="Roboto Slab"/>
                <a:ea typeface="Roboto Slab"/>
              </a:rPr>
              <a:t>lowerCamelCase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ru-RU" sz="1600" dirty="0">
                <a:solidFill>
                  <a:srgbClr val="FFFFFF"/>
                </a:solidFill>
              </a:rPr>
              <a:t>используем для всего остального, кроме постоянных переменных</a:t>
            </a: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54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dirty="0"/>
              <a:t>Строки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BA08-B261-1D41-95FF-ABDD749A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4" y="3005395"/>
            <a:ext cx="1591089" cy="15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Работа со строками в </a:t>
            </a:r>
            <a:r>
              <a:rPr lang="en-US" dirty="0"/>
              <a:t>Java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lvl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600" dirty="0"/>
              <a:t>Строки 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чувствительны</a:t>
            </a:r>
            <a:r>
              <a:rPr lang="ru-RU" sz="1600" dirty="0"/>
              <a:t> к 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регистру</a:t>
            </a:r>
            <a:r>
              <a:rPr lang="ru-RU" sz="1600" dirty="0"/>
              <a:t>.</a:t>
            </a:r>
            <a:br>
              <a:rPr lang="ru-RU" sz="1600" dirty="0"/>
            </a:br>
            <a:r>
              <a:rPr lang="en-US" sz="1600" dirty="0"/>
              <a:t>“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Привет</a:t>
            </a:r>
            <a:r>
              <a:rPr lang="en-US" sz="1600" dirty="0"/>
              <a:t>”</a:t>
            </a:r>
            <a:r>
              <a:rPr lang="ru-RU" sz="1600" dirty="0"/>
              <a:t> </a:t>
            </a:r>
            <a:r>
              <a:rPr lang="en-US" sz="1600" dirty="0"/>
              <a:t>&lt;&gt; ”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привет</a:t>
            </a:r>
            <a:r>
              <a:rPr lang="en-US" sz="1600" dirty="0"/>
              <a:t>”</a:t>
            </a:r>
            <a:r>
              <a:rPr lang="ru-RU" sz="1600" dirty="0"/>
              <a:t> </a:t>
            </a:r>
            <a:endParaRPr lang="en-GB" sz="1600" dirty="0"/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FFFFFF"/>
                </a:solidFill>
              </a:rPr>
              <a:t>Сравнение идет через 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equals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“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Привет</a:t>
            </a:r>
            <a:r>
              <a:rPr lang="en-US" sz="1600" dirty="0">
                <a:solidFill>
                  <a:srgbClr val="FFFFFF"/>
                </a:solidFill>
              </a:rPr>
              <a:t>”.equals(“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привет</a:t>
            </a:r>
            <a:r>
              <a:rPr lang="en-US" sz="1600" dirty="0">
                <a:solidFill>
                  <a:srgbClr val="FFFFFF"/>
                </a:solidFill>
              </a:rPr>
              <a:t>”)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FFFFFF"/>
                </a:solidFill>
              </a:rPr>
              <a:t>Сравнение игнорируя регистр идет через </a:t>
            </a:r>
            <a:r>
              <a:rPr lang="en-GB" sz="1600" dirty="0" err="1">
                <a:solidFill>
                  <a:srgbClr val="FF9900"/>
                </a:solidFill>
                <a:latin typeface="Roboto Slab"/>
                <a:ea typeface="Roboto Slab"/>
              </a:rPr>
              <a:t>equalsIgnoreCase</a:t>
            </a:r>
            <a:r>
              <a:rPr lang="en-GB" sz="1600" dirty="0">
                <a:solidFill>
                  <a:srgbClr val="FFFFFF"/>
                </a:solidFill>
              </a:rPr>
              <a:t>.</a:t>
            </a:r>
            <a:br>
              <a:rPr lang="ru-RU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“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Привет</a:t>
            </a:r>
            <a:r>
              <a:rPr lang="en-US" sz="1600" dirty="0">
                <a:solidFill>
                  <a:srgbClr val="FFFFFF"/>
                </a:solidFill>
              </a:rPr>
              <a:t>”.</a:t>
            </a:r>
            <a:r>
              <a:rPr lang="en-US" sz="1600" dirty="0" err="1">
                <a:solidFill>
                  <a:srgbClr val="FFFFFF"/>
                </a:solidFill>
              </a:rPr>
              <a:t>equalsIgnoreCase</a:t>
            </a:r>
            <a:r>
              <a:rPr lang="en-US" sz="1600" dirty="0">
                <a:solidFill>
                  <a:srgbClr val="FFFFFF"/>
                </a:solidFill>
              </a:rPr>
              <a:t>(“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привет</a:t>
            </a:r>
            <a:r>
              <a:rPr lang="en-US" sz="1600" dirty="0">
                <a:solidFill>
                  <a:srgbClr val="FFFFFF"/>
                </a:solidFill>
              </a:rPr>
              <a:t>”)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FFFFFF"/>
                </a:solidFill>
              </a:rPr>
              <a:t>Сравниваем переменную и строку в следующем порядке:</a:t>
            </a:r>
            <a:br>
              <a:rPr lang="ru-RU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stroka</a:t>
            </a:r>
            <a:r>
              <a:rPr lang="en-US" sz="1600" dirty="0">
                <a:solidFill>
                  <a:srgbClr val="FFFFFF"/>
                </a:solidFill>
              </a:rPr>
              <a:t> = 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US" sz="1600" dirty="0">
                <a:solidFill>
                  <a:srgbClr val="FFFFFF"/>
                </a:solidFill>
              </a:rPr>
              <a:t> Scanner(</a:t>
            </a:r>
            <a:r>
              <a:rPr lang="en-US" sz="1600" dirty="0" err="1">
                <a:solidFill>
                  <a:srgbClr val="FFFFFF"/>
                </a:solidFill>
              </a:rPr>
              <a:t>System.</a:t>
            </a:r>
            <a:r>
              <a:rPr lang="en-US" sz="1600" dirty="0" err="1">
                <a:solidFill>
                  <a:srgbClr val="FF9900"/>
                </a:solidFill>
                <a:latin typeface="Roboto Slab"/>
                <a:ea typeface="Roboto Slab"/>
              </a:rPr>
              <a:t>in</a:t>
            </a:r>
            <a:r>
              <a:rPr lang="en-US" sz="1600" dirty="0">
                <a:solidFill>
                  <a:srgbClr val="FFFFFF"/>
                </a:solidFill>
              </a:rPr>
              <a:t>).</a:t>
            </a:r>
            <a:r>
              <a:rPr lang="en-US" sz="1600" dirty="0" err="1">
                <a:solidFill>
                  <a:srgbClr val="FFFFFF"/>
                </a:solidFill>
              </a:rPr>
              <a:t>nextLine</a:t>
            </a:r>
            <a:r>
              <a:rPr lang="en-US" sz="1600" dirty="0">
                <a:solidFill>
                  <a:srgbClr val="FFFFFF"/>
                </a:solidFill>
              </a:rPr>
              <a:t>();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isHello</a:t>
            </a:r>
            <a:r>
              <a:rPr lang="en-US" sz="1600" dirty="0">
                <a:solidFill>
                  <a:srgbClr val="FFFFFF"/>
                </a:solidFill>
              </a:rPr>
              <a:t> = “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Привет</a:t>
            </a:r>
            <a:r>
              <a:rPr lang="en-US" sz="1600" dirty="0">
                <a:solidFill>
                  <a:srgbClr val="FFFFFF"/>
                </a:solidFill>
              </a:rPr>
              <a:t>”. </a:t>
            </a:r>
            <a:r>
              <a:rPr lang="en-US" sz="1600" dirty="0" err="1">
                <a:solidFill>
                  <a:srgbClr val="FFFFFF"/>
                </a:solidFill>
              </a:rPr>
              <a:t>equalsIgnoreCase</a:t>
            </a:r>
            <a:r>
              <a:rPr lang="en-US" sz="1600" dirty="0">
                <a:solidFill>
                  <a:srgbClr val="FFFFFF"/>
                </a:solidFill>
              </a:rPr>
              <a:t>(</a:t>
            </a:r>
            <a:r>
              <a:rPr lang="en-US" sz="1600" dirty="0" err="1">
                <a:solidFill>
                  <a:srgbClr val="FF9900"/>
                </a:solidFill>
                <a:latin typeface="Roboto Slab"/>
                <a:ea typeface="Roboto Slab"/>
              </a:rPr>
              <a:t>stroka</a:t>
            </a:r>
            <a:r>
              <a:rPr lang="en-US" sz="1600" dirty="0">
                <a:solidFill>
                  <a:srgbClr val="FFFFFF"/>
                </a:solidFill>
              </a:rPr>
              <a:t>);</a:t>
            </a:r>
            <a:endParaRPr lang="ru-RU" sz="1600" dirty="0">
              <a:solidFill>
                <a:srgbClr val="FFFFFF"/>
              </a:solidFill>
            </a:endParaRPr>
          </a:p>
          <a:p>
            <a:pPr marL="114300" lvl="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73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sz="4400" dirty="0"/>
              <a:t>Числа с плавающей точкой</a:t>
            </a:r>
            <a:endParaRPr sz="4400"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BA08-B261-1D41-95FF-ABDD749A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4" y="3005395"/>
            <a:ext cx="1591089" cy="15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/>
              <a:t>Странности чисел с плавающей точкой</a:t>
            </a:r>
            <a:endParaRPr sz="2800"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79EB68-ED59-2F4C-BF08-CC6816DE3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67080"/>
              </p:ext>
            </p:extLst>
          </p:nvPr>
        </p:nvGraphicFramePr>
        <p:xfrm>
          <a:off x="387350" y="1489823"/>
          <a:ext cx="8368200" cy="1853715"/>
        </p:xfrm>
        <a:graphic>
          <a:graphicData uri="http://schemas.openxmlformats.org/drawingml/2006/table">
            <a:tbl>
              <a:tblPr firstRow="1" bandRow="1">
                <a:noFill/>
                <a:tableStyleId>{8BC0519D-5992-4347-ADE0-70293B34A3BD}</a:tableStyleId>
              </a:tblPr>
              <a:tblGrid>
                <a:gridCol w="2789400">
                  <a:extLst>
                    <a:ext uri="{9D8B030D-6E8A-4147-A177-3AD203B41FA5}">
                      <a16:colId xmlns:a16="http://schemas.microsoft.com/office/drawing/2014/main" val="1180234411"/>
                    </a:ext>
                  </a:extLst>
                </a:gridCol>
                <a:gridCol w="2789400">
                  <a:extLst>
                    <a:ext uri="{9D8B030D-6E8A-4147-A177-3AD203B41FA5}">
                      <a16:colId xmlns:a16="http://schemas.microsoft.com/office/drawing/2014/main" val="1387568102"/>
                    </a:ext>
                  </a:extLst>
                </a:gridCol>
                <a:gridCol w="2789400">
                  <a:extLst>
                    <a:ext uri="{9D8B030D-6E8A-4147-A177-3AD203B41FA5}">
                      <a16:colId xmlns:a16="http://schemas.microsoft.com/office/drawing/2014/main" val="7986139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2A284F"/>
                          </a:solidFill>
                        </a:rPr>
                        <a:t>Тип</a:t>
                      </a:r>
                      <a:endParaRPr sz="1400" u="none" strike="noStrike" cap="none" dirty="0">
                        <a:solidFill>
                          <a:srgbClr val="2A284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C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2A284F"/>
                          </a:solidFill>
                        </a:rPr>
                        <a:t>Описание</a:t>
                      </a:r>
                      <a:endParaRPr sz="1400" u="none" strike="noStrike" cap="none">
                        <a:solidFill>
                          <a:srgbClr val="2A284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C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2A284F"/>
                          </a:solidFill>
                        </a:rPr>
                        <a:t>Размер</a:t>
                      </a:r>
                      <a:r>
                        <a:rPr lang="en-US" sz="1400" u="none" strike="noStrike" cap="none" dirty="0">
                          <a:solidFill>
                            <a:srgbClr val="2A284F"/>
                          </a:solidFill>
                        </a:rPr>
                        <a:t>*</a:t>
                      </a:r>
                      <a:endParaRPr sz="1400" u="none" strike="noStrike" cap="none" dirty="0">
                        <a:solidFill>
                          <a:srgbClr val="2A284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C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53616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float</a:t>
                      </a:r>
                      <a:endParaRPr sz="1400" b="0" i="0" u="none" strike="noStrike" cap="none" dirty="0">
                        <a:solidFill>
                          <a:srgbClr val="2A284F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2A284F"/>
                          </a:solidFill>
                        </a:rPr>
                        <a:t>Целое число</a:t>
                      </a:r>
                      <a:endParaRPr sz="1400" b="0" i="0" u="none" strike="noStrike" cap="none" dirty="0">
                        <a:solidFill>
                          <a:srgbClr val="2A284F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32 бита</a:t>
                      </a: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 (4 </a:t>
                      </a:r>
                      <a:r>
                        <a:rPr lang="ru-RU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байта</a:t>
                      </a: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sz="1400" b="0" i="0" u="none" strike="noStrike" cap="none" dirty="0">
                        <a:solidFill>
                          <a:srgbClr val="2A284F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4580627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double</a:t>
                      </a:r>
                      <a:endParaRPr sz="1400" b="0" i="0" u="none" strike="noStrike" cap="none" dirty="0">
                        <a:solidFill>
                          <a:srgbClr val="2A284F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2A284F"/>
                          </a:solidFill>
                        </a:rPr>
                        <a:t>Целое число</a:t>
                      </a:r>
                      <a:endParaRPr sz="1400" b="0" i="0" u="none" strike="noStrike" cap="none" dirty="0">
                        <a:solidFill>
                          <a:srgbClr val="2A284F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64 бита</a:t>
                      </a: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ru-RU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байта</a:t>
                      </a: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sz="1400" b="0" i="0" u="none" strike="noStrike" cap="none" dirty="0">
                        <a:solidFill>
                          <a:srgbClr val="2A284F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1827454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2A284F"/>
                          </a:solidFill>
                        </a:rPr>
                        <a:t>int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2A284F"/>
                          </a:solidFill>
                        </a:rPr>
                        <a:t>Целое число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32 бита</a:t>
                      </a: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 (4 </a:t>
                      </a:r>
                      <a:r>
                        <a:rPr lang="ru-RU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байта</a:t>
                      </a: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sz="1400" i="0" u="none" strike="noStrike" cap="none" baseline="30000" dirty="0">
                        <a:solidFill>
                          <a:srgbClr val="2A284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1258720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2A284F"/>
                          </a:solidFill>
                        </a:rPr>
                        <a:t>long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2A284F"/>
                          </a:solidFill>
                        </a:rPr>
                        <a:t>Целое число</a:t>
                      </a:r>
                      <a:endParaRPr sz="1400" u="none" strike="noStrike" cap="none" dirty="0">
                        <a:solidFill>
                          <a:srgbClr val="2A284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64 бита</a:t>
                      </a: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ru-RU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байта</a:t>
                      </a:r>
                      <a:r>
                        <a:rPr lang="en-US" sz="1400" b="0" i="0" u="none" strike="noStrike" cap="none" dirty="0">
                          <a:solidFill>
                            <a:srgbClr val="2A284F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i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35716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66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dirty="0"/>
              <a:t>Циклы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BA08-B261-1D41-95FF-ABDD749A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4" y="3005395"/>
            <a:ext cx="1591089" cy="15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7352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246</Words>
  <Application>Microsoft Macintosh PowerPoint</Application>
  <PresentationFormat>On-screen Show (16:9)</PresentationFormat>
  <Paragraphs>81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 Slab</vt:lpstr>
      <vt:lpstr>Arial</vt:lpstr>
      <vt:lpstr>Roboto</vt:lpstr>
      <vt:lpstr>Marina</vt:lpstr>
      <vt:lpstr>   Курс  Java-разработчик</vt:lpstr>
      <vt:lpstr>    Git + STS (Eclipse)</vt:lpstr>
      <vt:lpstr>Стиль именования</vt:lpstr>
      <vt:lpstr>CamelCase</vt:lpstr>
      <vt:lpstr>Строки</vt:lpstr>
      <vt:lpstr>Работа со строками в Java</vt:lpstr>
      <vt:lpstr>Числа с плавающей точкой</vt:lpstr>
      <vt:lpstr>Странности чисел с плавающей точкой</vt:lpstr>
      <vt:lpstr>Циклы</vt:lpstr>
      <vt:lpstr>Циклы</vt:lpstr>
      <vt:lpstr>Циклы</vt:lpstr>
      <vt:lpstr>Методы и функции</vt:lpstr>
      <vt:lpstr>Методы и функции</vt:lpstr>
      <vt:lpstr>Массивы и списки</vt:lpstr>
      <vt:lpstr>Массивы</vt:lpstr>
      <vt:lpstr>Списки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Курс  Java-разработчик</dc:title>
  <cp:lastModifiedBy>Microsoft Office User</cp:lastModifiedBy>
  <cp:revision>132</cp:revision>
  <dcterms:modified xsi:type="dcterms:W3CDTF">2019-09-25T14:57:06Z</dcterms:modified>
</cp:coreProperties>
</file>