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07" r:id="rId3"/>
    <p:sldId id="312" r:id="rId4"/>
    <p:sldId id="314" r:id="rId5"/>
    <p:sldId id="315" r:id="rId6"/>
    <p:sldId id="316" r:id="rId7"/>
    <p:sldId id="319" r:id="rId8"/>
    <p:sldId id="320" r:id="rId9"/>
    <p:sldId id="321" r:id="rId10"/>
    <p:sldId id="322" r:id="rId11"/>
    <p:sldId id="323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0519D-5992-4347-ADE0-70293B34A3BD}">
  <a:tblStyle styleId="{8BC0519D-5992-4347-ADE0-70293B34A3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BE7"/>
          </a:solidFill>
        </a:fill>
      </a:tcStyle>
    </a:wholeTbl>
    <a:band1H>
      <a:tcTxStyle/>
      <a:tcStyle>
        <a:tcBdr/>
        <a:fill>
          <a:solidFill>
            <a:srgbClr val="FFF7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7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0"/>
    <p:restoredTop sz="94678"/>
  </p:normalViewPr>
  <p:slideViewPr>
    <p:cSldViewPr snapToGrid="0" snapToObjects="1">
      <p:cViewPr varScale="1">
        <p:scale>
          <a:sx n="155" d="100"/>
          <a:sy n="15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8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71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9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4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5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4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7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71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65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4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/>
              <a:t>Курс</a:t>
            </a:r>
            <a:r>
              <a:rPr lang="en-US" dirty="0"/>
              <a:t> </a:t>
            </a:r>
            <a:endParaRPr dirty="0"/>
          </a:p>
          <a:p>
            <a:pPr lvl="0"/>
            <a:r>
              <a:rPr lang="en-GB" dirty="0"/>
              <a:t>Java-</a:t>
            </a:r>
            <a:r>
              <a:rPr lang="ru-RU" dirty="0"/>
              <a:t>разработчик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Обучаем собак говорить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2D1A6-84EF-6742-AEA1-CED06E45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289" y="2319008"/>
            <a:ext cx="3319421" cy="24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97D8F-3D2E-4E47-888B-603501AC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52" y="1037454"/>
            <a:ext cx="5242696" cy="393202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782098-C28C-6D4F-83A3-A0709629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21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Массивы и списки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Массивы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1" y="1489824"/>
            <a:ext cx="5287969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Одномерный массив: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ru-RU" sz="1400" dirty="0">
                <a:solidFill>
                  <a:srgbClr val="FF9900"/>
                </a:solidFill>
                <a:latin typeface="Roboto Slab"/>
                <a:ea typeface="Roboto Slab"/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ru-RU" sz="1400" dirty="0">
                <a:solidFill>
                  <a:srgbClr val="FFFFFF"/>
                </a:solidFill>
              </a:rPr>
              <a:t>)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КОЛИЧЕСТВО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]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ru-RU" sz="1400" dirty="0">
                <a:solidFill>
                  <a:srgbClr val="FFFFFF"/>
                </a:solidFill>
              </a:rPr>
              <a:t>)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{</a:t>
            </a:r>
            <a:r>
              <a:rPr lang="ru-RU" sz="1400" dirty="0">
                <a:solidFill>
                  <a:srgbClr val="FFFFFF"/>
                </a:solidFill>
              </a:rPr>
              <a:t> ЗНАЧЕНИЯ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}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Двухмерный массив: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КОЛИЧЕСТВО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]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[]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{</a:t>
            </a:r>
            <a:r>
              <a:rPr lang="ru-RU" sz="1400" dirty="0">
                <a:solidFill>
                  <a:srgbClr val="FFFFFF"/>
                </a:solidFill>
              </a:rPr>
              <a:t> ЗНАЧЕНИЯ 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}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Размер задается с самого начала и больше не меняется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Нумерация идет с нуля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ru-RU" sz="1400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626597" y="1489824"/>
            <a:ext cx="3451499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Обращение к </a:t>
            </a:r>
            <a:r>
              <a:rPr lang="en-US" sz="1400" dirty="0">
                <a:solidFill>
                  <a:srgbClr val="FFFFFF"/>
                </a:solidFill>
              </a:rPr>
              <a:t>n-</a:t>
            </a:r>
            <a:r>
              <a:rPr lang="ru-RU" sz="1400" dirty="0" err="1">
                <a:solidFill>
                  <a:srgbClr val="FFFFFF"/>
                </a:solidFill>
              </a:rPr>
              <a:t>му</a:t>
            </a:r>
            <a:r>
              <a:rPr lang="ru-RU" sz="1400" dirty="0">
                <a:solidFill>
                  <a:srgbClr val="FFFFFF"/>
                </a:solidFill>
              </a:rPr>
              <a:t> элементы: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МАССИВ</a:t>
            </a:r>
            <a:r>
              <a:rPr lang="en-US" sz="1400" dirty="0">
                <a:solidFill>
                  <a:srgbClr val="FFFFFF"/>
                </a:solidFill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ИНДЕКС</a:t>
            </a:r>
            <a:r>
              <a:rPr lang="en-US" sz="1400" dirty="0">
                <a:solidFill>
                  <a:srgbClr val="FFFFFF"/>
                </a:solidFill>
              </a:rPr>
              <a:t>] = </a:t>
            </a:r>
            <a:r>
              <a:rPr lang="ru-RU" sz="1400" dirty="0">
                <a:solidFill>
                  <a:srgbClr val="FFFFFF"/>
                </a:solidFill>
              </a:rPr>
              <a:t>ЗНАЧЕНИЕ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МАССИВ</a:t>
            </a:r>
            <a:r>
              <a:rPr lang="en-US" sz="1400" dirty="0">
                <a:solidFill>
                  <a:srgbClr val="FFFFFF"/>
                </a:solidFill>
              </a:rPr>
              <a:t>[</a:t>
            </a:r>
            <a:r>
              <a:rPr lang="ru-RU" sz="1400" dirty="0">
                <a:solidFill>
                  <a:srgbClr val="FFFFFF"/>
                </a:solidFill>
              </a:rPr>
              <a:t>ИНДЕКС</a:t>
            </a:r>
            <a:r>
              <a:rPr lang="en-US" sz="1400" dirty="0">
                <a:solidFill>
                  <a:srgbClr val="FFFFFF"/>
                </a:solidFill>
              </a:rPr>
              <a:t>] = </a:t>
            </a:r>
            <a:r>
              <a:rPr lang="ru-RU" sz="1400" dirty="0">
                <a:solidFill>
                  <a:srgbClr val="FFFFFF"/>
                </a:solidFill>
              </a:rPr>
              <a:t>ЗНАЧЕНИЕ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Использование в </a:t>
            </a:r>
            <a:r>
              <a:rPr lang="en-US" sz="1400" dirty="0">
                <a:solidFill>
                  <a:srgbClr val="FFFFFF"/>
                </a:solidFill>
              </a:rPr>
              <a:t>for: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for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ПЕРМЕННАЯ </a:t>
            </a:r>
            <a:r>
              <a:rPr lang="en-US" sz="1400" dirty="0">
                <a:solidFill>
                  <a:srgbClr val="FFFFFF"/>
                </a:solidFill>
              </a:rPr>
              <a:t>: </a:t>
            </a:r>
            <a:r>
              <a:rPr lang="ru-RU" sz="1400" dirty="0">
                <a:solidFill>
                  <a:srgbClr val="FFFFFF"/>
                </a:solidFill>
              </a:rPr>
              <a:t>МАССИВ</a:t>
            </a:r>
            <a:r>
              <a:rPr lang="en-US" sz="1400" dirty="0">
                <a:solidFill>
                  <a:srgbClr val="FFFFFF"/>
                </a:solidFill>
              </a:rPr>
              <a:t>) {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    КОМАНДА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}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3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Списки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1" y="1489824"/>
            <a:ext cx="5287969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имя переменной = </a:t>
            </a: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new</a:t>
            </a:r>
            <a:r>
              <a:rPr lang="en-GB" sz="1400" dirty="0">
                <a:solidFill>
                  <a:srgbClr val="FFFFFF"/>
                </a:solidFill>
              </a:rPr>
              <a:t> </a:t>
            </a:r>
            <a:r>
              <a:rPr lang="en-GB" sz="1400" dirty="0" err="1">
                <a:solidFill>
                  <a:srgbClr val="FFFFFF"/>
                </a:solidFill>
              </a:rPr>
              <a:t>ArrayList</a:t>
            </a: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&lt;</a:t>
            </a:r>
            <a:r>
              <a:rPr lang="ru-RU" sz="1400" dirty="0">
                <a:solidFill>
                  <a:srgbClr val="FFFFFF"/>
                </a:solidFill>
              </a:rPr>
              <a:t>ТИП</a:t>
            </a:r>
            <a:r>
              <a:rPr lang="en-GB" sz="1400" dirty="0">
                <a:solidFill>
                  <a:srgbClr val="FF9900"/>
                </a:solidFill>
                <a:latin typeface="Roboto Slab"/>
                <a:ea typeface="Roboto Slab"/>
              </a:rPr>
              <a:t>&gt;()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</a:rPr>
              <a:t>; </a:t>
            </a:r>
            <a:endParaRPr lang="ru-RU" sz="1400" dirty="0">
              <a:solidFill>
                <a:srgbClr val="FFFFFF"/>
              </a:solidFill>
              <a:latin typeface="Roboto Slab"/>
              <a:ea typeface="Roboto Slab"/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Размер можно задается с самого начала и изменить в процессе программы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Нумерация идет с нуля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Добавить элемент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в конец списка: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add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ru-RU" sz="1400" dirty="0">
                <a:solidFill>
                  <a:srgbClr val="FFFFFF"/>
                </a:solidFill>
              </a:rPr>
              <a:t>ЭЛЕМЕНТ</a:t>
            </a:r>
            <a:r>
              <a:rPr lang="en-US" sz="1400" dirty="0">
                <a:solidFill>
                  <a:srgbClr val="FFFFFF"/>
                </a:solidFill>
              </a:rPr>
              <a:t>);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Добавить элемент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в </a:t>
            </a:r>
            <a:r>
              <a:rPr lang="en-US" sz="1400" dirty="0">
                <a:solidFill>
                  <a:srgbClr val="FFFFFF"/>
                </a:solidFill>
              </a:rPr>
              <a:t>n-</a:t>
            </a:r>
            <a:r>
              <a:rPr lang="ru-RU" sz="1400" dirty="0" err="1">
                <a:solidFill>
                  <a:srgbClr val="FFFFFF"/>
                </a:solidFill>
              </a:rPr>
              <a:t>ный</a:t>
            </a:r>
            <a:r>
              <a:rPr lang="ru-RU" sz="1400" dirty="0">
                <a:solidFill>
                  <a:srgbClr val="FFFFFF"/>
                </a:solidFill>
              </a:rPr>
              <a:t> порядок: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add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ru-RU" sz="1400" dirty="0">
                <a:solidFill>
                  <a:srgbClr val="FFFFFF"/>
                </a:solidFill>
              </a:rPr>
              <a:t>ИНДЕКС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ru-RU" sz="1400" dirty="0">
                <a:solidFill>
                  <a:srgbClr val="FFFFFF"/>
                </a:solidFill>
              </a:rPr>
              <a:t>ЭЛЕМЕНТ</a:t>
            </a:r>
            <a:r>
              <a:rPr lang="en-US" sz="1400" dirty="0">
                <a:solidFill>
                  <a:srgbClr val="FFFFFF"/>
                </a:solidFill>
              </a:rPr>
              <a:t>);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br>
              <a:rPr lang="en-US" sz="1400" dirty="0">
                <a:solidFill>
                  <a:srgbClr val="FFFFFF"/>
                </a:solidFill>
              </a:rPr>
            </a:br>
            <a:endParaRPr lang="ru-RU" sz="1400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585254" y="1489824"/>
            <a:ext cx="3558746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Обращение к </a:t>
            </a:r>
            <a:r>
              <a:rPr lang="en-US" sz="1400" dirty="0">
                <a:solidFill>
                  <a:srgbClr val="FFFFFF"/>
                </a:solidFill>
              </a:rPr>
              <a:t>n-</a:t>
            </a:r>
            <a:r>
              <a:rPr lang="ru-RU" sz="1400" dirty="0" err="1">
                <a:solidFill>
                  <a:srgbClr val="FFFFFF"/>
                </a:solidFill>
              </a:rPr>
              <a:t>му</a:t>
            </a:r>
            <a:r>
              <a:rPr lang="ru-RU" sz="1400" dirty="0">
                <a:solidFill>
                  <a:srgbClr val="FFFFFF"/>
                </a:solidFill>
              </a:rPr>
              <a:t> элементы: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get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ru-RU" sz="1400" dirty="0">
                <a:solidFill>
                  <a:srgbClr val="FFFFFF"/>
                </a:solidFill>
              </a:rPr>
              <a:t>ИНДЕКС)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Использование в </a:t>
            </a:r>
            <a:r>
              <a:rPr lang="en-US" sz="1400" dirty="0">
                <a:solidFill>
                  <a:srgbClr val="FFFFFF"/>
                </a:solidFill>
              </a:rPr>
              <a:t>for: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for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>
                <a:solidFill>
                  <a:srgbClr val="FF9900"/>
                </a:solidFill>
                <a:latin typeface="Roboto Slab"/>
                <a:ea typeface="Roboto Slab"/>
              </a:rPr>
              <a:t>var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ru-RU" sz="1400" dirty="0">
                <a:solidFill>
                  <a:srgbClr val="FFFFFF"/>
                </a:solidFill>
              </a:rPr>
              <a:t>ПЕРМЕННАЯ </a:t>
            </a:r>
            <a:r>
              <a:rPr lang="en-US" sz="1400" dirty="0">
                <a:solidFill>
                  <a:srgbClr val="FFFFFF"/>
                </a:solidFill>
              </a:rPr>
              <a:t>: </a:t>
            </a:r>
            <a:r>
              <a:rPr lang="ru-RU" sz="1400" dirty="0">
                <a:solidFill>
                  <a:srgbClr val="FFFFFF"/>
                </a:solidFill>
              </a:rPr>
              <a:t>СПИСОК</a:t>
            </a:r>
            <a:r>
              <a:rPr lang="en-US" sz="1400" dirty="0">
                <a:solidFill>
                  <a:srgbClr val="FFFFFF"/>
                </a:solidFill>
              </a:rPr>
              <a:t>) {</a:t>
            </a:r>
            <a:br>
              <a:rPr lang="ru-RU" sz="1400" dirty="0">
                <a:solidFill>
                  <a:srgbClr val="FFFFFF"/>
                </a:solidFill>
              </a:rPr>
            </a:br>
            <a:r>
              <a:rPr lang="ru-RU" sz="1400" dirty="0">
                <a:solidFill>
                  <a:srgbClr val="FFFFFF"/>
                </a:solidFill>
              </a:rPr>
              <a:t>    КОМАНДА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}</a:t>
            </a: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4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ООП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Классы и объекты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Класс</a:t>
            </a:r>
            <a:r>
              <a:rPr lang="en-US" dirty="0"/>
              <a:t> </a:t>
            </a:r>
            <a:r>
              <a:rPr lang="ru-RU" dirty="0"/>
              <a:t>«Кошка»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17373-B98D-784C-A183-D15B3DB9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69" y="2138106"/>
            <a:ext cx="5717059" cy="25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Обучаем кошек говорить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2CE83-4A24-7745-BEF3-539E5A353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53" y="2138106"/>
            <a:ext cx="2745894" cy="27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Класс</a:t>
            </a:r>
            <a:r>
              <a:rPr lang="en-US" dirty="0"/>
              <a:t> </a:t>
            </a:r>
            <a:r>
              <a:rPr lang="ru-RU" dirty="0"/>
              <a:t>«Собака»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2D05F-2285-1C46-811D-B9909AFF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42" y="2138106"/>
            <a:ext cx="4698314" cy="2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623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72</Words>
  <Application>Microsoft Macintosh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Roboto Slab</vt:lpstr>
      <vt:lpstr>Marina</vt:lpstr>
      <vt:lpstr>   Курс  Java-разработчик</vt:lpstr>
      <vt:lpstr>Массивы и списки</vt:lpstr>
      <vt:lpstr>Массивы</vt:lpstr>
      <vt:lpstr>Списки</vt:lpstr>
      <vt:lpstr>ООП</vt:lpstr>
      <vt:lpstr>Классы и объекты</vt:lpstr>
      <vt:lpstr>Класс «Кошка»</vt:lpstr>
      <vt:lpstr>Обучаем кошек говорить</vt:lpstr>
      <vt:lpstr>Класс «Собака»</vt:lpstr>
      <vt:lpstr>Обучаем собак говорить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  Java-разработчик</dc:title>
  <cp:lastModifiedBy>Microsoft Office User</cp:lastModifiedBy>
  <cp:revision>142</cp:revision>
  <dcterms:modified xsi:type="dcterms:W3CDTF">2019-10-02T12:57:08Z</dcterms:modified>
</cp:coreProperties>
</file>