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89" r:id="rId6"/>
    <p:sldId id="326" r:id="rId7"/>
    <p:sldId id="327" r:id="rId8"/>
    <p:sldId id="259" r:id="rId9"/>
    <p:sldId id="296" r:id="rId10"/>
    <p:sldId id="313" r:id="rId11"/>
    <p:sldId id="299" r:id="rId12"/>
    <p:sldId id="328" r:id="rId13"/>
    <p:sldId id="312" r:id="rId14"/>
    <p:sldId id="329" r:id="rId15"/>
    <p:sldId id="331" r:id="rId16"/>
    <p:sldId id="330" r:id="rId17"/>
    <p:sldId id="301" r:id="rId18"/>
    <p:sldId id="302" r:id="rId19"/>
    <p:sldId id="304" r:id="rId20"/>
    <p:sldId id="305" r:id="rId21"/>
    <p:sldId id="347" r:id="rId22"/>
    <p:sldId id="349" r:id="rId23"/>
    <p:sldId id="350" r:id="rId24"/>
    <p:sldId id="306" r:id="rId25"/>
    <p:sldId id="307" r:id="rId26"/>
    <p:sldId id="308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283" r:id="rId4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F1C"/>
    <a:srgbClr val="E43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1020"/>
      </p:cViewPr>
      <p:guideLst>
        <p:guide orient="horz" pos="1609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FA66-FAA5-4DDC-9250-9231B58180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4362-6CDF-48E6-9E8A-60734090C5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s6.ruanyifeng.com/#docs/promise&#13;" TargetMode="External"/><Relationship Id="rId5" Type="http://schemas.openxmlformats.org/officeDocument/2006/relationships/hyperlink" Target="http://www.ecma-international.org/ecma-262/8.0/index.html#sec-promise-constructor" TargetMode="External"/><Relationship Id="rId4" Type="http://schemas.openxmlformats.org/officeDocument/2006/relationships/hyperlink" Target="%20https://zhuanlan.zhihu.com/p/21834559" TargetMode="External"/><Relationship Id="rId3" Type="http://schemas.openxmlformats.org/officeDocument/2006/relationships/hyperlink" Target="https://developer.mozilla.org/zh-CN/docs/Web/JavaScript/Reference/Global_Objects/Promise" TargetMode="External"/><Relationship Id="rId2" Type="http://schemas.openxmlformats.org/officeDocument/2006/relationships/hyperlink" Target="http://www.ituring.com.cn/article/66566" TargetMode="External"/><Relationship Id="rId1" Type="http://schemas.openxmlformats.org/officeDocument/2006/relationships/hyperlink" Target="https://promisesaplu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es6.ruanyifeng.com/#docs/promise&#13;" TargetMode="External"/><Relationship Id="rId2" Type="http://schemas.openxmlformats.org/officeDocument/2006/relationships/hyperlink" Target="http://www.ecma-international.org/ecma-262/8.0/index.html#sec-promise-constructor" TargetMode="External"/><Relationship Id="rId1" Type="http://schemas.openxmlformats.org/officeDocument/2006/relationships/hyperlink" Target="https://developer.mozilla.org/zh-CN/docs/Web/JavaScript/Reference/Global_Objects/Promis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-observable" TargetMode="External"/><Relationship Id="rId3" Type="http://schemas.openxmlformats.org/officeDocument/2006/relationships/hyperlink" Target="https://zhuanlan.zhihu.com/p/27776484" TargetMode="External"/><Relationship Id="rId2" Type="http://schemas.openxmlformats.org/officeDocument/2006/relationships/hyperlink" Target="https://rxjs-cn.github.io/learn-rxjs-operators/" TargetMode="External"/><Relationship Id="rId1" Type="http://schemas.openxmlformats.org/officeDocument/2006/relationships/hyperlink" Target="http://cn.rx.js.org/manual/overview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2267982" y="1796713"/>
            <a:ext cx="42202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509840" y="2637235"/>
            <a:ext cx="4124325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【</a:t>
            </a: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UED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技术分享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0" name="组合 2"/>
          <p:cNvGrpSpPr/>
          <p:nvPr/>
        </p:nvGrpSpPr>
        <p:grpSpPr bwMode="auto">
          <a:xfrm>
            <a:off x="3606406" y="3288669"/>
            <a:ext cx="1933575" cy="320040"/>
            <a:chOff x="0" y="-12493"/>
            <a:chExt cx="2578556" cy="426975"/>
          </a:xfrm>
        </p:grpSpPr>
        <p:grpSp>
          <p:nvGrpSpPr>
            <p:cNvPr id="11" name="组合 7"/>
            <p:cNvGrpSpPr/>
            <p:nvPr/>
          </p:nvGrpSpPr>
          <p:grpSpPr bwMode="auto">
            <a:xfrm>
              <a:off x="0" y="1825"/>
              <a:ext cx="1112838" cy="396875"/>
              <a:chOff x="0" y="0"/>
              <a:chExt cx="1112837" cy="396875"/>
            </a:xfrm>
          </p:grpSpPr>
          <p:sp>
            <p:nvSpPr>
              <p:cNvPr id="17" name="矩形 18"/>
              <p:cNvSpPr>
                <a:spLocks noChangeArrowheads="1"/>
              </p:cNvSpPr>
              <p:nvPr/>
            </p:nvSpPr>
            <p:spPr bwMode="auto">
              <a:xfrm>
                <a:off x="0" y="-236"/>
                <a:ext cx="1113033" cy="397111"/>
              </a:xfrm>
              <a:prstGeom prst="rect">
                <a:avLst/>
              </a:prstGeom>
              <a:solidFill>
                <a:srgbClr val="DD3C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9"/>
              <p:cNvSpPr/>
              <p:nvPr/>
            </p:nvSpPr>
            <p:spPr bwMode="auto">
              <a:xfrm>
                <a:off x="154014" y="-236"/>
                <a:ext cx="959019" cy="395522"/>
              </a:xfrm>
              <a:custGeom>
                <a:avLst/>
                <a:gdLst>
                  <a:gd name="T0" fmla="*/ 0 w 959555"/>
                  <a:gd name="T1" fmla="*/ 0 h 395112"/>
                  <a:gd name="T2" fmla="*/ 957948 w 959555"/>
                  <a:gd name="T3" fmla="*/ 0 h 395112"/>
                  <a:gd name="T4" fmla="*/ 957948 w 959555"/>
                  <a:gd name="T5" fmla="*/ 396343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DFED">
                  <a:alpha val="3098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0"/>
            <p:cNvGrpSpPr/>
            <p:nvPr/>
          </p:nvGrpSpPr>
          <p:grpSpPr bwMode="auto">
            <a:xfrm>
              <a:off x="1334635" y="0"/>
              <a:ext cx="1243921" cy="398688"/>
              <a:chOff x="0" y="0"/>
              <a:chExt cx="1243920" cy="397727"/>
            </a:xfrm>
          </p:grpSpPr>
          <p:sp>
            <p:nvSpPr>
              <p:cNvPr id="15" name="矩形 16"/>
              <p:cNvSpPr>
                <a:spLocks noChangeArrowheads="1"/>
              </p:cNvSpPr>
              <p:nvPr/>
            </p:nvSpPr>
            <p:spPr bwMode="auto">
              <a:xfrm>
                <a:off x="688" y="0"/>
                <a:ext cx="1241644" cy="397739"/>
              </a:xfrm>
              <a:prstGeom prst="rect">
                <a:avLst/>
              </a:prstGeom>
              <a:solidFill>
                <a:srgbClr val="4A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17"/>
              <p:cNvSpPr/>
              <p:nvPr/>
            </p:nvSpPr>
            <p:spPr bwMode="auto">
              <a:xfrm>
                <a:off x="186459" y="0"/>
                <a:ext cx="1057461" cy="394570"/>
              </a:xfrm>
              <a:custGeom>
                <a:avLst/>
                <a:gdLst>
                  <a:gd name="T0" fmla="*/ 0 w 959555"/>
                  <a:gd name="T1" fmla="*/ 0 h 395112"/>
                  <a:gd name="T2" fmla="*/ 1284262 w 959555"/>
                  <a:gd name="T3" fmla="*/ 0 h 395112"/>
                  <a:gd name="T4" fmla="*/ 1284262 w 959555"/>
                  <a:gd name="T5" fmla="*/ 393488 h 395112"/>
                  <a:gd name="T6" fmla="*/ 0 w 959555"/>
                  <a:gd name="T7" fmla="*/ 0 h 395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555"/>
                  <a:gd name="T13" fmla="*/ 0 h 395112"/>
                  <a:gd name="T14" fmla="*/ 959555 w 959555"/>
                  <a:gd name="T15" fmla="*/ 395112 h 395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555" h="395112">
                    <a:moveTo>
                      <a:pt x="0" y="0"/>
                    </a:moveTo>
                    <a:lnTo>
                      <a:pt x="959555" y="0"/>
                    </a:lnTo>
                    <a:lnTo>
                      <a:pt x="959555" y="395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" name="文本框 8"/>
            <p:cNvSpPr txBox="1">
              <a:spLocks noChangeArrowheads="1"/>
            </p:cNvSpPr>
            <p:nvPr/>
          </p:nvSpPr>
          <p:spPr bwMode="auto">
            <a:xfrm>
              <a:off x="146717" y="-12493"/>
              <a:ext cx="929804" cy="4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分享人</a:t>
              </a:r>
              <a:endPara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1"/>
            <p:cNvSpPr txBox="1">
              <a:spLocks noChangeArrowheads="1"/>
            </p:cNvSpPr>
            <p:nvPr/>
          </p:nvSpPr>
          <p:spPr bwMode="auto">
            <a:xfrm>
              <a:off x="1488941" y="15464"/>
              <a:ext cx="1040737" cy="399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mat.he</a:t>
              </a:r>
              <a:endPara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30988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sz="2700" b="1" dirty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79671" y="26035"/>
              <a:ext cx="33712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的更多特性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306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在实现过程中还具备以下特性，这里的特性主要指的是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 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原生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中的特性，但大部分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库在实现中也或多或少包含以下特性：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1.promise内部若是有程序错误,promise还是会抛出错误,但是并不会阻止外部程序的执行。这就是说，Promise 内部的错误不会影响到 Promise 外部的代码，通俗的说法就是“Promise 会吃掉错误”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2.如果promise已经决议，则后面的决议都会无效，后面的抛出错误以及错误程序导致的错误都会无效。但正常的同步程序会继续执行。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穿透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79671" y="26035"/>
              <a:ext cx="33712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14730"/>
            <a:ext cx="7287895" cy="36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个方法：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Promise.all()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Promise.race()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Promise.reject()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Promise.resolve()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个原型方法：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Promise.prototype.catch()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Promise.prototype.then()</a:t>
            </a:r>
            <a:endParaRPr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72063" y="24289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291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以下，我们会结合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具体说明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的具体应用已经实践：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基本应用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利用Promise.race方法进行异步超时处理。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利用Promise.all方法进行依赖多个异步结果的处理。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最佳实践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链式流处理异步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34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的特性决定了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的优缺点，但是，优缺点并不是绝对的，需要根据实际场景而谈：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更好处理异步，通过链式流实践，让异步处理更直观，维护性更高。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第三方程序的可控性，通过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对第三方异步程序进行包裹，对其操作更可控（因为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决议的唯一性）。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性能问题，使用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的性能会较传统方法上稍差些（无论是原生实现还是兼容库的实现上），但相较于代码的可读性及可维护性，这些牺牲时值得的。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7606" y="24130"/>
              <a:ext cx="306006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的优缺点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852805"/>
            <a:ext cx="7287895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优点？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 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缺点？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的有些特性，是很难定义是决定缺点抑或是优点：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决议的单一性，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的决议只能一次，而且决议完之后就不能再改变。在某种场景上，这个特性注定是存在缺陷的，因为每次要异步后处理事件，你都必须重新实例化一个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对象出来。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对象不收外部影响，这一特性，有绝对的好处，能保持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对象的相对独立。但他的缺陷也是很明显的，外部甚至没有相关接口去停止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对象，倘若在链式流中存在错误，想中断后续程序的执行，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无法提供该功能。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会吃掉错误，从某种程度上，这是个优点，因为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内部出错，不会影响外部程序的正常执行。但是，从某种程度上，这又是个缺点，因为程序出问题时，我们会难以定位问题。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40008" y="26194"/>
              <a:ext cx="3098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14730" y="1405255"/>
            <a:ext cx="7287895" cy="275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Promises/A+规范还约定，所有遵循该规范的所有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实现必须兼容。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所以，像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bluebird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这类遵循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Promises/A+规范的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库是相互兼容的，且与原生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兼容，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也大同小异。</a:t>
            </a:r>
            <a:endParaRPr lang="zh-CN" altLang="en-US" sz="1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隐患：</a:t>
            </a:r>
            <a:endParaRPr lang="zh-CN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Promises/A+规范能较完美地解决不同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的兼容问题，但是，却导致了一个隐患。对于所有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thenable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对象都判定为类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对象，而且对于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这个词，也并非保留字。若是项目库中存在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方法，则会被误认为是类</a:t>
            </a:r>
            <a:r>
              <a:rPr lang="en-US" altLang="zh-CN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对象，导致不可预见的错误。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2714625" y="26035"/>
            <a:ext cx="37655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库的对比</a:t>
            </a:r>
            <a:endParaRPr lang="zh-CN" altLang="en-US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13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promise规范(英):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https://promisesaplus.com/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promise规范(译):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http://www.ituring.com.cn/article/66566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MDN: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https://developer.mozilla.org/zh-CN/docs/Web/JavaScript/Reference/Global_Objects/Promise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Promise实现：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 https://zhuanlan.zhihu.com/p/21834559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ECMA262-Promise：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5"/>
              </a:rPr>
              <a:t>http://www.ecma-international.org/ecma-262/8.0/index.html#sec-promise-constructor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ES6入门：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/>
              </a:rPr>
              <a:t>http://es6.ruanyifeng.com/#docs/promise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9829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848350" y="1909445"/>
            <a:ext cx="30092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92016" y="24130"/>
              <a:ext cx="40671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54735" y="1436370"/>
            <a:ext cx="7287895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Generator 函数有多种理解角度。语法上，首先可以把它理解成，Generator 函数是一个状态机，封装了多个内部状态。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执行 Generator 函数会返回一个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对象，也就是说，Generator 函数除了状态机，还是一个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器对象生成函数。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同时，返回的生成器对象也是个迭代器（遍历器）对象，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可以依次遍历 Generator 函数内部的每一个状态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函数有两个（语法）特征：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1.function关键字与函数名之间有一个星号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2.函数体内部使用yield表达式，定义不同的内部状态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71628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6357314" y="1909491"/>
            <a:ext cx="20256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92016" y="24130"/>
              <a:ext cx="40671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54735" y="1436370"/>
            <a:ext cx="7287895" cy="243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生成器）对象是个迭代器（遍历器）对象，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可以依次遍历 Generator 函数内部的每一个状态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对象有两大特征：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符合可迭代协议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符合迭代器协议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6711" y="24130"/>
              <a:ext cx="33324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可迭代协议</a:t>
              </a:r>
              <a:endParaRPr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2035" y="1297305"/>
            <a:ext cx="728789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可迭代协议允许 JavaScript 对象去定义或定制它们的迭代行为, 例如（定义）在一个 for..of 结构中什么值可以被循环（得到）。一些内置类型都是内置的可迭代对象并且有默认的迭代行为, 比如 Array or Map, 另一些类型则不是 (比如Object) 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为了变成可迭代对象， 一个对象必须实现 @@iterator 方法, 意思是这个对象（或者它原型链prototype chain上的某个对象）必须有一个名字是 Symbol.iterator 的属性。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当一个对象需要被迭代的时候（比如开始用于一个for..of循环中），它的@@iterator方法被调用并且无参数，然后返回一个用于在迭代中获得值的迭代器。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[Symbol.iterator]属性：</a:t>
            </a:r>
            <a:endParaRPr lang="zh-CN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返回一个对象的无参函数，被返回对象符合迭代器协议。</a:t>
            </a:r>
            <a:endParaRPr lang="zh-CN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526711" y="24130"/>
              <a:ext cx="33324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  <a:r>
                <a:rPr 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  <a:r>
                <a:rPr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36320" y="695325"/>
            <a:ext cx="728789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迭代器协议定义了一种标准的方式来产生一个有限或无限序列的值。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当一个对象被认为是一个迭代器时，它实现了一个 next() 的方法并且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该方法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拥有以下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特性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返回一个对象的无参函数，被返回对象拥有两个属性：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done (boolean)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如果迭代器已经经过了被迭代序列时为 true。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如果迭代器可以产生序列中的下一个值，则为 false。这等效于连同 done 属性也不指定。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value </a:t>
            </a: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  <a:buNone/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迭代器返回的任何 JavaScript 值。done 为 true 时可省略。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迭代器协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3129280"/>
            <a:ext cx="6763385" cy="158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40008" y="26194"/>
              <a:ext cx="255143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 api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Generator.prototype.next()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Generator.prototype.turn()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Generator.protype.throw()</a:t>
            </a: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41521" y="26035"/>
              <a:ext cx="423354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Generator的基本用法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043305" y="843915"/>
            <a:ext cx="7287895" cy="351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function* idMaker(){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let index = 0;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while(true)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yield index++;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gen = idMaker(); // "Generator { }"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0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1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console.log(gen.next().value);   // 2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5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6228715" cy="531019"/>
            <a:chOff x="1744266" y="0"/>
            <a:chExt cx="6228715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03726" y="26035"/>
              <a:ext cx="546925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Generator的基本异步处理(异步同步化)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69010" y="719455"/>
            <a:ext cx="728789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function* main() 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var result = yield request("http://some.url");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var resp = JSON.parse(result);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console.log(resp.value);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request(url) 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(url, function(response){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it.next(response);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});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it = main();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it.next();</a:t>
            </a: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00576" y="26035"/>
              <a:ext cx="420560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Generator的异步自动化流程管理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自动流程管理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179830"/>
            <a:ext cx="4258310" cy="2062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1179830"/>
            <a:ext cx="4172585" cy="2062480"/>
          </a:xfrm>
          <a:prstGeom prst="rect">
            <a:avLst/>
          </a:prstGeom>
        </p:spPr>
      </p:pic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85165" y="3512820"/>
            <a:ext cx="728789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同步自动流程管理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50716" y="26035"/>
              <a:ext cx="435546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基于thunk函数的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38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基于thunk函数的自动执行器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什么是thunk函数？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编程语言刚刚起步,计算机学家对"求值策略"存在争论：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x = 1;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function f(m){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return m * 2;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f(x + 5)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一种意见是"传值调用"（call by value），即在进入函数体之前，就计算x + 5的值（等于 6），再将这个值传入函数f。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另一种意见是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传名调用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（call by name），即直接将表达式x + 5传入函数体，只在用到它的时候求值。Haskell 语言采用这种策略。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两种方法各有利弊。传值调用比较简单，但是对参数求值的时候，实际上还没用到这个参数，有可能造成性能损失。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编译器的“传名调用”实现，往往是将参数放到一个临时函数之中，再将这个临时函数传入函数体。这个临时函数就叫做 Thunk 函数。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36111" y="26035"/>
              <a:ext cx="437007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基于thunk函数的异步自动化流程管理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19455"/>
            <a:ext cx="7521575" cy="339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 语言是传值调用，它的 Thunk 函数含义有所不同。在 JavaScript 语言中，Thunk 函数替换的不是表达式，而是多参数函数，将其替换成一个只接受回调函数作为参数的单参数函数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如下例子：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// 正常版本的ajax方法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ajax(url, 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// Thunk版本的ajax方法（单参数版本）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Thunk = function (url)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return function (callback)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return ajax(url, 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request = Thunk(url);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request(callback);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536111" y="26035"/>
              <a:ext cx="437007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基于thunk函数的异步自动化流程管理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638810"/>
            <a:ext cx="7521575" cy="41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thunk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函数的自动执行器的封装：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function runner(fn, initValue)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var gen = fn(initValue);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function next(err, data)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var result;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if (err)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gen.throw(err);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 else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result = gen.next(data);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if (result.done) {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return;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result.value(next);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next();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065383" y="26194"/>
              <a:ext cx="29260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传统异步解决方案</a:t>
              </a:r>
              <a:endParaRPr lang="zh-CN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043305" y="871855"/>
            <a:ext cx="7240905" cy="233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spcAft>
                <a:spcPts val="10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在传统前端异步编程中，回调是最常见的解决方案，大概如下例所示：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ajax( "http://some.url.1", function response(text){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// some code	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} );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或者是，在回调中抛出事件，进行捕获事件触发另一个相关回调。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Aft>
                <a:spcPts val="100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。。。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671195"/>
            <a:chOff x="1744266" y="0"/>
            <a:chExt cx="5656659" cy="67119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724071" y="26035"/>
              <a:ext cx="4182110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Promise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的异步自动化流程管理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638810"/>
            <a:ext cx="7521575" cy="201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的自动执行器的封装：</a:t>
            </a:r>
            <a:endParaRPr lang="en-US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详看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相比较于thunk函数封装的自动执行，基于Promise封装可以运用Promise的一系列特性，如并行请求,超时处理等等。callback不需统一放在参数的最后。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78371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848350" y="1909445"/>
            <a:ext cx="30092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85106" y="24130"/>
              <a:ext cx="289877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async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33145" y="793115"/>
            <a:ext cx="7287895" cy="41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 是 Generator 函数的语法糖。</a:t>
            </a: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async函数等于内置了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 的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流程执行器，执行结束返回一个Promise对象。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async函数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的语法如下：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async function longRunningTask(value1)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value2 = await stepPromise1(value1);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value3 = await stepPromise2(value2);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value4 = await stepPromise3(value3);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let value5 = await stepPromise4(value4);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value5;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longRunningTask(initValue).then(function(data)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use data to do something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}, function(err) 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 catch error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MDN: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https://developer.mozilla.org/zh-CN/docs/Web/JavaScript/Reference/Global_Objects/Promise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ECMA262-</a:t>
            </a:r>
            <a:r>
              <a:rPr lang="en-US" altLang="zh-CN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Generator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http://www.ecma-international.org/ecma-262/6.0/#sec-generator.prototype.next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ES6入门：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/>
              </a:rPr>
              <a:t>http://es6.ruanyifeng.com/#docs/promise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70848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49580" cy="437822"/>
            <a:chOff x="0" y="0"/>
            <a:chExt cx="599513" cy="583694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599513" cy="55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254381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Rx.js(Observable)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4871085" y="1891030"/>
            <a:ext cx="42271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Rx.js(Observable)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32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728345"/>
            <a:chOff x="1744266" y="0"/>
            <a:chExt cx="5656659" cy="72834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12716" y="83185"/>
              <a:ext cx="272478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Rx.js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与Observable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/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什么是Rx.js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RxJS是Observable的js实现以及扩展，是一个通过使用可观察序列来处理异步事件流的库。它基于核心类型Observable和一系列操作符及方法，使得我们能更好地处理异步事件流。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什么是Observable？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Observable是个异步处理方案,目前在ECMAScript proposals中处于stage 1。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658031" y="83185"/>
              <a:ext cx="3848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Observable基本api以及基本用法</a:t>
              </a:r>
              <a:endParaRPr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官方提案中的API很少,目前只有3个：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原型方法：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Observable.prototype.subscribe(): 进行事件订阅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subscribe(observer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subscribe(onNext : Function,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onError? : Function,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onComplete? : Function) :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静态方法：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Observable.of(...items): Converts items to an Observable, return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endParaRPr sz="12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Observable.from(observable): Converts an observable or iterable to an Observable, return </a:t>
            </a:r>
            <a:r>
              <a:rPr 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       </a:t>
            </a:r>
            <a:r>
              <a:rPr sz="12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endParaRPr sz="12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的基础上扩展了很多转换方法供使用。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基本用法请看demo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61916" y="83185"/>
              <a:ext cx="262128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什么是Observer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37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Observer(观察者)是由 Observable 发送的值的消费者。观察者只是一组回调函数的集合，每个回调函数对应一种 Observable 发送的通知类型：next、error 和 complete.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下面的示例是一个典型的观察者对象：</a:t>
            </a:r>
            <a:endParaRPr sz="10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要使用观察者，需要把它提供给 Observable 的 subscribe 方法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RxJS 中的观察者也可能是部分的。如果你没有提供某个回调函数，Observable 的执行也会正常运行，只是某些通知类型会被忽略，因为观察者中没有没有相对应的回调函数。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下面的示例是没有 complete</a:t>
            </a:r>
            <a:r>
              <a:rPr lang="zh-CN"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</a:t>
            </a:r>
            <a:r>
              <a:rPr sz="1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回调函数的观察者：</a:t>
            </a:r>
            <a:endParaRPr sz="10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在 observable.subscribe 内部，它会创建一个观察者对象并使用第一个回调函数参数作为 next 的处理方法。第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二三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个回调函数参数作为 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error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complete</a:t>
            </a: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的处理方法</a:t>
            </a: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。如上一页所示。</a:t>
            </a:r>
            <a:endParaRPr 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1341755"/>
            <a:ext cx="5715000" cy="899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081020"/>
            <a:ext cx="4718050" cy="575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374311" y="83185"/>
              <a:ext cx="313182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什么是Subscription？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Subscription 是表示可清理资源的对象，通常是 Observable 的执行。Subscription 有一个重要的方法，即 unsubscribe，它不需要任何参数，只是用来清理由 Subscription 占用的资源。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137285"/>
            <a:ext cx="7844155" cy="790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970405"/>
            <a:ext cx="5951220" cy="281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207941" y="83185"/>
              <a:ext cx="329819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的异步操作</a:t>
              </a:r>
              <a:endParaRPr 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3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1.基本异步处理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2.异步链式调用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3.用rx.js实现Promise.all功能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那假如我们有如下场景呢：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doA( function(){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doB();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doC( function(){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doD();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 )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doE();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doF();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回调中嵌套着回调，难以分清事件调用顺序及相关逻辑，代码难以维护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这也是大家常说的回调地狱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2442766" y="83185"/>
              <a:ext cx="406336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Rx.js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r>
                <a:rPr 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  Promise</a:t>
              </a:r>
              <a:endParaRPr 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35330" y="724535"/>
            <a:ext cx="7521575" cy="26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Rx.js中的Observable可以看成是一个升级版的Promise,但Observable不遵循Promise/A+规范，故与Promise不兼容。但可以通过操作符Rx.Observable.fromPromise将Promise对象转换成Observable对象。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Observable相对于Promise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，有以下明显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1.可以中途取消订阅，而Promise则无法中途取消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2.能输出多值，Promise只能决议一次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3.可以重试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（可以查看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以上只是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优点中的冰山一角，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通过Rx.js一系列操作符，使得Observable无比强大，可以控制数据流输出频率，迭代数据流，合并多个数据流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，回播</a:t>
            </a:r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4141073" y="26194"/>
              <a:ext cx="86868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405255"/>
            <a:ext cx="7287895" cy="93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rx.js概览与入门: 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http://cn.rx.js.org/manual/overview.html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学习rx.js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 action="ppaction://hlinkfile"/>
              </a:rPr>
              <a:t>https://rxjs-cn.github.io/learn-rxjs-operators/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实现一个简单的Observable： 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3" action="ppaction://hlinkfile"/>
              </a:rPr>
              <a:t>https://zhuanlan.zhihu.com/p/27776484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3" action="ppaction://hlinkfile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ECMAScript proposals-observable：</a:t>
            </a:r>
            <a:r>
              <a:rPr lang="zh-CN" altLang="en-US" sz="1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https://github.com/tc39/proposal-observable</a:t>
            </a: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Freeform 7"/>
          <p:cNvSpPr/>
          <p:nvPr/>
        </p:nvSpPr>
        <p:spPr bwMode="auto">
          <a:xfrm>
            <a:off x="1744268" y="1"/>
            <a:ext cx="5656659" cy="735806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1456137" y="4239816"/>
            <a:ext cx="6231731" cy="903684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2637235" y="3257550"/>
            <a:ext cx="3714750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122637" y="163118"/>
            <a:ext cx="12700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2700" b="1" dirty="0">
                <a:solidFill>
                  <a:srgbClr val="BFBFBF"/>
                </a:solidFill>
                <a:sym typeface="+mn-ea"/>
              </a:rPr>
              <a:t>Sangfor</a:t>
            </a:r>
            <a:endParaRPr lang="en-US" sz="2700" b="1">
              <a:solidFill>
                <a:srgbClr val="BFBFBF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 rot="21339968">
            <a:off x="2070476" y="1849339"/>
            <a:ext cx="52078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20"/>
          <p:cNvGrpSpPr/>
          <p:nvPr/>
        </p:nvGrpSpPr>
        <p:grpSpPr bwMode="auto">
          <a:xfrm>
            <a:off x="1888333" y="1125141"/>
            <a:ext cx="5239941" cy="1695450"/>
            <a:chOff x="0" y="0"/>
            <a:chExt cx="9668211" cy="2968531"/>
          </a:xfrm>
        </p:grpSpPr>
        <p:sp>
          <p:nvSpPr>
            <p:cNvPr id="12" name="任意多边形 21"/>
            <p:cNvSpPr/>
            <p:nvPr/>
          </p:nvSpPr>
          <p:spPr bwMode="auto">
            <a:xfrm rot="-251305">
              <a:off x="125220" y="2795505"/>
              <a:ext cx="9402395" cy="173026"/>
            </a:xfrm>
            <a:custGeom>
              <a:avLst/>
              <a:gdLst>
                <a:gd name="T0" fmla="*/ 0 w 9402792"/>
                <a:gd name="T1" fmla="*/ 5074 h 327804"/>
                <a:gd name="T2" fmla="*/ 138004 w 9402792"/>
                <a:gd name="T3" fmla="*/ 48207 h 327804"/>
                <a:gd name="T4" fmla="*/ 9401601 w 9402792"/>
                <a:gd name="T5" fmla="*/ 0 h 327804"/>
                <a:gd name="T6" fmla="*/ 0 w 9402792"/>
                <a:gd name="T7" fmla="*/ 5074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任意多边形 22"/>
            <p:cNvSpPr/>
            <p:nvPr/>
          </p:nvSpPr>
          <p:spPr bwMode="auto">
            <a:xfrm rot="21245190" flipH="1">
              <a:off x="265816" y="1192416"/>
              <a:ext cx="9402395" cy="170941"/>
            </a:xfrm>
            <a:custGeom>
              <a:avLst/>
              <a:gdLst>
                <a:gd name="T0" fmla="*/ 0 w 9402792"/>
                <a:gd name="T1" fmla="*/ 4893 h 327804"/>
                <a:gd name="T2" fmla="*/ 138004 w 9402792"/>
                <a:gd name="T3" fmla="*/ 46485 h 327804"/>
                <a:gd name="T4" fmla="*/ 9401601 w 9402792"/>
                <a:gd name="T5" fmla="*/ 0 h 327804"/>
                <a:gd name="T6" fmla="*/ 0 w 9402792"/>
                <a:gd name="T7" fmla="*/ 4893 h 327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02792"/>
                <a:gd name="T13" fmla="*/ 0 h 327804"/>
                <a:gd name="T14" fmla="*/ 9402792 w 9402792"/>
                <a:gd name="T15" fmla="*/ 327804 h 327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02792" h="327804">
                  <a:moveTo>
                    <a:pt x="0" y="34506"/>
                  </a:moveTo>
                  <a:lnTo>
                    <a:pt x="138022" y="327804"/>
                  </a:lnTo>
                  <a:lnTo>
                    <a:pt x="9402792" y="0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4" name="组合 23"/>
            <p:cNvGrpSpPr/>
            <p:nvPr/>
          </p:nvGrpSpPr>
          <p:grpSpPr bwMode="auto">
            <a:xfrm rot="-3051619">
              <a:off x="-615354" y="615354"/>
              <a:ext cx="2462741" cy="1232033"/>
              <a:chOff x="0" y="0"/>
              <a:chExt cx="931661" cy="466081"/>
            </a:xfrm>
          </p:grpSpPr>
          <p:sp>
            <p:nvSpPr>
              <p:cNvPr id="15" name="任意多边形 24"/>
              <p:cNvSpPr/>
              <p:nvPr/>
            </p:nvSpPr>
            <p:spPr bwMode="auto">
              <a:xfrm rot="9376970">
                <a:off x="511761" y="310698"/>
                <a:ext cx="420337" cy="154578"/>
              </a:xfrm>
              <a:custGeom>
                <a:avLst/>
                <a:gdLst>
                  <a:gd name="T0" fmla="*/ 0 w 203200"/>
                  <a:gd name="T1" fmla="*/ 0 h 74863"/>
                  <a:gd name="T2" fmla="*/ 473332 w 203200"/>
                  <a:gd name="T3" fmla="*/ 659034 h 74863"/>
                  <a:gd name="T4" fmla="*/ 1798645 w 203200"/>
                  <a:gd name="T5" fmla="*/ 659034 h 74863"/>
                  <a:gd name="T6" fmla="*/ 0 w 203200"/>
                  <a:gd name="T7" fmla="*/ 0 h 748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3200"/>
                  <a:gd name="T13" fmla="*/ 0 h 74863"/>
                  <a:gd name="T14" fmla="*/ 203200 w 203200"/>
                  <a:gd name="T15" fmla="*/ 74863 h 748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3200" h="74863">
                    <a:moveTo>
                      <a:pt x="0" y="0"/>
                    </a:moveTo>
                    <a:lnTo>
                      <a:pt x="53474" y="74863"/>
                    </a:lnTo>
                    <a:lnTo>
                      <a:pt x="203200" y="74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 25"/>
              <p:cNvSpPr/>
              <p:nvPr/>
            </p:nvSpPr>
            <p:spPr bwMode="auto">
              <a:xfrm rot="1047066">
                <a:off x="319822" y="-784"/>
                <a:ext cx="179018" cy="359019"/>
              </a:xfrm>
              <a:custGeom>
                <a:avLst/>
                <a:gdLst>
                  <a:gd name="T0" fmla="*/ 0 w 80211"/>
                  <a:gd name="T1" fmla="*/ 0 h 160421"/>
                  <a:gd name="T2" fmla="*/ 832264 w 80211"/>
                  <a:gd name="T3" fmla="*/ 1798166 h 160421"/>
                  <a:gd name="T4" fmla="*/ 891707 w 80211"/>
                  <a:gd name="T5" fmla="*/ 539447 h 160421"/>
                  <a:gd name="T6" fmla="*/ 0 w 80211"/>
                  <a:gd name="T7" fmla="*/ 0 h 1604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211"/>
                  <a:gd name="T13" fmla="*/ 0 h 160421"/>
                  <a:gd name="T14" fmla="*/ 80211 w 80211"/>
                  <a:gd name="T15" fmla="*/ 160421 h 1604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211" h="160421">
                    <a:moveTo>
                      <a:pt x="0" y="0"/>
                    </a:moveTo>
                    <a:lnTo>
                      <a:pt x="74864" y="160421"/>
                    </a:lnTo>
                    <a:lnTo>
                      <a:pt x="80211" y="48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 26"/>
              <p:cNvSpPr/>
              <p:nvPr/>
            </p:nvSpPr>
            <p:spPr bwMode="auto">
              <a:xfrm rot="1440260">
                <a:off x="-15" y="137716"/>
                <a:ext cx="364345" cy="177016"/>
              </a:xfrm>
              <a:custGeom>
                <a:avLst/>
                <a:gdLst>
                  <a:gd name="T0" fmla="*/ 0 w 176463"/>
                  <a:gd name="T1" fmla="*/ 142073 h 85558"/>
                  <a:gd name="T2" fmla="*/ 1553214 w 176463"/>
                  <a:gd name="T3" fmla="*/ 757734 h 85558"/>
                  <a:gd name="T4" fmla="*/ 706001 w 176463"/>
                  <a:gd name="T5" fmla="*/ 0 h 85558"/>
                  <a:gd name="T6" fmla="*/ 0 w 176463"/>
                  <a:gd name="T7" fmla="*/ 142073 h 855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463"/>
                  <a:gd name="T13" fmla="*/ 0 h 85558"/>
                  <a:gd name="T14" fmla="*/ 176463 w 176463"/>
                  <a:gd name="T15" fmla="*/ 85558 h 855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463" h="85558">
                    <a:moveTo>
                      <a:pt x="0" y="16042"/>
                    </a:moveTo>
                    <a:lnTo>
                      <a:pt x="176463" y="85558"/>
                    </a:lnTo>
                    <a:lnTo>
                      <a:pt x="80210" y="0"/>
                    </a:lnTo>
                    <a:lnTo>
                      <a:pt x="0" y="16042"/>
                    </a:lnTo>
                    <a:close/>
                  </a:path>
                </a:pathLst>
              </a:custGeom>
              <a:solidFill>
                <a:srgbClr val="BE2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1000"/>
              </a:spcBef>
              <a:buNone/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对于第三方程序接口的信任性：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2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我们或许会遇到些业务场景，需要调用到第三方服务的接口，需要把我们的业务逻辑写在接口的回调函数中，对此，我们对第三方程序是难以控制的，倘若第三方接口程序有bug，多次调用回调，对我们代码必然或多或少有影响，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甚至可能会造成不可估量的损害，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期望第三方接口更可控，传统回调显然不能满足我们的需求（当然，我们可以自己做个计数器来进行相关缺陷预防，但这样代码优雅度也明显降低）。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765"/>
            <a:chOff x="1744266" y="0"/>
            <a:chExt cx="5656659" cy="532765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609896" y="26035"/>
              <a:ext cx="238061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回调的缺陷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28065"/>
            <a:ext cx="7287895" cy="139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好吧，也该来个总结啦。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传统回调在异步处理中所存在的缺陷主要体现在：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过多嵌套回调，代码难以维护。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对于第三方接口的控制度明显不足。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/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" name="Freeform 8"/>
          <p:cNvSpPr/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6"/>
          <p:cNvGrpSpPr/>
          <p:nvPr/>
        </p:nvGrpSpPr>
        <p:grpSpPr bwMode="auto">
          <a:xfrm>
            <a:off x="410000" y="2232656"/>
            <a:ext cx="453970" cy="439300"/>
            <a:chOff x="0" y="0"/>
            <a:chExt cx="605367" cy="585665"/>
          </a:xfrm>
        </p:grpSpPr>
        <p:sp>
          <p:nvSpPr>
            <p:cNvPr id="30" name="Freeform 9"/>
            <p:cNvSpPr/>
            <p:nvPr/>
          </p:nvSpPr>
          <p:spPr bwMode="auto">
            <a:xfrm>
              <a:off x="15562" y="0"/>
              <a:ext cx="566738" cy="566738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"/>
            <p:cNvSpPr txBox="1">
              <a:spLocks noChangeArrowheads="1"/>
            </p:cNvSpPr>
            <p:nvPr/>
          </p:nvSpPr>
          <p:spPr bwMode="auto">
            <a:xfrm>
              <a:off x="0" y="31732"/>
              <a:ext cx="605367" cy="553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875640" y="2242261"/>
            <a:ext cx="127127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5990590" y="1909445"/>
            <a:ext cx="24174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2924"/>
            <a:chOff x="1744266" y="0"/>
            <a:chExt cx="5656659" cy="532924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28603" y="26194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endParaRPr lang="en-US" altLang="zh-CN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32485" y="1272540"/>
            <a:ext cx="728789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Promise就是一个容器，里面保存着某个未来才会结束的事件（通常是一个异步操作）的结果。从语法上说，Promise 是一个对象，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用于一个异步操作的最终完成（或失败）及其结果值的表示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。Promise 提供统一的 API，各种异步操作都可以用同样的方法进行处理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(打个比方，我们经常会做些承诺，如果我赢了你就嫁给我，如果输了我就嫁给你之类的诺言。这就是promise的中文含义：诺言，一个成功，一个失败)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4787504"/>
            <a:ext cx="9144000" cy="355997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</p:grpSpPr>
        <p:sp>
          <p:nvSpPr>
            <p:cNvPr id="8" name="Freeform 7"/>
            <p:cNvSpPr/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172063" y="24289"/>
              <a:ext cx="2613025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的特性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1043305" y="1062355"/>
            <a:ext cx="728789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目前，最广为受大家认可的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规范是Promises/A+规范，它规定了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需具备以下特性：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1.对象的状态不受外界影响。Promise对象有三种状态：pending（进行中）、fulfilled（已成功）和rejected（已失败）。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一旦状态改变，就不会再变，任何时候都可以得到这个结果。Promise对象的状态改变，只有两种可能：从pending变为fulfilled和从pending变为rejected。只要这两种情况发生，状态就凝固了，不会再变了，会一直保持这个结果，这时就称为 resolved（已定型）。如果改变已经发生了，你再对Promise对象添加回调函数，也会立即得到这个结果。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需具备一个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then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方法内的回调是异步执行的。</a:t>
            </a: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2000"/>
              </a:lnSpc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4.then方法返回一个新的Promise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zh-CN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fontAlgn="auto">
              <a:lnSpc>
                <a:spcPts val="1200"/>
              </a:lnSpc>
              <a:spcBef>
                <a:spcPts val="600"/>
              </a:spcBef>
            </a:pPr>
            <a:endParaRPr lang="zh-CN" altLang="en-US" sz="1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9661</Words>
  <Application>WPS 演示</Application>
  <PresentationFormat>全屏显示(16:9)</PresentationFormat>
  <Paragraphs>486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mat.he</cp:lastModifiedBy>
  <cp:revision>74</cp:revision>
  <dcterms:created xsi:type="dcterms:W3CDTF">2016-08-09T01:56:00Z</dcterms:created>
  <dcterms:modified xsi:type="dcterms:W3CDTF">2018-11-30T15:08:03Z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