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5" r:id="rId5"/>
    <p:sldId id="289" r:id="rId6"/>
    <p:sldId id="315" r:id="rId7"/>
    <p:sldId id="314" r:id="rId8"/>
    <p:sldId id="313" r:id="rId9"/>
    <p:sldId id="312" r:id="rId10"/>
    <p:sldId id="337" r:id="rId11"/>
    <p:sldId id="291" r:id="rId12"/>
    <p:sldId id="338" r:id="rId13"/>
    <p:sldId id="259" r:id="rId14"/>
    <p:sldId id="296" r:id="rId15"/>
    <p:sldId id="298" r:id="rId16"/>
    <p:sldId id="354" r:id="rId17"/>
    <p:sldId id="355" r:id="rId18"/>
    <p:sldId id="356" r:id="rId19"/>
    <p:sldId id="302" r:id="rId20"/>
    <p:sldId id="304" r:id="rId21"/>
    <p:sldId id="305" r:id="rId22"/>
    <p:sldId id="359" r:id="rId23"/>
    <p:sldId id="306" r:id="rId24"/>
    <p:sldId id="307" r:id="rId25"/>
    <p:sldId id="360" r:id="rId26"/>
    <p:sldId id="308" r:id="rId27"/>
    <p:sldId id="309" r:id="rId28"/>
    <p:sldId id="361" r:id="rId29"/>
    <p:sldId id="363" r:id="rId30"/>
    <p:sldId id="364" r:id="rId31"/>
    <p:sldId id="362" r:id="rId32"/>
    <p:sldId id="365" r:id="rId33"/>
    <p:sldId id="366" r:id="rId34"/>
    <p:sldId id="367" r:id="rId35"/>
    <p:sldId id="368" r:id="rId36"/>
    <p:sldId id="369" r:id="rId37"/>
    <p:sldId id="370" r:id="rId38"/>
    <p:sldId id="372" r:id="rId39"/>
    <p:sldId id="373" r:id="rId40"/>
    <p:sldId id="374" r:id="rId41"/>
    <p:sldId id="375" r:id="rId42"/>
    <p:sldId id="376" r:id="rId43"/>
    <p:sldId id="283" r:id="rId4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F1C"/>
    <a:srgbClr val="E43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72" y="-1020"/>
      </p:cViewPr>
      <p:guideLst>
        <p:guide orient="horz" pos="1574"/>
        <p:guide pos="29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s://jex.im/regulex/" TargetMode="External"/><Relationship Id="rId1" Type="http://schemas.openxmlformats.org/officeDocument/2006/relationships/hyperlink" Target="https://regexper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hyperlink" Target="https://regex101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7"/>
          <p:cNvSpPr/>
          <p:nvPr/>
        </p:nvSpPr>
        <p:spPr bwMode="auto">
          <a:xfrm>
            <a:off x="1744268" y="1"/>
            <a:ext cx="5656659" cy="735806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1456137" y="4239816"/>
            <a:ext cx="6231731" cy="903684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2509917" y="1803063"/>
            <a:ext cx="4297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正则入门及性能优化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509840" y="2637235"/>
            <a:ext cx="412432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【</a:t>
            </a: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UED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技术培训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】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0" name="组合 2"/>
          <p:cNvGrpSpPr/>
          <p:nvPr/>
        </p:nvGrpSpPr>
        <p:grpSpPr bwMode="auto">
          <a:xfrm>
            <a:off x="3606406" y="3288669"/>
            <a:ext cx="1933575" cy="332740"/>
            <a:chOff x="0" y="-12493"/>
            <a:chExt cx="2578556" cy="443918"/>
          </a:xfrm>
        </p:grpSpPr>
        <p:grpSp>
          <p:nvGrpSpPr>
            <p:cNvPr id="11" name="组合 7"/>
            <p:cNvGrpSpPr/>
            <p:nvPr/>
          </p:nvGrpSpPr>
          <p:grpSpPr bwMode="auto">
            <a:xfrm>
              <a:off x="0" y="1825"/>
              <a:ext cx="1112838" cy="396875"/>
              <a:chOff x="0" y="0"/>
              <a:chExt cx="1112837" cy="396875"/>
            </a:xfrm>
          </p:grpSpPr>
          <p:sp>
            <p:nvSpPr>
              <p:cNvPr id="17" name="矩形 18"/>
              <p:cNvSpPr>
                <a:spLocks noChangeArrowheads="1"/>
              </p:cNvSpPr>
              <p:nvPr/>
            </p:nvSpPr>
            <p:spPr bwMode="auto">
              <a:xfrm>
                <a:off x="0" y="-236"/>
                <a:ext cx="1113033" cy="397111"/>
              </a:xfrm>
              <a:prstGeom prst="rect">
                <a:avLst/>
              </a:prstGeom>
              <a:solidFill>
                <a:srgbClr val="DD3C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9"/>
              <p:cNvSpPr/>
              <p:nvPr/>
            </p:nvSpPr>
            <p:spPr bwMode="auto">
              <a:xfrm>
                <a:off x="154014" y="-236"/>
                <a:ext cx="959019" cy="395522"/>
              </a:xfrm>
              <a:custGeom>
                <a:avLst/>
                <a:gdLst>
                  <a:gd name="T0" fmla="*/ 0 w 959555"/>
                  <a:gd name="T1" fmla="*/ 0 h 395112"/>
                  <a:gd name="T2" fmla="*/ 957948 w 959555"/>
                  <a:gd name="T3" fmla="*/ 0 h 395112"/>
                  <a:gd name="T4" fmla="*/ 957948 w 959555"/>
                  <a:gd name="T5" fmla="*/ 396343 h 395112"/>
                  <a:gd name="T6" fmla="*/ 0 w 959555"/>
                  <a:gd name="T7" fmla="*/ 0 h 395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555"/>
                  <a:gd name="T13" fmla="*/ 0 h 395112"/>
                  <a:gd name="T14" fmla="*/ 959555 w 959555"/>
                  <a:gd name="T15" fmla="*/ 395112 h 395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555" h="395112">
                    <a:moveTo>
                      <a:pt x="0" y="0"/>
                    </a:moveTo>
                    <a:lnTo>
                      <a:pt x="959555" y="0"/>
                    </a:lnTo>
                    <a:lnTo>
                      <a:pt x="959555" y="395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FED">
                  <a:alpha val="3098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0"/>
            <p:cNvGrpSpPr/>
            <p:nvPr/>
          </p:nvGrpSpPr>
          <p:grpSpPr bwMode="auto">
            <a:xfrm>
              <a:off x="1334635" y="0"/>
              <a:ext cx="1243921" cy="398688"/>
              <a:chOff x="0" y="0"/>
              <a:chExt cx="1243920" cy="397727"/>
            </a:xfrm>
          </p:grpSpPr>
          <p:sp>
            <p:nvSpPr>
              <p:cNvPr id="15" name="矩形 16"/>
              <p:cNvSpPr>
                <a:spLocks noChangeArrowheads="1"/>
              </p:cNvSpPr>
              <p:nvPr/>
            </p:nvSpPr>
            <p:spPr bwMode="auto">
              <a:xfrm>
                <a:off x="688" y="0"/>
                <a:ext cx="1241644" cy="397739"/>
              </a:xfrm>
              <a:prstGeom prst="rect">
                <a:avLst/>
              </a:prstGeom>
              <a:solidFill>
                <a:srgbClr val="4A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任意多边形 17"/>
              <p:cNvSpPr/>
              <p:nvPr/>
            </p:nvSpPr>
            <p:spPr bwMode="auto">
              <a:xfrm>
                <a:off x="186459" y="0"/>
                <a:ext cx="1057461" cy="394570"/>
              </a:xfrm>
              <a:custGeom>
                <a:avLst/>
                <a:gdLst>
                  <a:gd name="T0" fmla="*/ 0 w 959555"/>
                  <a:gd name="T1" fmla="*/ 0 h 395112"/>
                  <a:gd name="T2" fmla="*/ 1284262 w 959555"/>
                  <a:gd name="T3" fmla="*/ 0 h 395112"/>
                  <a:gd name="T4" fmla="*/ 1284262 w 959555"/>
                  <a:gd name="T5" fmla="*/ 393488 h 395112"/>
                  <a:gd name="T6" fmla="*/ 0 w 959555"/>
                  <a:gd name="T7" fmla="*/ 0 h 395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555"/>
                  <a:gd name="T13" fmla="*/ 0 h 395112"/>
                  <a:gd name="T14" fmla="*/ 959555 w 959555"/>
                  <a:gd name="T15" fmla="*/ 395112 h 395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555" h="395112">
                    <a:moveTo>
                      <a:pt x="0" y="0"/>
                    </a:moveTo>
                    <a:lnTo>
                      <a:pt x="959555" y="0"/>
                    </a:lnTo>
                    <a:lnTo>
                      <a:pt x="959555" y="395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" name="文本框 8"/>
            <p:cNvSpPr txBox="1">
              <a:spLocks noChangeArrowheads="1"/>
            </p:cNvSpPr>
            <p:nvPr/>
          </p:nvSpPr>
          <p:spPr bwMode="auto">
            <a:xfrm>
              <a:off x="146717" y="-12493"/>
              <a:ext cx="929804" cy="41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分享人</a:t>
              </a:r>
              <a:endPara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1"/>
            <p:cNvSpPr txBox="1">
              <a:spLocks noChangeArrowheads="1"/>
            </p:cNvSpPr>
            <p:nvPr/>
          </p:nvSpPr>
          <p:spPr bwMode="auto">
            <a:xfrm>
              <a:off x="1488941" y="15464"/>
              <a:ext cx="929804" cy="41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何家飞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122637" y="163118"/>
            <a:ext cx="12700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700" b="1" dirty="0">
                <a:solidFill>
                  <a:srgbClr val="BFBFBF"/>
                </a:solidFill>
              </a:rPr>
              <a:t>Sangfor</a:t>
            </a:r>
            <a:endParaRPr lang="en-US" sz="2700" b="1" dirty="0">
              <a:solidFill>
                <a:srgbClr val="BFBF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826748" y="26194"/>
              <a:ext cx="12115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" y="1639570"/>
            <a:ext cx="8706485" cy="1864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50816" y="26035"/>
              <a:ext cx="271589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运算符优先级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644015"/>
            <a:ext cx="8531225" cy="178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7830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正则相关工具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6357314" y="1909491"/>
            <a:ext cx="11588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50181" y="26035"/>
              <a:ext cx="266128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正则可视化工具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43710" y="1033145"/>
            <a:ext cx="19519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tooltip="" action="ppaction://hlinkfile"/>
              </a:rPr>
              <a:t>https://regexper.com</a:t>
            </a:r>
            <a:endParaRPr lang="en-US" altLang="zh-CN">
              <a:hlinkClick r:id="rId1" tooltip="" action="ppaction://hlinkfile"/>
            </a:endParaRPr>
          </a:p>
          <a:p>
            <a:endParaRPr lang="en-US" altLang="zh-CN"/>
          </a:p>
          <a:p>
            <a:r>
              <a:rPr lang="en-US" altLang="zh-CN">
                <a:hlinkClick r:id="rId2" tooltip="" action="ppaction://hlinkfile"/>
              </a:rPr>
              <a:t>https://jex.im/regulex/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65" y="1909445"/>
            <a:ext cx="7112000" cy="263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92726" y="26035"/>
              <a:ext cx="248666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RegexBuddy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666115"/>
            <a:ext cx="5671185" cy="4142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92651" y="26035"/>
              <a:ext cx="37623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RegexBuddy-create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960755"/>
            <a:ext cx="6134100" cy="34950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53210" y="661670"/>
            <a:ext cx="57715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RegexBuddy</a:t>
            </a:r>
            <a:r>
              <a:rPr lang="zh-CN" altLang="en-US"/>
              <a:t>创建你的第一条正则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805351" y="0"/>
              <a:ext cx="37623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RegexBuddy-debug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56665" y="661670"/>
            <a:ext cx="60680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使用RegexBuddy的Debug功能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960755"/>
            <a:ext cx="7276465" cy="374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805351" y="0"/>
              <a:ext cx="37623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RegexBuddy-Library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56665" y="661670"/>
            <a:ext cx="71247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RegexBuddy的正则库内置了很多常用正则，日常编码过程中需要的很多正则表达式都能在该正则库中找到。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1168400"/>
            <a:ext cx="5865495" cy="359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70501" y="26035"/>
              <a:ext cx="301053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正则性能工具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tooltip="" action="ppaction://hlinkfile"/>
              </a:rPr>
              <a:t>https://regex101.com/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1751330"/>
            <a:ext cx="7235825" cy="256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70848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49580" cy="437822"/>
            <a:chOff x="0" y="0"/>
            <a:chExt cx="599513" cy="583694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599513" cy="55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2496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正则回溯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5842000" y="1909445"/>
            <a:ext cx="293624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Backtrack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2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7830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正则匹配规则</a:t>
            </a:r>
            <a:endParaRPr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6357314" y="1909491"/>
            <a:ext cx="15925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53356" y="26035"/>
              <a:ext cx="267906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什么是回溯算法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9020" y="1100455"/>
            <a:ext cx="7287895" cy="2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以下是来自摘自维基百科的部分解析：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回溯法是一种通用的计算机算法，用于查找某些计算问题的所有（或某些）解决方案，特别是约束满足问题，逐步构建候选解决方案，并在确定候选不可能时立即放弃候选（"回溯"）完成有效的解决方案。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回溯法通常用最简单的递归方法来实现，在反复重复上述的步骤后可能出现两种情况：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找到一个可能存在的正确的答案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在尝试了所有可能的分步方法后宣告该问题没有答案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在最坏的情况下，回溯法会导致一次复杂度为指数时间的计算。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53356" y="26035"/>
              <a:ext cx="267906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什么是正则回溯？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9020" y="1100455"/>
            <a:ext cx="728789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正则引擎主要可以分为基本不同的两大类：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一种是DFA(确定性有穷自动机），另一种是NFA（非确定性有穷自动机）。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NFA速度较DFA更慢，并且实现复杂，但是它又有着比DFA强大的多的功能，比如支持反向引用等。JavaScript的正则引擎是NFA型，NFA正则引擎的实现过程中使用了回溯，下面，就让我们先介绍一下什么是正则回溯。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64176" y="26035"/>
              <a:ext cx="251587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无回溯的正则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910590" y="643255"/>
            <a:ext cx="739203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举一个网上常见的例子，正则表达式/ab{1,3}c/g去匹配文本'abbc'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978535"/>
            <a:ext cx="8240395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35601" y="0"/>
              <a:ext cx="233489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无回溯的正则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让我们一步一步分解匹配过程：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正则引擎先匹配 a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正则引擎尽可能多地(贪婪)匹配 b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正则引擎匹配 c，完成匹配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在这之中，匹配过程都很顺利，并没发生意外(回溯)。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少网上的文章认为正则表达式/ab{1,3}c/g在贪婪模式下去匹配文本'abbc'应该会发生回溯：正则引擎尝试去匹配第三个b，然后发现是c，回溯上一步。但其实这是错的，这种纯粹的回溯方式只会发生在ε-NFA中，NFA正则引擎在以上情况则不会发生回溯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64176" y="26035"/>
              <a:ext cx="251587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回溯的正则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9775" y="643255"/>
            <a:ext cx="756285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让我们把原来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的正则修改一下，/ab{1,3}c/g改成/ab{1,3}bc/g，接下再通过RegexBuddy查看分析结果。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969010"/>
            <a:ext cx="7873365" cy="366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72431" y="26035"/>
              <a:ext cx="224536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有回溯的正则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我们再一步一步分解匹配过程：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正则引擎先匹配 a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正则引擎尽可能多地(贪婪)匹配b{1,3}中的 b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正则引擎去匹配 b，发现没 b 了，糟糕！赶紧回溯！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返回b{1,3}这一步，不能这么贪婪，少匹配个 b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正则引擎去匹配 b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正则引擎去匹配 c，完成匹配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以上，就是一个简单的回溯过程。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612311" y="26035"/>
              <a:ext cx="408114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正则回溯的几种常见形式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09015" y="709930"/>
            <a:ext cx="7287895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上面发生正则回溯的例子可以看出来，正则回溯的过程就是一个试错的过程，这也是回溯算法的精髓所在。回溯会增加匹配的步骤，势必会影响文本匹配的性能，所以，要想提升正则表达式的匹配性能，了解回溯出现的场景(形式)是非常关键的。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造成正则发生回溯的几个常见原因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贪婪量词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惰性量词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分组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64176" y="26035"/>
              <a:ext cx="251587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贪婪量词回溯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0575" y="1109980"/>
            <a:ext cx="7562850" cy="9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我们前文举的发生正则的例子就是贪婪量词导致发生的回溯。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NFA正则引擎中，量词默认都是贪婪的。当正则表达式中使用了下表所示的量词，正则引擎一开始会尽可能贪婪的去匹配满足量词的文本。当遇到匹配不下去的情况，就会发生回溯，不断试错，直至失败或者成功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64176" y="26035"/>
              <a:ext cx="251587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惰性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量词回溯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0575" y="652780"/>
            <a:ext cx="75628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贪婪是导致回溯的重要原因，那我们尽量以懒惰匹配的方式去匹配文本，是否就能避免回溯了呢？事实并非如此。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让我们还是看回最初的例子，/ab{1,3}c/g去匹配abbc。接下来，我们再把正则修改一下，改成/ab{1,3}?c/g去匹配abbc，以懒惰匹配的方式去匹配文本，RegexBuddy执行步骤如下图所示：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1892935"/>
            <a:ext cx="7067550" cy="2894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64176" y="26035"/>
              <a:ext cx="251587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惰性量词回溯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0575" y="652780"/>
            <a:ext cx="7562850" cy="383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按照惯例分解一下执行步骤：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正则引擎先匹配 a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正则引擎尽可能少地(懒惰)匹配b{1,3}中的 b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正则引擎去匹配 c，糟糕！怎么有个 b 挡着，匹配不了 c 啊！赶紧回溯！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返回b{1,3}这一步，不能这么懒惰，多匹配个 b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正则引擎再去匹配 c，糟糕！怎么还有 b 挡着，匹配不了c 啊！赶紧回溯！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返回b{1,3}这一步，不能这么懒惰，再多匹配个 b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正则引擎再去匹配 c，匹配成功，棒棒哒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本来是好端端不会发生回溯的正则，因为使用了惰性量词进行懒惰匹配后，反而产生了回溯了。所以说，惰性量词也不能瞎用，关键还是要看场景。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37126" y="24130"/>
              <a:ext cx="306895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元字符以及字符集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899795"/>
            <a:ext cx="6866890" cy="3461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858816" y="26035"/>
              <a:ext cx="222123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分组回溯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9775" y="643255"/>
            <a:ext cx="75628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分支的匹配规则是：按照分支的顺序逐个匹配，当前面的分支满足要求了，则舍弃后面的分支。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举个简单的分支栗子，使用正则表达式去匹配 /abcde|abc/g 文本 abcd，通过RegexBuddy查看执行步骤：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320165"/>
            <a:ext cx="7781290" cy="3265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858816" y="26035"/>
              <a:ext cx="222123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回溯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0575" y="652780"/>
            <a:ext cx="7562850" cy="355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还是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按照惯例分解一下执行步骤：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正则引擎匹配 a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正则引擎匹配 b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正则引擎匹配 c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正则引擎匹配 d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正则引擎匹配 e，糟糕！下一个并不是e，赶紧回溯！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上一个分支走不通，切换分支，第二个分支正则引擎匹配 a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第二个分支正则引擎匹配 b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第二个分支正则引擎匹配 c，匹配成功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由此，可以看出，分组匹配的过程，也是个试错的过程，中间是可能产生回溯的。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70848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49580" cy="437822"/>
            <a:chOff x="0" y="0"/>
            <a:chExt cx="599513" cy="583694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599513" cy="55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7830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正则性能优化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5480685" y="1909445"/>
            <a:ext cx="32975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Optimization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2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868851" y="26035"/>
              <a:ext cx="321119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是否一定要用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正则？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0575" y="652780"/>
            <a:ext cx="7562850" cy="72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首先，你是否当前的需求是否一定要用到正则。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其实很多简单的字符串匹配或者替换操作都可以用String的原型方法解决，而无需动用正则。如下列代码所示：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374775"/>
            <a:ext cx="4971415" cy="1809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242945"/>
            <a:ext cx="3190240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24806" y="26035"/>
              <a:ext cx="255524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避免量词嵌套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0575" y="652780"/>
            <a:ext cx="756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我们使用正则表达式/a*b/去匹配字符串aaaaa，看下图RegexBuddy的执行过程：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094740"/>
            <a:ext cx="7400925" cy="361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24806" y="26035"/>
              <a:ext cx="255524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避免量词嵌套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0575" y="652780"/>
            <a:ext cx="756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我们将以上正则修改成/(a*)*b/去匹配字符串aaaaa，再看看RegexBuddy的执行结果过程：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1021080"/>
            <a:ext cx="5297170" cy="380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24806" y="26035"/>
              <a:ext cx="255524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避免量词嵌套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1210" y="699135"/>
            <a:ext cx="7562850" cy="269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以上两个正则的基本执行步骤可以简单认为是：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贪婪匹配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回溯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直至发现匹配失败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令人惊奇的是，第一个正则的从开始匹配都匹配失败这个过程只有14步。而第二个正则却有128步之多。可想而知，嵌套量词会大大增加正则的执行过程。因为这其中进行了两层回溯，这个执行步骤增加的过程就如同算法复杂度从O(n)上升到O(n2)的过程一般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所以，面对量词嵌套，我们需作出适当的转化消除这些嵌套：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3495675"/>
            <a:ext cx="3342640" cy="66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64176" y="26035"/>
              <a:ext cx="251587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使用非捕获组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90575" y="1109980"/>
            <a:ext cx="7562850" cy="241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NFA正则引擎中的括号主要有两个作用：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主流功能，提升括号中内容的运算优先级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反向引用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反向引用这个功能很强大，强大的代价是消耗性能。所以，当我们如果不需要用到括号反向引用的功能时，我们应该尽量使用非捕获组，也就是: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981325"/>
            <a:ext cx="2750185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64176" y="26035"/>
              <a:ext cx="251587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减少分支数量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1057275"/>
            <a:ext cx="6685915" cy="183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69536" y="26035"/>
              <a:ext cx="305752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缩小分支内的内容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971550"/>
            <a:ext cx="7000240" cy="125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7420" y="2519045"/>
            <a:ext cx="4781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缩小分支内容主要为了缩短发生回溯的路径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732451" y="26035"/>
              <a:ext cx="161417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位置匹配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1664335"/>
            <a:ext cx="8485505" cy="137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74311" y="26035"/>
              <a:ext cx="295275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分解复杂正则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95020" y="1068705"/>
            <a:ext cx="67716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/>
              <a:t>假设我们有那么一个需求，需要匹配这样一个字符串：</a:t>
            </a:r>
            <a:endParaRPr sz="1400"/>
          </a:p>
          <a:p>
            <a:endParaRPr sz="1400"/>
          </a:p>
          <a:p>
            <a:r>
              <a:rPr lang="en-US" sz="1400"/>
              <a:t>1. </a:t>
            </a:r>
            <a:r>
              <a:rPr sz="1400"/>
              <a:t>6~9位的数字组成</a:t>
            </a:r>
            <a:endParaRPr sz="1400"/>
          </a:p>
          <a:p>
            <a:r>
              <a:rPr lang="en-US" sz="1400"/>
              <a:t>2. </a:t>
            </a:r>
            <a:r>
              <a:rPr sz="1400"/>
              <a:t>或者为8~10位的a-z组成</a:t>
            </a:r>
            <a:endParaRPr sz="1400"/>
          </a:p>
          <a:p>
            <a:r>
              <a:rPr lang="en-US" sz="1400"/>
              <a:t>3. </a:t>
            </a:r>
            <a:r>
              <a:rPr sz="1400"/>
              <a:t>或者为2~5位的A-Z组成</a:t>
            </a:r>
            <a:endParaRPr sz="1400"/>
          </a:p>
          <a:p>
            <a:r>
              <a:rPr lang="en-US" sz="1400"/>
              <a:t>4. </a:t>
            </a:r>
            <a:r>
              <a:rPr sz="1400"/>
              <a:t>或者为连续3个HN2组成</a:t>
            </a:r>
            <a:endParaRPr sz="1400"/>
          </a:p>
          <a:p>
            <a:endParaRPr sz="1400"/>
          </a:p>
          <a:p>
            <a:endParaRPr sz="1400"/>
          </a:p>
          <a:p>
            <a:r>
              <a:rPr sz="1400"/>
              <a:t>我们可能会写成以下形式：</a:t>
            </a:r>
            <a:endParaRPr sz="1400"/>
          </a:p>
          <a:p>
            <a:r>
              <a:rPr sz="1400"/>
              <a:t>/^\d{6,9}$|^[a-z]{8,10}$|^[A-Z]{2,5}$|^HN2{3}$/</a:t>
            </a:r>
            <a:endParaRPr sz="1400"/>
          </a:p>
          <a:p>
            <a:endParaRPr sz="1400"/>
          </a:p>
          <a:p>
            <a:r>
              <a:rPr sz="1400"/>
              <a:t>这样写会有很多分支，可能会引发多次回溯，正则越复杂，导致的性能问题越明显。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74311" y="26035"/>
              <a:ext cx="295275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分解复杂正则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95020" y="1068705"/>
            <a:ext cx="6771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/>
              <a:t>我们完全可以把以上正则拆分成若干小正则：</a:t>
            </a:r>
            <a:endParaRPr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1375410"/>
            <a:ext cx="3295015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02175" y="1684655"/>
            <a:ext cx="3642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这样有两个明显的</a:t>
            </a:r>
            <a:r>
              <a:rPr lang="zh-CN" altLang="en-US"/>
              <a:t>好处：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正则可读性明显增强，减少后期维护成本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大大减少发生回溯的步骤及可能性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7"/>
          <p:cNvSpPr/>
          <p:nvPr/>
        </p:nvSpPr>
        <p:spPr bwMode="auto">
          <a:xfrm>
            <a:off x="1744268" y="1"/>
            <a:ext cx="5656659" cy="735806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1456137" y="4239816"/>
            <a:ext cx="6231731" cy="903684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2637235" y="3257550"/>
            <a:ext cx="371475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122637" y="163118"/>
            <a:ext cx="12700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700" b="1" dirty="0">
                <a:solidFill>
                  <a:srgbClr val="BFBFBF"/>
                </a:solidFill>
                <a:sym typeface="+mn-ea"/>
              </a:rPr>
              <a:t>Sangfor</a:t>
            </a:r>
            <a:endParaRPr lang="en-US" sz="2700" b="1">
              <a:solidFill>
                <a:srgbClr val="BFBFBF"/>
              </a:solidFill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 rot="21339968">
            <a:off x="2070476" y="1849339"/>
            <a:ext cx="52078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20"/>
          <p:cNvGrpSpPr/>
          <p:nvPr/>
        </p:nvGrpSpPr>
        <p:grpSpPr bwMode="auto">
          <a:xfrm>
            <a:off x="1888333" y="1125141"/>
            <a:ext cx="5239941" cy="1695450"/>
            <a:chOff x="0" y="0"/>
            <a:chExt cx="9668211" cy="2968531"/>
          </a:xfrm>
        </p:grpSpPr>
        <p:sp>
          <p:nvSpPr>
            <p:cNvPr id="12" name="任意多边形 21"/>
            <p:cNvSpPr/>
            <p:nvPr/>
          </p:nvSpPr>
          <p:spPr bwMode="auto">
            <a:xfrm rot="-251305">
              <a:off x="125220" y="2795505"/>
              <a:ext cx="9402395" cy="173026"/>
            </a:xfrm>
            <a:custGeom>
              <a:avLst/>
              <a:gdLst>
                <a:gd name="T0" fmla="*/ 0 w 9402792"/>
                <a:gd name="T1" fmla="*/ 5074 h 327804"/>
                <a:gd name="T2" fmla="*/ 138004 w 9402792"/>
                <a:gd name="T3" fmla="*/ 48207 h 327804"/>
                <a:gd name="T4" fmla="*/ 9401601 w 9402792"/>
                <a:gd name="T5" fmla="*/ 0 h 327804"/>
                <a:gd name="T6" fmla="*/ 0 w 9402792"/>
                <a:gd name="T7" fmla="*/ 5074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任意多边形 22"/>
            <p:cNvSpPr/>
            <p:nvPr/>
          </p:nvSpPr>
          <p:spPr bwMode="auto">
            <a:xfrm rot="21245190" flipH="1">
              <a:off x="265816" y="1192416"/>
              <a:ext cx="9402395" cy="170941"/>
            </a:xfrm>
            <a:custGeom>
              <a:avLst/>
              <a:gdLst>
                <a:gd name="T0" fmla="*/ 0 w 9402792"/>
                <a:gd name="T1" fmla="*/ 4893 h 327804"/>
                <a:gd name="T2" fmla="*/ 138004 w 9402792"/>
                <a:gd name="T3" fmla="*/ 46485 h 327804"/>
                <a:gd name="T4" fmla="*/ 9401601 w 9402792"/>
                <a:gd name="T5" fmla="*/ 0 h 327804"/>
                <a:gd name="T6" fmla="*/ 0 w 9402792"/>
                <a:gd name="T7" fmla="*/ 4893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4" name="组合 23"/>
            <p:cNvGrpSpPr/>
            <p:nvPr/>
          </p:nvGrpSpPr>
          <p:grpSpPr bwMode="auto">
            <a:xfrm rot="-3051619">
              <a:off x="-615354" y="615354"/>
              <a:ext cx="2462741" cy="1232033"/>
              <a:chOff x="0" y="0"/>
              <a:chExt cx="931661" cy="466081"/>
            </a:xfrm>
          </p:grpSpPr>
          <p:sp>
            <p:nvSpPr>
              <p:cNvPr id="15" name="任意多边形 24"/>
              <p:cNvSpPr/>
              <p:nvPr/>
            </p:nvSpPr>
            <p:spPr bwMode="auto">
              <a:xfrm rot="9376970">
                <a:off x="511761" y="310698"/>
                <a:ext cx="420337" cy="154578"/>
              </a:xfrm>
              <a:custGeom>
                <a:avLst/>
                <a:gdLst>
                  <a:gd name="T0" fmla="*/ 0 w 203200"/>
                  <a:gd name="T1" fmla="*/ 0 h 74863"/>
                  <a:gd name="T2" fmla="*/ 473332 w 203200"/>
                  <a:gd name="T3" fmla="*/ 659034 h 74863"/>
                  <a:gd name="T4" fmla="*/ 1798645 w 203200"/>
                  <a:gd name="T5" fmla="*/ 659034 h 74863"/>
                  <a:gd name="T6" fmla="*/ 0 w 203200"/>
                  <a:gd name="T7" fmla="*/ 0 h 748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3200"/>
                  <a:gd name="T13" fmla="*/ 0 h 74863"/>
                  <a:gd name="T14" fmla="*/ 203200 w 203200"/>
                  <a:gd name="T15" fmla="*/ 74863 h 748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3200" h="74863">
                    <a:moveTo>
                      <a:pt x="0" y="0"/>
                    </a:moveTo>
                    <a:lnTo>
                      <a:pt x="53474" y="74863"/>
                    </a:lnTo>
                    <a:lnTo>
                      <a:pt x="203200" y="74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 25"/>
              <p:cNvSpPr/>
              <p:nvPr/>
            </p:nvSpPr>
            <p:spPr bwMode="auto">
              <a:xfrm rot="1047066">
                <a:off x="319822" y="-784"/>
                <a:ext cx="179018" cy="359019"/>
              </a:xfrm>
              <a:custGeom>
                <a:avLst/>
                <a:gdLst>
                  <a:gd name="T0" fmla="*/ 0 w 80211"/>
                  <a:gd name="T1" fmla="*/ 0 h 160421"/>
                  <a:gd name="T2" fmla="*/ 832264 w 80211"/>
                  <a:gd name="T3" fmla="*/ 1798166 h 160421"/>
                  <a:gd name="T4" fmla="*/ 891707 w 80211"/>
                  <a:gd name="T5" fmla="*/ 539447 h 160421"/>
                  <a:gd name="T6" fmla="*/ 0 w 80211"/>
                  <a:gd name="T7" fmla="*/ 0 h 160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211"/>
                  <a:gd name="T13" fmla="*/ 0 h 160421"/>
                  <a:gd name="T14" fmla="*/ 80211 w 80211"/>
                  <a:gd name="T15" fmla="*/ 160421 h 160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211" h="160421">
                    <a:moveTo>
                      <a:pt x="0" y="0"/>
                    </a:moveTo>
                    <a:lnTo>
                      <a:pt x="74864" y="160421"/>
                    </a:lnTo>
                    <a:lnTo>
                      <a:pt x="80211" y="48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 26"/>
              <p:cNvSpPr/>
              <p:nvPr/>
            </p:nvSpPr>
            <p:spPr bwMode="auto">
              <a:xfrm rot="1440260">
                <a:off x="-15" y="137716"/>
                <a:ext cx="364345" cy="177016"/>
              </a:xfrm>
              <a:custGeom>
                <a:avLst/>
                <a:gdLst>
                  <a:gd name="T0" fmla="*/ 0 w 176463"/>
                  <a:gd name="T1" fmla="*/ 142073 h 85558"/>
                  <a:gd name="T2" fmla="*/ 1553214 w 176463"/>
                  <a:gd name="T3" fmla="*/ 757734 h 85558"/>
                  <a:gd name="T4" fmla="*/ 706001 w 176463"/>
                  <a:gd name="T5" fmla="*/ 0 h 85558"/>
                  <a:gd name="T6" fmla="*/ 0 w 176463"/>
                  <a:gd name="T7" fmla="*/ 142073 h 855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6463"/>
                  <a:gd name="T13" fmla="*/ 0 h 85558"/>
                  <a:gd name="T14" fmla="*/ 176463 w 176463"/>
                  <a:gd name="T15" fmla="*/ 85558 h 855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6463" h="85558">
                    <a:moveTo>
                      <a:pt x="0" y="16042"/>
                    </a:moveTo>
                    <a:lnTo>
                      <a:pt x="176463" y="85558"/>
                    </a:lnTo>
                    <a:lnTo>
                      <a:pt x="80210" y="0"/>
                    </a:lnTo>
                    <a:lnTo>
                      <a:pt x="0" y="16042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4135041" y="26035"/>
              <a:ext cx="12115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量词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1020445"/>
            <a:ext cx="4819015" cy="2980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32780" y="1197610"/>
            <a:ext cx="1668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以下都是惰性匹配</a:t>
            </a:r>
            <a:endParaRPr lang="zh-CN" altLang="en-US"/>
          </a:p>
          <a:p>
            <a:r>
              <a:rPr lang="zh-CN" altLang="en-US"/>
              <a:t>{m,n}? </a:t>
            </a:r>
            <a:endParaRPr lang="zh-CN" altLang="en-US"/>
          </a:p>
          <a:p>
            <a:r>
              <a:rPr lang="zh-CN" altLang="en-US"/>
              <a:t>{m,}?</a:t>
            </a:r>
            <a:endParaRPr lang="zh-CN" altLang="en-US"/>
          </a:p>
          <a:p>
            <a:r>
              <a:rPr lang="zh-CN" altLang="en-US"/>
              <a:t>??</a:t>
            </a:r>
            <a:endParaRPr lang="zh-CN" altLang="en-US"/>
          </a:p>
          <a:p>
            <a:r>
              <a:rPr lang="zh-CN" altLang="en-US"/>
              <a:t>+?</a:t>
            </a:r>
            <a:endParaRPr lang="zh-CN" altLang="en-US"/>
          </a:p>
          <a:p>
            <a:r>
              <a:rPr lang="zh-CN" altLang="en-US"/>
              <a:t>*?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4104561" y="26035"/>
              <a:ext cx="173101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分支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2649220" y="2082165"/>
          <a:ext cx="367665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3505200" imgH="762000" progId="Picture.PicObj.1">
                  <p:embed/>
                </p:oleObj>
              </mc:Choice>
              <mc:Fallback>
                <p:oleObj name="" r:id="rId1" imgW="3505200" imgH="762000" progId="Picture.PicObj.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9220" y="2082165"/>
                        <a:ext cx="3676650" cy="87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696131" y="26035"/>
              <a:ext cx="421195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组（捕获组与非捕获组）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770890"/>
            <a:ext cx="7513955" cy="2103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3116580"/>
            <a:ext cx="370459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876596" y="26035"/>
              <a:ext cx="303149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先行断言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852170"/>
            <a:ext cx="5405120" cy="1303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95" y="2524125"/>
            <a:ext cx="2990215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876596" y="26035"/>
              <a:ext cx="303149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后行断言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880745"/>
            <a:ext cx="5185410" cy="1218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562225"/>
            <a:ext cx="3075305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3647</Words>
  <Application>WPS 演示</Application>
  <PresentationFormat>全屏显示(16:9)</PresentationFormat>
  <Paragraphs>265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Picture.PicObj.1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hjf</cp:lastModifiedBy>
  <cp:revision>27</cp:revision>
  <dcterms:created xsi:type="dcterms:W3CDTF">2016-08-09T01:56:00Z</dcterms:created>
  <dcterms:modified xsi:type="dcterms:W3CDTF">2018-11-29T09:29:57Z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