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5" r:id="rId5"/>
    <p:sldId id="289" r:id="rId6"/>
    <p:sldId id="290" r:id="rId7"/>
    <p:sldId id="291" r:id="rId8"/>
    <p:sldId id="292" r:id="rId9"/>
    <p:sldId id="293" r:id="rId10"/>
    <p:sldId id="259" r:id="rId11"/>
    <p:sldId id="296" r:id="rId12"/>
    <p:sldId id="298" r:id="rId13"/>
    <p:sldId id="299" r:id="rId14"/>
    <p:sldId id="301" r:id="rId15"/>
    <p:sldId id="302" r:id="rId16"/>
    <p:sldId id="304" r:id="rId17"/>
    <p:sldId id="305" r:id="rId18"/>
    <p:sldId id="306" r:id="rId19"/>
    <p:sldId id="307" r:id="rId20"/>
    <p:sldId id="308" r:id="rId21"/>
    <p:sldId id="309" r:id="rId22"/>
    <p:sldId id="310" r:id="rId23"/>
    <p:sldId id="283"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F1C"/>
    <a:srgbClr val="E43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72" y="-1020"/>
      </p:cViewPr>
      <p:guideLst>
        <p:guide orient="horz" pos="1574"/>
        <p:guide pos="2952"/>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2"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1474362-6CDF-48E6-9E8A-60734090C5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nblogs.com/lhb25/p/inside-block-formatting-ontext.html&#13;" TargetMode="External"/><Relationship Id="rId3" Type="http://schemas.openxmlformats.org/officeDocument/2006/relationships/hyperlink" Target="https://developer.mozilla.org/zh-CN/docs/Web/Guide/CSS/Block_formatting_context" TargetMode="External"/><Relationship Id="rId2" Type="http://schemas.openxmlformats.org/officeDocument/2006/relationships/hyperlink" Target="https://www.w3.org/TR/CSS2/visuren.html#block-formatting)%EF%BC%9A" TargetMode="External"/><Relationship Id="rId1" Type="http://schemas.openxmlformats.org/officeDocument/2006/relationships/hyperlink" Target="http://www.w3help.org/zh-cn/kb/01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egmentfault.com/a/1190000003043991" TargetMode="External"/><Relationship Id="rId2" Type="http://schemas.openxmlformats.org/officeDocument/2006/relationships/hyperlink" Target="http://www.cnblogs.com/fsjohnhuang/p/5259121.html" TargetMode="External"/><Relationship Id="rId1" Type="http://schemas.openxmlformats.org/officeDocument/2006/relationships/hyperlink" Target="https://www.w3.org/TR/CSS2/visuren.html#block-formatting)%EF%BC%9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emo\sc1.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nblogs.com/elcarim5efil/p/4764607.html" TargetMode="External"/><Relationship Id="rId3" Type="http://schemas.openxmlformats.org/officeDocument/2006/relationships/hyperlink" Target="http://www.zhangxinxu.com/wordpress/2016/01/understand-css-stacking-context-order-z-index/" TargetMode="External"/><Relationship Id="rId2" Type="http://schemas.openxmlformats.org/officeDocument/2006/relationships/hyperlink" Target="https://developer.mozilla.org/zh-CN/docs/Web/Guide/CSS/Understanding_z_index/The_stacking_context" TargetMode="External"/><Relationship Id="rId1" Type="http://schemas.openxmlformats.org/officeDocument/2006/relationships/hyperlink" Target="https://www.w3.org/TR/CSS2/zindex.html#q2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Rectangle 6"/>
          <p:cNvSpPr>
            <a:spLocks noChangeArrowheads="1"/>
          </p:cNvSpPr>
          <p:nvPr/>
        </p:nvSpPr>
        <p:spPr bwMode="auto">
          <a:xfrm>
            <a:off x="0" y="4292204"/>
            <a:ext cx="9144000" cy="851297"/>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7"/>
          <p:cNvSpPr/>
          <p:nvPr/>
        </p:nvSpPr>
        <p:spPr bwMode="auto">
          <a:xfrm>
            <a:off x="1744268" y="1"/>
            <a:ext cx="5656659" cy="735806"/>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8"/>
          <p:cNvSpPr/>
          <p:nvPr/>
        </p:nvSpPr>
        <p:spPr bwMode="auto">
          <a:xfrm>
            <a:off x="1456137" y="4239816"/>
            <a:ext cx="6231731" cy="903684"/>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文本框 1"/>
          <p:cNvSpPr txBox="1">
            <a:spLocks noChangeArrowheads="1"/>
          </p:cNvSpPr>
          <p:nvPr/>
        </p:nvSpPr>
        <p:spPr bwMode="auto">
          <a:xfrm>
            <a:off x="2267982" y="1796713"/>
            <a:ext cx="424116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sz="3600" b="1" dirty="0" smtClean="0">
                <a:solidFill>
                  <a:schemeClr val="bg1"/>
                </a:solidFill>
                <a:latin typeface="微软雅黑" panose="020B0503020204020204" pitchFamily="34" charset="-122"/>
                <a:ea typeface="微软雅黑" panose="020B0503020204020204" pitchFamily="34" charset="-122"/>
              </a:rPr>
              <a:t>CSS</a:t>
            </a:r>
            <a:r>
              <a:rPr lang="zh-CN" sz="3600" b="1" dirty="0" smtClean="0">
                <a:solidFill>
                  <a:schemeClr val="bg1"/>
                </a:solidFill>
                <a:latin typeface="微软雅黑" panose="020B0503020204020204" pitchFamily="34" charset="-122"/>
                <a:ea typeface="微软雅黑" panose="020B0503020204020204" pitchFamily="34" charset="-122"/>
              </a:rPr>
              <a:t>中的那些上下文</a:t>
            </a:r>
            <a:endParaRPr lang="zh-CN" sz="36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10"/>
          <p:cNvSpPr txBox="1">
            <a:spLocks noChangeArrowheads="1"/>
          </p:cNvSpPr>
          <p:nvPr/>
        </p:nvSpPr>
        <p:spPr bwMode="auto">
          <a:xfrm>
            <a:off x="2509840" y="2637235"/>
            <a:ext cx="4124325"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solidFill>
                <a:latin typeface="微软雅黑" panose="020B0503020204020204" pitchFamily="34" charset="-122"/>
                <a:ea typeface="微软雅黑" panose="020B0503020204020204" pitchFamily="34" charset="-122"/>
                <a:sym typeface="+mn-lt"/>
              </a:rPr>
              <a:t>【</a:t>
            </a:r>
            <a:r>
              <a:rPr lang="en-US" b="1" dirty="0">
                <a:solidFill>
                  <a:schemeClr val="bg1"/>
                </a:solidFill>
                <a:latin typeface="微软雅黑" panose="020B0503020204020204" pitchFamily="34" charset="-122"/>
                <a:ea typeface="微软雅黑" panose="020B0503020204020204" pitchFamily="34" charset="-122"/>
                <a:sym typeface="+mn-lt"/>
              </a:rPr>
              <a:t>UED</a:t>
            </a:r>
            <a:r>
              <a:rPr lang="zh-CN" altLang="en-US" b="1" dirty="0">
                <a:solidFill>
                  <a:schemeClr val="bg1"/>
                </a:solidFill>
                <a:latin typeface="微软雅黑" panose="020B0503020204020204" pitchFamily="34" charset="-122"/>
                <a:ea typeface="微软雅黑" panose="020B0503020204020204" pitchFamily="34" charset="-122"/>
                <a:sym typeface="+mn-lt"/>
              </a:rPr>
              <a:t>技术分享</a:t>
            </a:r>
            <a:r>
              <a:rPr lang="en-US" altLang="zh-CN" b="1" dirty="0">
                <a:solidFill>
                  <a:schemeClr val="bg1"/>
                </a:solidFill>
                <a:latin typeface="微软雅黑" panose="020B0503020204020204" pitchFamily="34" charset="-122"/>
                <a:ea typeface="微软雅黑" panose="020B0503020204020204" pitchFamily="34" charset="-122"/>
                <a:sym typeface="+mn-lt"/>
              </a:rPr>
              <a:t>】</a:t>
            </a:r>
            <a:endParaRPr lang="zh-CN" altLang="en-US" b="1" dirty="0">
              <a:solidFill>
                <a:schemeClr val="bg1"/>
              </a:solidFill>
              <a:latin typeface="微软雅黑" panose="020B0503020204020204" pitchFamily="34" charset="-122"/>
              <a:ea typeface="微软雅黑" panose="020B0503020204020204" pitchFamily="34" charset="-122"/>
              <a:sym typeface="+mn-lt"/>
            </a:endParaRPr>
          </a:p>
        </p:txBody>
      </p:sp>
      <p:grpSp>
        <p:nvGrpSpPr>
          <p:cNvPr id="10" name="组合 2"/>
          <p:cNvGrpSpPr/>
          <p:nvPr/>
        </p:nvGrpSpPr>
        <p:grpSpPr bwMode="auto">
          <a:xfrm>
            <a:off x="3606406" y="3288669"/>
            <a:ext cx="1933575" cy="332740"/>
            <a:chOff x="0" y="-12493"/>
            <a:chExt cx="2578556" cy="443918"/>
          </a:xfrm>
        </p:grpSpPr>
        <p:grpSp>
          <p:nvGrpSpPr>
            <p:cNvPr id="11" name="组合 7"/>
            <p:cNvGrpSpPr/>
            <p:nvPr/>
          </p:nvGrpSpPr>
          <p:grpSpPr bwMode="auto">
            <a:xfrm>
              <a:off x="0" y="1825"/>
              <a:ext cx="1112838" cy="396875"/>
              <a:chOff x="0" y="0"/>
              <a:chExt cx="1112837" cy="396875"/>
            </a:xfrm>
          </p:grpSpPr>
          <p:sp>
            <p:nvSpPr>
              <p:cNvPr id="17" name="矩形 18"/>
              <p:cNvSpPr>
                <a:spLocks noChangeArrowheads="1"/>
              </p:cNvSpPr>
              <p:nvPr/>
            </p:nvSpPr>
            <p:spPr bwMode="auto">
              <a:xfrm>
                <a:off x="0" y="-236"/>
                <a:ext cx="1113033" cy="397111"/>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任意多边形 19"/>
              <p:cNvSpPr/>
              <p:nvPr/>
            </p:nvSpPr>
            <p:spPr bwMode="auto">
              <a:xfrm>
                <a:off x="154014" y="-236"/>
                <a:ext cx="959019" cy="395522"/>
              </a:xfrm>
              <a:custGeom>
                <a:avLst/>
                <a:gdLst>
                  <a:gd name="T0" fmla="*/ 0 w 959555"/>
                  <a:gd name="T1" fmla="*/ 0 h 395112"/>
                  <a:gd name="T2" fmla="*/ 957948 w 959555"/>
                  <a:gd name="T3" fmla="*/ 0 h 395112"/>
                  <a:gd name="T4" fmla="*/ 957948 w 959555"/>
                  <a:gd name="T5" fmla="*/ 396343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FEDFED">
                  <a:alpha val="3098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nvGrpSpPr>
            <p:cNvPr id="12" name="组合 10"/>
            <p:cNvGrpSpPr/>
            <p:nvPr/>
          </p:nvGrpSpPr>
          <p:grpSpPr bwMode="auto">
            <a:xfrm>
              <a:off x="1334635" y="0"/>
              <a:ext cx="1243921" cy="398688"/>
              <a:chOff x="0" y="0"/>
              <a:chExt cx="1243920" cy="397727"/>
            </a:xfrm>
          </p:grpSpPr>
          <p:sp>
            <p:nvSpPr>
              <p:cNvPr id="15" name="矩形 16"/>
              <p:cNvSpPr>
                <a:spLocks noChangeArrowheads="1"/>
              </p:cNvSpPr>
              <p:nvPr/>
            </p:nvSpPr>
            <p:spPr bwMode="auto">
              <a:xfrm>
                <a:off x="688" y="0"/>
                <a:ext cx="1241644" cy="397739"/>
              </a:xfrm>
              <a:prstGeom prst="rect">
                <a:avLst/>
              </a:prstGeom>
              <a:solidFill>
                <a:srgbClr val="4A49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任意多边形 17"/>
              <p:cNvSpPr/>
              <p:nvPr/>
            </p:nvSpPr>
            <p:spPr bwMode="auto">
              <a:xfrm>
                <a:off x="186459" y="0"/>
                <a:ext cx="1057461" cy="394570"/>
              </a:xfrm>
              <a:custGeom>
                <a:avLst/>
                <a:gdLst>
                  <a:gd name="T0" fmla="*/ 0 w 959555"/>
                  <a:gd name="T1" fmla="*/ 0 h 395112"/>
                  <a:gd name="T2" fmla="*/ 1284262 w 959555"/>
                  <a:gd name="T3" fmla="*/ 0 h 395112"/>
                  <a:gd name="T4" fmla="*/ 1284262 w 959555"/>
                  <a:gd name="T5" fmla="*/ 393488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76747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13" name="文本框 8"/>
            <p:cNvSpPr txBox="1">
              <a:spLocks noChangeArrowheads="1"/>
            </p:cNvSpPr>
            <p:nvPr/>
          </p:nvSpPr>
          <p:spPr bwMode="auto">
            <a:xfrm>
              <a:off x="146717" y="-12493"/>
              <a:ext cx="929804" cy="41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chemeClr val="bg1"/>
                  </a:solidFill>
                  <a:latin typeface="微软雅黑" panose="020B0503020204020204" pitchFamily="34" charset="-122"/>
                  <a:ea typeface="微软雅黑" panose="020B0503020204020204" pitchFamily="34" charset="-122"/>
                </a:rPr>
                <a:t>分享人</a:t>
              </a:r>
              <a:endParaRPr lang="zh-CN" altLang="zh-CN" b="1">
                <a:solidFill>
                  <a:schemeClr val="bg1"/>
                </a:solidFill>
                <a:latin typeface="微软雅黑" panose="020B0503020204020204" pitchFamily="34" charset="-122"/>
                <a:ea typeface="微软雅黑" panose="020B0503020204020204" pitchFamily="34" charset="-122"/>
              </a:endParaRPr>
            </a:p>
          </p:txBody>
        </p:sp>
        <p:sp>
          <p:nvSpPr>
            <p:cNvPr id="14" name="文本框 11"/>
            <p:cNvSpPr txBox="1">
              <a:spLocks noChangeArrowheads="1"/>
            </p:cNvSpPr>
            <p:nvPr/>
          </p:nvSpPr>
          <p:spPr bwMode="auto">
            <a:xfrm>
              <a:off x="1488941" y="15464"/>
              <a:ext cx="929804" cy="41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chemeClr val="bg1"/>
                  </a:solidFill>
                  <a:latin typeface="微软雅黑" panose="020B0503020204020204" pitchFamily="34" charset="-122"/>
                  <a:ea typeface="微软雅黑" panose="020B0503020204020204" pitchFamily="34" charset="-122"/>
                </a:rPr>
                <a:t>何家飞</a:t>
              </a:r>
              <a:endParaRPr lang="zh-CN" altLang="en-US" b="1">
                <a:solidFill>
                  <a:schemeClr val="bg1"/>
                </a:solidFill>
                <a:latin typeface="微软雅黑" panose="020B0503020204020204" pitchFamily="34" charset="-122"/>
                <a:ea typeface="微软雅黑" panose="020B0503020204020204" pitchFamily="34" charset="-122"/>
              </a:endParaRPr>
            </a:p>
          </p:txBody>
        </p:sp>
      </p:grpSp>
      <p:sp>
        <p:nvSpPr>
          <p:cNvPr id="19" name="文本框 3"/>
          <p:cNvSpPr txBox="1">
            <a:spLocks noChangeArrowheads="1"/>
          </p:cNvSpPr>
          <p:nvPr/>
        </p:nvSpPr>
        <p:spPr bwMode="auto">
          <a:xfrm>
            <a:off x="122637" y="163118"/>
            <a:ext cx="3098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en-US" sz="2700" b="1" dirty="0">
              <a:solidFill>
                <a:srgbClr val="BFBFBF"/>
              </a:solidFill>
            </a:endParaRPr>
          </a:p>
        </p:txBody>
      </p:sp>
    </p:spTree>
  </p:cSld>
  <p:clrMapOvr>
    <a:masterClrMapping/>
  </p:clrMapOvr>
  <mc:AlternateContent xmlns:mc="http://schemas.openxmlformats.org/markup-compatibility/2006">
    <mc:Choice xmlns:p14="http://schemas.microsoft.com/office/powerpoint/2010/main" Requires="p14">
      <p:transition p14:dur="500">
        <p14:vortex dir="r"/>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428603" y="26194"/>
              <a:ext cx="22402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格式化上下文（ formatting context）</a:t>
            </a:r>
            <a:r>
              <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在</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中的描述：</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Boxes in the normal flow belong to a formatting context, which may be block or inline, but not both simultaneously. Block-level boxes participate in a block formatting context. Inline-level boxes participate in an inline formatting context.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格式化上下文指的是初始化元素定义的环境。包含两个要点，一个是元素定义的环境，一个是初始化。</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在 CSS 中，元素定义的环境主要有两种，一种是块格式化上下文( Block formatting context )，另一种是行内格式化上下文( Inline formatting context )。 这两种上下文定义了在 CSS 中元素所处的环境，格式化则表明了在这个环境中，元素处于此环境中应当被初始化，即元素在此环境中应当如何布局等。</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以上解释专业点的说法是：在常规流中的框，都属于一个格式化的上下文中。</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这个上下文可能是块的，也可能是行内的，但不可能同时是行内的又是块的。块框参与块格式化上下文。行内框参与行内格式化上下文。</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块级格式化上下文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32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创建（触发）条件：</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1.根元素或其它包含它的元素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2.浮动 (元素的 float 不是 none)</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3.绝对定位的元素 (元素具有 position 为 absolute 或 fixed)</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4.内联块 inline-blocks (元素具有 display: inline-block)</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内联单元格 </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inline-table</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（元素具有</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display</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inline-table</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.表格单元格 (元素具有 display: table-cell，HTML表格单元格默认属性)</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7</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.表格标题 (元素具有 display: table-caption, HTML表格标题默认属性)</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8</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.块元素具有overflow ，且值不是 visible</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9</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.display: flow-root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块级格式化上下文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格式化规则（摘自</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In a block formatting context, boxes are laid out one after the other, vertically, beginning at the top of a containing block. The vertical distance between two sibling boxes is determined by the 'margin' properties. Vertical margins between adjacent block-level boxes in a block formatting context collapse.</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In a block formatting context, each box's left outer edge touches the left edge of the containing block (for right-to-left formatting, right edges touch). This is true even in the presence of floats (although a box's line boxes may shrink due to the floats), unless the box establishes a new block formatting context (in which case the box itself may become narrower due to the floats).</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块级格式化上下文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30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格式化规则解读：</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1.内部的Box会在垂直方向，一个接一个地放置。</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2.Box垂直方向的距离由margin决定。属于同一个BFC的两个相邻块级Box的margin会发生重叠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3.每个元素的margin box的左边， 与包含块border box的左边相接触(对于从左往右的格式化，否则相反)。即使存在浮动也是如此。</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4.BFC的区域不会与float box重叠。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5.BFC就是页面上的一个隔离的独立容器，容器里面的子元素不会影响到外面的元素。反之也如此。</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6.计算BFC的高度时，浮动元素也参与计算</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因为BFC内部的元素和外部的元素绝对不会互相影响，因此， 当BFC外部存在浮动时，它不应该影响BFC内部Box的布局，BFC会通过变窄，而不与浮动有重叠。同样的，当BFC内部有浮动时，为了不影响外部元素的布局，BFC计算高度时会包括浮动的高度。避免margin重叠也是这样的一个道理。</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zh-CN" sz="1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块级格式化上下文不包含创建该上下文环境的元素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141073" y="26194"/>
              <a:ext cx="8686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参考</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常规流：</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rPr>
              <a:t>http://www.w3help.org/zh-cn/kb/010/</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（Visual formatting model）：</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ction="ppaction://hlinkfile"/>
              </a:rPr>
              <a:t>https://www.w3.org/TR/CSS2/visuren.html#block-formatting)%EF%BC%9A</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ction="ppaction://hlinkfile"/>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MDN</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BFC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3" action="ppaction://hlinkfile"/>
              </a:rPr>
              <a:t>https://developer.mozilla.org/zh-CN/docs/Web/Guide/CSS/Block_formatting_context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3" action="ppaction://hlinkfile"/>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BFC 神奇背后的原理 ： </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4"/>
              </a:rPr>
              <a:t>http://www.cnblogs.com/lhb25/p/inside-block-formatting-ontext.html</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7"/>
          <p:cNvSpPr>
            <a:spLocks noChangeArrowheads="1"/>
          </p:cNvSpPr>
          <p:nvPr/>
        </p:nvSpPr>
        <p:spPr bwMode="auto">
          <a:xfrm>
            <a:off x="4870848"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9" name="组合 26"/>
          <p:cNvGrpSpPr/>
          <p:nvPr/>
        </p:nvGrpSpPr>
        <p:grpSpPr bwMode="auto">
          <a:xfrm>
            <a:off x="410000" y="2232656"/>
            <a:ext cx="449580" cy="437822"/>
            <a:chOff x="0" y="0"/>
            <a:chExt cx="599513" cy="583694"/>
          </a:xfrm>
        </p:grpSpPr>
        <p:sp>
          <p:nvSpPr>
            <p:cNvPr id="30" name="Freeform 9"/>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文本框 3"/>
            <p:cNvSpPr txBox="1">
              <a:spLocks noChangeArrowheads="1"/>
            </p:cNvSpPr>
            <p:nvPr/>
          </p:nvSpPr>
          <p:spPr bwMode="auto">
            <a:xfrm>
              <a:off x="0" y="31732"/>
              <a:ext cx="599513" cy="55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solidFill>
                    <a:schemeClr val="bg1"/>
                  </a:solidFill>
                  <a:latin typeface="微软雅黑" panose="020B0503020204020204" pitchFamily="34" charset="-122"/>
                  <a:ea typeface="微软雅黑" panose="020B0503020204020204" pitchFamily="34" charset="-122"/>
                </a:rPr>
                <a:t>三</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1648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latin typeface="微软雅黑" panose="020B0503020204020204" pitchFamily="34" charset="-122"/>
                <a:ea typeface="微软雅黑" panose="020B0503020204020204" pitchFamily="34" charset="-122"/>
              </a:rPr>
              <a:t>行内格式化上下文</a:t>
            </a:r>
            <a:endParaRPr lang="zh-CN" altLang="zh-CN"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899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dirty="0">
                <a:solidFill>
                  <a:schemeClr val="bg1"/>
                </a:solidFill>
                <a:latin typeface="微软雅黑" panose="020B0503020204020204" pitchFamily="34" charset="-122"/>
                <a:ea typeface="微软雅黑" panose="020B0503020204020204" pitchFamily="34" charset="-122"/>
              </a:rPr>
              <a:t>IFC</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8" grpId="0" bldLvl="0" animBg="1"/>
      <p:bldP spid="32" grpId="0"/>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行内格式化上下文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78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参与条件：</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normal flow</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（常规流）中的行内元素都会参与行内格式化上下文。其中，</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display</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为</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inline-block</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或者</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inline-table</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的元素，自身是参与行内格式化上下文中，而内部则按照块级格式化上下文规则进行渲染。</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行内格式化上下文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 an inline formatting context, boxes are laid out horizontally, one after the other, beginning at the top of a containing block. Horizontal margins, borders, and padding are respected between these boxes. The boxes may be aligned vertically in different ways: their bottoms or tops may be aligned, or the baselines of text within them may be aligned.</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The rectangular area that contains the boxes that form a line is called a line box.The width of a line box is determined by a containing block and the presence of floats. The height of a line box is determined by the rules given in the section on line height calculations.</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行内格式化上下文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63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1.在一个内联格式化上下文中</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，盒子</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会从包含块的顶部开始，一个接一个地水平摆放。</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这些盒子之间的水平margin，border和padding都有效。盒可能以不同的方式竖直对齐：以它们的底部或者顶部对齐，或者以它们里面的文本的基线对齐。</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3.包含来自同一行的盒的矩形区域叫做行</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盒（line box），</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行盒（line box）的宽度是由包含块和存在的浮动来决定。</a:t>
            </a:r>
            <a:r>
              <a:rPr lang="zh-CN"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行盒（line box）</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的高度由行高计算这一章所描述的规则来决定。</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765"/>
            <a:chOff x="1744266" y="0"/>
            <a:chExt cx="5656659" cy="532765"/>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039791" y="26035"/>
              <a:ext cx="15881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关于行盒</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32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行盒（</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line box</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个行盒总是足够高，能够容纳它包含的所有盒。然而，它可能比它所包含的最高的盒还要高（例如，如果盒是以基线对齐的）。当盒B的高度小于它所在的行盒的高度时，行盒中B的竖直对齐方式由'vertical-align'属性决定。</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般来说，一个行盒的left边挨着其包含块的left边，right边挨着其包含块的right边。然而，浮动盒可能会跑到包含块边与行盒边之间。因此，尽管同一个内联格式化上下文中的行盒一般都有相同的宽度（也就是包含块的宽度），如果可用的水平空间因为浮动而减少了的话，它们的宽度就可能不同。同一个内联格式化上下文中的行盒一般高度各不相同（例如，一行可能含有一个高图片，而其它的只含文本）。</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lang="zh-CN"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当一个内联盒超出一个行盒的宽度时，它会被分成几个盒，并且这些盒会跨多行盒分布。如果一个内联块无法分割（例如，如果该内联盒含有一个单个字符，或者特定语言的单词分隔规则不允许在该内联盒里分隔，或如果该内联盒受到了一个值为nowrap或者pre的white-space的影响），那么该内联盒会从行盒溢出。当一个内联盒被分割后，margin，border和padding在发生分割的地方（或者在任何分割处，如果有多处的话）不会有可视化效果。</a:t>
            </a:r>
            <a:endPar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9" name="组合 26"/>
          <p:cNvGrpSpPr/>
          <p:nvPr/>
        </p:nvGrpSpPr>
        <p:grpSpPr bwMode="auto">
          <a:xfrm>
            <a:off x="410000" y="2232656"/>
            <a:ext cx="453970" cy="439300"/>
            <a:chOff x="0" y="0"/>
            <a:chExt cx="605367" cy="585665"/>
          </a:xfrm>
        </p:grpSpPr>
        <p:sp>
          <p:nvSpPr>
            <p:cNvPr id="30" name="Freeform 9"/>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solidFill>
                    <a:schemeClr val="bg1"/>
                  </a:solidFill>
                  <a:latin typeface="微软雅黑" panose="020B0503020204020204" pitchFamily="34" charset="-122"/>
                  <a:ea typeface="微软雅黑" panose="020B0503020204020204" pitchFamily="34" charset="-122"/>
                </a:rPr>
                <a:t>一</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90140" cy="43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100" b="1" dirty="0">
                <a:latin typeface="微软雅黑" panose="020B0503020204020204" pitchFamily="34" charset="-122"/>
                <a:ea typeface="微软雅黑" panose="020B0503020204020204" pitchFamily="34" charset="-122"/>
              </a:rPr>
              <a:t>层叠上下文（</a:t>
            </a:r>
            <a:r>
              <a:rPr lang="en-US" altLang="zh-CN" sz="2100" b="1" dirty="0">
                <a:latin typeface="微软雅黑" panose="020B0503020204020204" pitchFamily="34" charset="-122"/>
                <a:ea typeface="微软雅黑" panose="020B0503020204020204" pitchFamily="34" charset="-122"/>
              </a:rPr>
              <a:t>SC</a:t>
            </a:r>
            <a:r>
              <a:rPr lang="zh-CN" altLang="en-US" sz="2100" b="1" dirty="0">
                <a:latin typeface="微软雅黑" panose="020B0503020204020204" pitchFamily="34" charset="-122"/>
                <a:ea typeface="微软雅黑" panose="020B0503020204020204" pitchFamily="34" charset="-122"/>
              </a:rPr>
              <a:t>）</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2241550" cy="122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en-US" altLang="zh-CN" sz="3600" b="1" dirty="0">
                <a:solidFill>
                  <a:schemeClr val="bg1"/>
                </a:solidFill>
                <a:latin typeface="微软雅黑" panose="020B0503020204020204" pitchFamily="34" charset="-122"/>
                <a:ea typeface="微软雅黑" panose="020B0503020204020204" pitchFamily="34" charset="-122"/>
              </a:rPr>
              <a:t>stacking </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l" eaLnBrk="1" hangingPunct="1"/>
            <a:r>
              <a:rPr lang="en-US" altLang="zh-CN" sz="3600" b="1" dirty="0">
                <a:solidFill>
                  <a:schemeClr val="bg1"/>
                </a:solidFill>
                <a:latin typeface="微软雅黑" panose="020B0503020204020204" pitchFamily="34" charset="-122"/>
                <a:ea typeface="微软雅黑" panose="020B0503020204020204" pitchFamily="34" charset="-122"/>
              </a:rPr>
              <a:t>context</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hecker/>
      </p:transition>
    </mc:Choice>
    <mc:Fallback>
      <p:transition>
        <p:check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765"/>
            <a:chOff x="1744266" y="0"/>
            <a:chExt cx="5656659" cy="532765"/>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868341" y="26035"/>
              <a:ext cx="19304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行盒的高度</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09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行高的计算：</a:t>
            </a:r>
            <a:endParaRPr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1.计算行盒中每个内联级盒的高度时，对于可替换元素，inline-block元素和inline-table元素，这个值就是其margin box的高度；对于内联盒，这个值是其'line-height'（见“计算height与margin”和“行距（Leading）与半行距”中的内联盒的高度）</a:t>
            </a: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2.内联级盒是根据其'vertical-align'属性竖直对齐的。如果它们是'top'或者'bottom'对齐，它们必须对齐得让行盒高度最小化</a:t>
            </a: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3.行盒高度是最高的盒的top与最低的盒的bottom之间的距离</a:t>
            </a: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765"/>
            <a:chOff x="1744266" y="0"/>
            <a:chExt cx="5656659" cy="532765"/>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359831" y="26035"/>
              <a:ext cx="100520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参考</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（Visual formatting model）：</a:t>
            </a:r>
            <a:r>
              <a:rPr lang="zh-CN" altLang="en-US"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ction="ppaction://hlinkfile"/>
              </a:rPr>
              <a:t>https://www.w3.org/TR/CSS2/visuren.html#block-formatting)%EF%BC%9A</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ction="ppaction://hlinkfile"/>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l" fontAlgn="auto">
              <a:lnSpc>
                <a:spcPts val="1200"/>
              </a:lnSpc>
              <a:spcBef>
                <a:spcPts val="600"/>
              </a:spcBef>
            </a:pP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重新认识Box Model、IFC、BFC和Collapsing margins：</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rPr>
              <a:t>http://www.cnblogs.com/fsjohnhuang/p/5259121.html</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endParaRPr>
          </a:p>
          <a:p>
            <a:pPr algn="l"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l" fontAlgn="auto">
              <a:lnSpc>
                <a:spcPts val="1200"/>
              </a:lnSpc>
              <a:spcBef>
                <a:spcPts val="600"/>
              </a:spcBef>
            </a:pP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CSS 行内布局实践小结： </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3" action="ppaction://hlinkfile"/>
              </a:rPr>
              <a:t>https://segmentfault.com/a/1190000003043991</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 name="Rectangle 5"/>
          <p:cNvSpPr>
            <a:spLocks noChangeArrowheads="1"/>
          </p:cNvSpPr>
          <p:nvPr/>
        </p:nvSpPr>
        <p:spPr bwMode="auto">
          <a:xfrm>
            <a:off x="0" y="0"/>
            <a:ext cx="9144000"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Rectangle 6"/>
          <p:cNvSpPr>
            <a:spLocks noChangeArrowheads="1"/>
          </p:cNvSpPr>
          <p:nvPr/>
        </p:nvSpPr>
        <p:spPr bwMode="auto">
          <a:xfrm>
            <a:off x="0" y="4292204"/>
            <a:ext cx="9144000" cy="851297"/>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7"/>
          <p:cNvSpPr/>
          <p:nvPr/>
        </p:nvSpPr>
        <p:spPr bwMode="auto">
          <a:xfrm>
            <a:off x="1744268" y="1"/>
            <a:ext cx="5656659" cy="735806"/>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8"/>
          <p:cNvSpPr/>
          <p:nvPr/>
        </p:nvSpPr>
        <p:spPr bwMode="auto">
          <a:xfrm>
            <a:off x="1456137" y="4239816"/>
            <a:ext cx="6231731" cy="903684"/>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文本框 10"/>
          <p:cNvSpPr txBox="1">
            <a:spLocks noChangeArrowheads="1"/>
          </p:cNvSpPr>
          <p:nvPr/>
        </p:nvSpPr>
        <p:spPr bwMode="auto">
          <a:xfrm>
            <a:off x="2637235" y="3257550"/>
            <a:ext cx="371475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b="1" dirty="0">
              <a:solidFill>
                <a:schemeClr val="bg1"/>
              </a:solidFill>
              <a:latin typeface="微软雅黑" panose="020B0503020204020204" pitchFamily="34" charset="-122"/>
              <a:ea typeface="微软雅黑" panose="020B0503020204020204" pitchFamily="34" charset="-122"/>
              <a:sym typeface="+mn-lt"/>
            </a:endParaRPr>
          </a:p>
        </p:txBody>
      </p:sp>
      <p:sp>
        <p:nvSpPr>
          <p:cNvPr id="9" name="文本框 3"/>
          <p:cNvSpPr txBox="1">
            <a:spLocks noChangeArrowheads="1"/>
          </p:cNvSpPr>
          <p:nvPr/>
        </p:nvSpPr>
        <p:spPr bwMode="auto">
          <a:xfrm>
            <a:off x="122637" y="163118"/>
            <a:ext cx="12700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en-US" sz="2700" b="1" dirty="0">
                <a:solidFill>
                  <a:srgbClr val="BFBFBF"/>
                </a:solidFill>
                <a:sym typeface="+mn-ea"/>
              </a:rPr>
              <a:t>Sangfor</a:t>
            </a:r>
            <a:endParaRPr lang="en-US" sz="2700" b="1">
              <a:solidFill>
                <a:srgbClr val="BFBFBF"/>
              </a:solidFill>
            </a:endParaRPr>
          </a:p>
        </p:txBody>
      </p:sp>
      <p:sp>
        <p:nvSpPr>
          <p:cNvPr id="10" name="文本框 1"/>
          <p:cNvSpPr txBox="1">
            <a:spLocks noChangeArrowheads="1"/>
          </p:cNvSpPr>
          <p:nvPr/>
        </p:nvSpPr>
        <p:spPr bwMode="auto">
          <a:xfrm rot="21339968">
            <a:off x="2070476" y="1849339"/>
            <a:ext cx="52078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b="1" dirty="0">
                <a:solidFill>
                  <a:schemeClr val="bg1"/>
                </a:solidFill>
                <a:latin typeface="微软雅黑" panose="020B0503020204020204" pitchFamily="34" charset="-122"/>
                <a:ea typeface="微软雅黑" panose="020B0503020204020204" pitchFamily="34" charset="-122"/>
              </a:rPr>
              <a:t>THANK YOU</a:t>
            </a:r>
            <a:r>
              <a:rPr lang="zh-CN" altLang="en-US" sz="5400" b="1" dirty="0">
                <a:solidFill>
                  <a:schemeClr val="bg1"/>
                </a:solidFill>
                <a:latin typeface="微软雅黑" panose="020B0503020204020204" pitchFamily="34" charset="-122"/>
                <a:ea typeface="微软雅黑" panose="020B0503020204020204" pitchFamily="34" charset="-122"/>
              </a:rPr>
              <a:t>！</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11" name="组合 20"/>
          <p:cNvGrpSpPr/>
          <p:nvPr/>
        </p:nvGrpSpPr>
        <p:grpSpPr bwMode="auto">
          <a:xfrm>
            <a:off x="1888333" y="1125141"/>
            <a:ext cx="5239941" cy="1695450"/>
            <a:chOff x="0" y="0"/>
            <a:chExt cx="9668211" cy="2968531"/>
          </a:xfrm>
        </p:grpSpPr>
        <p:sp>
          <p:nvSpPr>
            <p:cNvPr id="12" name="任意多边形 21"/>
            <p:cNvSpPr/>
            <p:nvPr/>
          </p:nvSpPr>
          <p:spPr bwMode="auto">
            <a:xfrm rot="-251305">
              <a:off x="125220" y="2795505"/>
              <a:ext cx="9402395" cy="173026"/>
            </a:xfrm>
            <a:custGeom>
              <a:avLst/>
              <a:gdLst>
                <a:gd name="T0" fmla="*/ 0 w 9402792"/>
                <a:gd name="T1" fmla="*/ 5074 h 327804"/>
                <a:gd name="T2" fmla="*/ 138004 w 9402792"/>
                <a:gd name="T3" fmla="*/ 48207 h 327804"/>
                <a:gd name="T4" fmla="*/ 9401601 w 9402792"/>
                <a:gd name="T5" fmla="*/ 0 h 327804"/>
                <a:gd name="T6" fmla="*/ 0 w 9402792"/>
                <a:gd name="T7" fmla="*/ 5074 h 327804"/>
                <a:gd name="T8" fmla="*/ 0 60000 65536"/>
                <a:gd name="T9" fmla="*/ 0 60000 65536"/>
                <a:gd name="T10" fmla="*/ 0 60000 65536"/>
                <a:gd name="T11" fmla="*/ 0 60000 65536"/>
                <a:gd name="T12" fmla="*/ 0 w 9402792"/>
                <a:gd name="T13" fmla="*/ 0 h 327804"/>
                <a:gd name="T14" fmla="*/ 9402792 w 9402792"/>
                <a:gd name="T15" fmla="*/ 327804 h 327804"/>
              </a:gdLst>
              <a:ahLst/>
              <a:cxnLst>
                <a:cxn ang="T8">
                  <a:pos x="T0" y="T1"/>
                </a:cxn>
                <a:cxn ang="T9">
                  <a:pos x="T2" y="T3"/>
                </a:cxn>
                <a:cxn ang="T10">
                  <a:pos x="T4" y="T5"/>
                </a:cxn>
                <a:cxn ang="T11">
                  <a:pos x="T6" y="T7"/>
                </a:cxn>
              </a:cxnLst>
              <a:rect l="T12" t="T13" r="T14" b="T15"/>
              <a:pathLst>
                <a:path w="9402792" h="327804">
                  <a:moveTo>
                    <a:pt x="0" y="34506"/>
                  </a:moveTo>
                  <a:lnTo>
                    <a:pt x="138022" y="327804"/>
                  </a:lnTo>
                  <a:lnTo>
                    <a:pt x="9402792" y="0"/>
                  </a:lnTo>
                  <a:lnTo>
                    <a:pt x="0" y="34506"/>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 name="任意多边形 22"/>
            <p:cNvSpPr/>
            <p:nvPr/>
          </p:nvSpPr>
          <p:spPr bwMode="auto">
            <a:xfrm rot="21245190" flipH="1">
              <a:off x="265816" y="1192416"/>
              <a:ext cx="9402395" cy="170941"/>
            </a:xfrm>
            <a:custGeom>
              <a:avLst/>
              <a:gdLst>
                <a:gd name="T0" fmla="*/ 0 w 9402792"/>
                <a:gd name="T1" fmla="*/ 4893 h 327804"/>
                <a:gd name="T2" fmla="*/ 138004 w 9402792"/>
                <a:gd name="T3" fmla="*/ 46485 h 327804"/>
                <a:gd name="T4" fmla="*/ 9401601 w 9402792"/>
                <a:gd name="T5" fmla="*/ 0 h 327804"/>
                <a:gd name="T6" fmla="*/ 0 w 9402792"/>
                <a:gd name="T7" fmla="*/ 4893 h 327804"/>
                <a:gd name="T8" fmla="*/ 0 60000 65536"/>
                <a:gd name="T9" fmla="*/ 0 60000 65536"/>
                <a:gd name="T10" fmla="*/ 0 60000 65536"/>
                <a:gd name="T11" fmla="*/ 0 60000 65536"/>
                <a:gd name="T12" fmla="*/ 0 w 9402792"/>
                <a:gd name="T13" fmla="*/ 0 h 327804"/>
                <a:gd name="T14" fmla="*/ 9402792 w 9402792"/>
                <a:gd name="T15" fmla="*/ 327804 h 327804"/>
              </a:gdLst>
              <a:ahLst/>
              <a:cxnLst>
                <a:cxn ang="T8">
                  <a:pos x="T0" y="T1"/>
                </a:cxn>
                <a:cxn ang="T9">
                  <a:pos x="T2" y="T3"/>
                </a:cxn>
                <a:cxn ang="T10">
                  <a:pos x="T4" y="T5"/>
                </a:cxn>
                <a:cxn ang="T11">
                  <a:pos x="T6" y="T7"/>
                </a:cxn>
              </a:cxnLst>
              <a:rect l="T12" t="T13" r="T14" b="T15"/>
              <a:pathLst>
                <a:path w="9402792" h="327804">
                  <a:moveTo>
                    <a:pt x="0" y="34506"/>
                  </a:moveTo>
                  <a:lnTo>
                    <a:pt x="138022" y="327804"/>
                  </a:lnTo>
                  <a:lnTo>
                    <a:pt x="9402792" y="0"/>
                  </a:lnTo>
                  <a:lnTo>
                    <a:pt x="0" y="34506"/>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14" name="组合 23"/>
            <p:cNvGrpSpPr/>
            <p:nvPr/>
          </p:nvGrpSpPr>
          <p:grpSpPr bwMode="auto">
            <a:xfrm rot="-3051619">
              <a:off x="-615354" y="615354"/>
              <a:ext cx="2462741" cy="1232033"/>
              <a:chOff x="0" y="0"/>
              <a:chExt cx="931661" cy="466081"/>
            </a:xfrm>
          </p:grpSpPr>
          <p:sp>
            <p:nvSpPr>
              <p:cNvPr id="15" name="任意多边形 24"/>
              <p:cNvSpPr/>
              <p:nvPr/>
            </p:nvSpPr>
            <p:spPr bwMode="auto">
              <a:xfrm rot="9376970">
                <a:off x="511761" y="310698"/>
                <a:ext cx="420337" cy="154578"/>
              </a:xfrm>
              <a:custGeom>
                <a:avLst/>
                <a:gdLst>
                  <a:gd name="T0" fmla="*/ 0 w 203200"/>
                  <a:gd name="T1" fmla="*/ 0 h 74863"/>
                  <a:gd name="T2" fmla="*/ 473332 w 203200"/>
                  <a:gd name="T3" fmla="*/ 659034 h 74863"/>
                  <a:gd name="T4" fmla="*/ 1798645 w 203200"/>
                  <a:gd name="T5" fmla="*/ 659034 h 74863"/>
                  <a:gd name="T6" fmla="*/ 0 w 203200"/>
                  <a:gd name="T7" fmla="*/ 0 h 74863"/>
                  <a:gd name="T8" fmla="*/ 0 60000 65536"/>
                  <a:gd name="T9" fmla="*/ 0 60000 65536"/>
                  <a:gd name="T10" fmla="*/ 0 60000 65536"/>
                  <a:gd name="T11" fmla="*/ 0 60000 65536"/>
                  <a:gd name="T12" fmla="*/ 0 w 203200"/>
                  <a:gd name="T13" fmla="*/ 0 h 74863"/>
                  <a:gd name="T14" fmla="*/ 203200 w 203200"/>
                  <a:gd name="T15" fmla="*/ 74863 h 74863"/>
                </a:gdLst>
                <a:ahLst/>
                <a:cxnLst>
                  <a:cxn ang="T8">
                    <a:pos x="T0" y="T1"/>
                  </a:cxn>
                  <a:cxn ang="T9">
                    <a:pos x="T2" y="T3"/>
                  </a:cxn>
                  <a:cxn ang="T10">
                    <a:pos x="T4" y="T5"/>
                  </a:cxn>
                  <a:cxn ang="T11">
                    <a:pos x="T6" y="T7"/>
                  </a:cxn>
                </a:cxnLst>
                <a:rect l="T12" t="T13" r="T14" b="T15"/>
                <a:pathLst>
                  <a:path w="203200" h="74863">
                    <a:moveTo>
                      <a:pt x="0" y="0"/>
                    </a:moveTo>
                    <a:lnTo>
                      <a:pt x="53474" y="74863"/>
                    </a:lnTo>
                    <a:lnTo>
                      <a:pt x="203200" y="74863"/>
                    </a:lnTo>
                    <a:lnTo>
                      <a:pt x="0" y="0"/>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6" name="任意多边形 25"/>
              <p:cNvSpPr/>
              <p:nvPr/>
            </p:nvSpPr>
            <p:spPr bwMode="auto">
              <a:xfrm rot="1047066">
                <a:off x="319822" y="-784"/>
                <a:ext cx="179018" cy="359019"/>
              </a:xfrm>
              <a:custGeom>
                <a:avLst/>
                <a:gdLst>
                  <a:gd name="T0" fmla="*/ 0 w 80211"/>
                  <a:gd name="T1" fmla="*/ 0 h 160421"/>
                  <a:gd name="T2" fmla="*/ 832264 w 80211"/>
                  <a:gd name="T3" fmla="*/ 1798166 h 160421"/>
                  <a:gd name="T4" fmla="*/ 891707 w 80211"/>
                  <a:gd name="T5" fmla="*/ 539447 h 160421"/>
                  <a:gd name="T6" fmla="*/ 0 w 80211"/>
                  <a:gd name="T7" fmla="*/ 0 h 160421"/>
                  <a:gd name="T8" fmla="*/ 0 60000 65536"/>
                  <a:gd name="T9" fmla="*/ 0 60000 65536"/>
                  <a:gd name="T10" fmla="*/ 0 60000 65536"/>
                  <a:gd name="T11" fmla="*/ 0 60000 65536"/>
                  <a:gd name="T12" fmla="*/ 0 w 80211"/>
                  <a:gd name="T13" fmla="*/ 0 h 160421"/>
                  <a:gd name="T14" fmla="*/ 80211 w 80211"/>
                  <a:gd name="T15" fmla="*/ 160421 h 160421"/>
                </a:gdLst>
                <a:ahLst/>
                <a:cxnLst>
                  <a:cxn ang="T8">
                    <a:pos x="T0" y="T1"/>
                  </a:cxn>
                  <a:cxn ang="T9">
                    <a:pos x="T2" y="T3"/>
                  </a:cxn>
                  <a:cxn ang="T10">
                    <a:pos x="T4" y="T5"/>
                  </a:cxn>
                  <a:cxn ang="T11">
                    <a:pos x="T6" y="T7"/>
                  </a:cxn>
                </a:cxnLst>
                <a:rect l="T12" t="T13" r="T14" b="T15"/>
                <a:pathLst>
                  <a:path w="80211" h="160421">
                    <a:moveTo>
                      <a:pt x="0" y="0"/>
                    </a:moveTo>
                    <a:lnTo>
                      <a:pt x="74864" y="160421"/>
                    </a:lnTo>
                    <a:lnTo>
                      <a:pt x="80211" y="48126"/>
                    </a:lnTo>
                    <a:lnTo>
                      <a:pt x="0" y="0"/>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 name="任意多边形 26"/>
              <p:cNvSpPr/>
              <p:nvPr/>
            </p:nvSpPr>
            <p:spPr bwMode="auto">
              <a:xfrm rot="1440260">
                <a:off x="-15" y="137716"/>
                <a:ext cx="364345" cy="177016"/>
              </a:xfrm>
              <a:custGeom>
                <a:avLst/>
                <a:gdLst>
                  <a:gd name="T0" fmla="*/ 0 w 176463"/>
                  <a:gd name="T1" fmla="*/ 142073 h 85558"/>
                  <a:gd name="T2" fmla="*/ 1553214 w 176463"/>
                  <a:gd name="T3" fmla="*/ 757734 h 85558"/>
                  <a:gd name="T4" fmla="*/ 706001 w 176463"/>
                  <a:gd name="T5" fmla="*/ 0 h 85558"/>
                  <a:gd name="T6" fmla="*/ 0 w 176463"/>
                  <a:gd name="T7" fmla="*/ 142073 h 85558"/>
                  <a:gd name="T8" fmla="*/ 0 60000 65536"/>
                  <a:gd name="T9" fmla="*/ 0 60000 65536"/>
                  <a:gd name="T10" fmla="*/ 0 60000 65536"/>
                  <a:gd name="T11" fmla="*/ 0 60000 65536"/>
                  <a:gd name="T12" fmla="*/ 0 w 176463"/>
                  <a:gd name="T13" fmla="*/ 0 h 85558"/>
                  <a:gd name="T14" fmla="*/ 176463 w 176463"/>
                  <a:gd name="T15" fmla="*/ 85558 h 85558"/>
                </a:gdLst>
                <a:ahLst/>
                <a:cxnLst>
                  <a:cxn ang="T8">
                    <a:pos x="T0" y="T1"/>
                  </a:cxn>
                  <a:cxn ang="T9">
                    <a:pos x="T2" y="T3"/>
                  </a:cxn>
                  <a:cxn ang="T10">
                    <a:pos x="T4" y="T5"/>
                  </a:cxn>
                  <a:cxn ang="T11">
                    <a:pos x="T6" y="T7"/>
                  </a:cxn>
                </a:cxnLst>
                <a:rect l="T12" t="T13" r="T14" b="T15"/>
                <a:pathLst>
                  <a:path w="176463" h="85558">
                    <a:moveTo>
                      <a:pt x="0" y="16042"/>
                    </a:moveTo>
                    <a:lnTo>
                      <a:pt x="176463" y="85558"/>
                    </a:lnTo>
                    <a:lnTo>
                      <a:pt x="80210" y="0"/>
                    </a:lnTo>
                    <a:lnTo>
                      <a:pt x="0" y="16042"/>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edg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065383" y="26194"/>
              <a:ext cx="29260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700" b="1" dirty="0">
                  <a:solidFill>
                    <a:schemeClr val="bg1"/>
                  </a:solidFill>
                  <a:latin typeface="微软雅黑" panose="020B0503020204020204" pitchFamily="34" charset="-122"/>
                  <a:ea typeface="微软雅黑" panose="020B0503020204020204" pitchFamily="34" charset="-122"/>
                </a:rPr>
                <a:t>什么是层叠上下文</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8" name="矩形 1"/>
          <p:cNvSpPr>
            <a:spLocks noChangeArrowheads="1"/>
          </p:cNvSpPr>
          <p:nvPr/>
        </p:nvSpPr>
        <p:spPr bwMode="auto">
          <a:xfrm>
            <a:off x="1043305" y="871855"/>
            <a:ext cx="7240905" cy="55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n-US" altLang="zh-CN"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MDN</a:t>
            </a:r>
            <a:r>
              <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just">
              <a:defRPr/>
            </a:pPr>
            <a:r>
              <a:rPr lang="zh-CN" altLang="en-US" sz="1000" dirty="0">
                <a:solidFill>
                  <a:schemeClr val="tx1"/>
                </a:solidFill>
                <a:latin typeface="微软雅黑" panose="020B0503020204020204" pitchFamily="34" charset="-122"/>
                <a:ea typeface="微软雅黑" panose="020B0503020204020204" pitchFamily="34" charset="-122"/>
              </a:rPr>
              <a:t>层叠上下文是HTML元素的三维概念，这些HTML元素在一条假想的相对于面向（电脑屏幕的）视窗或者网页的用户的z轴上延伸，HTML元素依据其自身属性按照优先级顺序占用层叠上下文的空间。</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1" name="矩形 1"/>
          <p:cNvSpPr>
            <a:spLocks noChangeArrowheads="1"/>
          </p:cNvSpPr>
          <p:nvPr/>
        </p:nvSpPr>
        <p:spPr bwMode="auto">
          <a:xfrm>
            <a:off x="1043305" y="1761490"/>
            <a:ext cx="7287895" cy="25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W3C.org:</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E.1 Definitions</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Tree Order </a:t>
            </a:r>
            <a:r>
              <a:rPr lang="en-US" altLang="zh-CN" sz="1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1000" dirty="0" smtClean="0">
                <a:solidFill>
                  <a:schemeClr val="tx1"/>
                </a:solidFill>
                <a:latin typeface="微软雅黑" panose="020B0503020204020204" pitchFamily="34" charset="-122"/>
                <a:ea typeface="微软雅黑" panose="020B0503020204020204" pitchFamily="34" charset="-122"/>
                <a:sym typeface="+mn-ea"/>
              </a:rPr>
              <a:t>Preorder depth-first traversal of the rendering tree, in logical (not visual) order for bidirectional content, after taking into account properties that move boxes around.</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Element </a:t>
            </a:r>
            <a:r>
              <a:rPr lang="en-US" altLang="zh-CN" sz="1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1000" dirty="0" smtClean="0">
                <a:solidFill>
                  <a:schemeClr val="tx1"/>
                </a:solidFill>
                <a:latin typeface="微软雅黑" panose="020B0503020204020204" pitchFamily="34" charset="-122"/>
                <a:ea typeface="微软雅黑" panose="020B0503020204020204" pitchFamily="34" charset="-122"/>
                <a:sym typeface="+mn-ea"/>
              </a:rPr>
              <a:t>In this description, "element" refers to actual elements, pseudo-elements, and anonymous boxes. Pseudo-elements and anonymous boxes are treated as descendants in the appropriate places. For example, an outside list marker comes before an adjoining ':before' box in the line box, which comes before the content of the box, and so forth.</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E.2 Painting order</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The bottom of the stack is the furthest from the user, the top of the stack is the nearest to the user:</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The stacking context background and most negative positioned stacking contexts are at the bottom of the stack, while the most positive positioned stacking contexts are at the top of the stack.</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The canvas is transparent if contained within another, and given a UA-defined color if it is not. It is infinite in extent and contains the root element. Initially, the viewport is anchored with its top left corner at the canvas origin.</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2813923" y="26194"/>
              <a:ext cx="36118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zh-CN" sz="2700" b="1" dirty="0">
                  <a:solidFill>
                    <a:schemeClr val="bg1"/>
                  </a:solidFill>
                  <a:latin typeface="微软雅黑" panose="020B0503020204020204" pitchFamily="34" charset="-122"/>
                  <a:ea typeface="微软雅黑" panose="020B0503020204020204" pitchFamily="34" charset="-122"/>
                </a:rPr>
                <a:t>层叠上下文的形成条件</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028065"/>
            <a:ext cx="7287895" cy="276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  根元素 (HTML)</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 z-index 值不为 "auto"的 绝对/相对定位</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  position: fixed</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 一个 z-index 值不为 "auto"的 flex 项目 (flex item)，即：父元素 display: flex|inline-flex</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 opacity 属性值小于 1 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 transform 属性值不为 "none"的元素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7. mix-blend-mode 属性值不为 "normal"的元素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8. filter值不为“none”的元素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9. perspective值不为“none”的元素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10. isolation 属性被设置为 "isolate"的元素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11.  在 will-change 中指定了任意 CSS 属性，即便你没有直接指定这些属性的值</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12.  -webkit-overflow-scrolling 属性被设置 "touch"的元素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2953623" y="26194"/>
              <a:ext cx="32689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zh-CN" sz="2700" b="1" dirty="0">
                  <a:solidFill>
                    <a:schemeClr val="bg1"/>
                  </a:solidFill>
                  <a:latin typeface="微软雅黑" panose="020B0503020204020204" pitchFamily="34" charset="-122"/>
                  <a:ea typeface="微软雅黑" panose="020B0503020204020204" pitchFamily="34" charset="-122"/>
                  <a:sym typeface="+mn-ea"/>
                </a:rPr>
                <a:t>形成条件的部分解释</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8" name="矩形 1"/>
          <p:cNvSpPr>
            <a:spLocks noChangeArrowheads="1"/>
          </p:cNvSpPr>
          <p:nvPr/>
        </p:nvSpPr>
        <p:spPr bwMode="auto">
          <a:xfrm>
            <a:off x="1043305" y="836930"/>
            <a:ext cx="7204710" cy="101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n-US" altLang="zh-CN" sz="1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transform </a:t>
            </a:r>
            <a:r>
              <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just">
              <a:defRPr/>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For elements whose layout is governed by the CSS box model, any value other than none for the transform results in the creation of both a stacking context and a containing block. The object acts as a containing block for fixed positioned descendants.</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defRPr/>
            </a:pPr>
            <a:endParaRPr lang="zh-CN" altLang="en-US" sz="1000" dirty="0">
              <a:solidFill>
                <a:schemeClr val="tx1"/>
              </a:solidFill>
              <a:latin typeface="微软雅黑" panose="020B0503020204020204" pitchFamily="34" charset="-122"/>
              <a:ea typeface="微软雅黑" panose="020B0503020204020204" pitchFamily="34" charset="-122"/>
            </a:endParaRPr>
          </a:p>
          <a:p>
            <a:pPr algn="just">
              <a:defRPr/>
            </a:pPr>
            <a:r>
              <a:rPr lang="zh-CN" altLang="en-US" sz="1000" dirty="0">
                <a:solidFill>
                  <a:schemeClr val="tx1"/>
                </a:solidFill>
                <a:latin typeface="微软雅黑" panose="020B0503020204020204" pitchFamily="34" charset="-122"/>
                <a:ea typeface="微软雅黑" panose="020B0503020204020204" pitchFamily="34" charset="-122"/>
              </a:rPr>
              <a:t>当一个元素</a:t>
            </a:r>
            <a:r>
              <a:rPr lang="zh-CN" altLang="en-US" sz="1000" dirty="0">
                <a:solidFill>
                  <a:schemeClr val="tx1"/>
                </a:solidFill>
                <a:latin typeface="微软雅黑" panose="020B0503020204020204" pitchFamily="34" charset="-122"/>
                <a:ea typeface="微软雅黑" panose="020B0503020204020204" pitchFamily="34" charset="-122"/>
                <a:sym typeface="+mn-ea"/>
              </a:rPr>
              <a:t> 的transform 属性值不为 "none"时，将等同视为</a:t>
            </a:r>
            <a:r>
              <a:rPr lang="en-US" altLang="zh-CN" sz="1000" dirty="0">
                <a:solidFill>
                  <a:schemeClr val="tx1"/>
                </a:solidFill>
                <a:latin typeface="微软雅黑" panose="020B0503020204020204" pitchFamily="34" charset="-122"/>
                <a:ea typeface="微软雅黑" panose="020B0503020204020204" pitchFamily="34" charset="-122"/>
                <a:sym typeface="+mn-ea"/>
              </a:rPr>
              <a:t>fixed</a:t>
            </a:r>
            <a:r>
              <a:rPr lang="zh-CN" altLang="en-US" sz="1000" dirty="0">
                <a:solidFill>
                  <a:schemeClr val="tx1"/>
                </a:solidFill>
                <a:latin typeface="微软雅黑" panose="020B0503020204020204" pitchFamily="34" charset="-122"/>
                <a:ea typeface="微软雅黑" panose="020B0503020204020204" pitchFamily="34" charset="-122"/>
                <a:sym typeface="+mn-ea"/>
              </a:rPr>
              <a:t>定位的包含块。</a:t>
            </a:r>
            <a:endParaRPr lang="zh-CN" altLang="en-US" sz="1000" dirty="0">
              <a:solidFill>
                <a:schemeClr val="tx1"/>
              </a:solidFill>
              <a:latin typeface="微软雅黑" panose="020B0503020204020204" pitchFamily="34" charset="-122"/>
              <a:ea typeface="微软雅黑" panose="020B0503020204020204" pitchFamily="34" charset="-122"/>
              <a:sym typeface="+mn-ea"/>
            </a:endParaRPr>
          </a:p>
        </p:txBody>
      </p:sp>
      <p:sp>
        <p:nvSpPr>
          <p:cNvPr id="21" name="矩形 1"/>
          <p:cNvSpPr>
            <a:spLocks noChangeArrowheads="1"/>
          </p:cNvSpPr>
          <p:nvPr/>
        </p:nvSpPr>
        <p:spPr bwMode="auto">
          <a:xfrm>
            <a:off x="1043305" y="2187575"/>
            <a:ext cx="7287895" cy="14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latin typeface="微软雅黑" panose="020B0503020204020204" pitchFamily="34" charset="-122"/>
                <a:ea typeface="微软雅黑" panose="020B0503020204020204" pitchFamily="34" charset="-122"/>
                <a:sym typeface="+mn-ea"/>
              </a:rPr>
              <a:t>opacity</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sz="1000"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If an element with opacity less than 1 is not positioned, implementations must paint the layer it creates, within its parent stacking context, at the same stacking order that would be used if it were a positioned element with ‘z-index: 0’ and ‘opacity: 1’. If an element with opacity less than 1 is positioned, the ‘z-index’ property applies as described in [CSS21], except that ‘auto’ is treated as ‘0’ since a new stacking context is always created. </a:t>
            </a:r>
            <a:endParaRPr sz="1000"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just">
              <a:lnSpc>
                <a:spcPts val="1200"/>
              </a:lnSpc>
            </a:pPr>
            <a:endParaRPr sz="1000"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just">
              <a:lnSpc>
                <a:spcPct val="100000"/>
              </a:lnSpc>
              <a:defRPr/>
            </a:pPr>
            <a:r>
              <a:rPr lang="zh-CN" altLang="en-US" sz="1000" dirty="0">
                <a:latin typeface="微软雅黑" panose="020B0503020204020204" pitchFamily="34" charset="-122"/>
                <a:ea typeface="微软雅黑" panose="020B0503020204020204" pitchFamily="34" charset="-122"/>
                <a:sym typeface="+mn-ea"/>
              </a:rPr>
              <a:t>opacity小于1的“non-positioned”元素，它就会被当作一个z-index: 0且opacity: 1的“positioned”元素一样，来进行层叠计算；</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just">
              <a:lnSpc>
                <a:spcPts val="1200"/>
              </a:lnSpc>
            </a:pP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a:hlinkClick r:id="rId1" action="ppaction://hlinkfile"/>
          </p:cNvPr>
          <p:cNvSpPr txBox="1"/>
          <p:nvPr/>
        </p:nvSpPr>
        <p:spPr>
          <a:xfrm>
            <a:off x="1043305" y="3827780"/>
            <a:ext cx="1077595" cy="299085"/>
          </a:xfrm>
          <a:prstGeom prst="rect">
            <a:avLst/>
          </a:prstGeom>
          <a:noFill/>
        </p:spPr>
        <p:txBody>
          <a:bodyPr wrap="square" rtlCol="0">
            <a:spAutoFit/>
          </a:bodyPr>
          <a:p>
            <a:r>
              <a:rPr lang="en-US" altLang="zh-CN">
                <a:solidFill>
                  <a:srgbClr val="E24F1C"/>
                </a:solidFill>
                <a:hlinkClick r:id="rId1" action="ppaction://hlinkfile"/>
              </a:rPr>
              <a:t>demo1</a:t>
            </a:r>
            <a:endParaRPr lang="en-US" altLang="zh-CN">
              <a:solidFill>
                <a:srgbClr val="E24F1C"/>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826748" y="26194"/>
              <a:ext cx="15544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层叠顺序</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62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 形成层叠上下文环境的元素的背景与边框</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 拥有负 z-index 的子堆叠上下文元素 （负的越高越堆叠层级越低）</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 正常流式布局，非 inline-block，无 position 定位（static除外）的子元素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 无 position 定位（static除外）的 float 浮动元素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 正常流式布局， inline-block元素，无 position 定位（static除外）的子元素（包括 display:table 和 display:inline ）</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 拥有 z-index:0 的子堆叠上下文元素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7. 拥有正 z-index: 的子堆叠上下文元素（正的越低越堆叠层级越低）</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826748" y="26194"/>
              <a:ext cx="15544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层叠顺序</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descr="2661658302-5614d2b12bb83_articlex"/>
          <p:cNvPicPr>
            <a:picLocks noChangeAspect="1"/>
          </p:cNvPicPr>
          <p:nvPr/>
        </p:nvPicPr>
        <p:blipFill>
          <a:blip r:embed="rId1"/>
          <a:stretch>
            <a:fillRect/>
          </a:stretch>
        </p:blipFill>
        <p:spPr>
          <a:xfrm>
            <a:off x="1714500" y="857250"/>
            <a:ext cx="6090285" cy="3653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141073" y="26194"/>
              <a:ext cx="8686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参考</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1237615" y="1271270"/>
            <a:ext cx="4719955" cy="916305"/>
          </a:xfrm>
          <a:prstGeom prst="rect">
            <a:avLst/>
          </a:prstGeom>
          <a:noFill/>
        </p:spPr>
        <p:txBody>
          <a:bodyPr wrap="square" rtlCol="0">
            <a:spAutoFit/>
          </a:bodyPr>
          <a:p>
            <a:r>
              <a:rPr lang="en-US" altLang="zh-CN"/>
              <a:t>1. </a:t>
            </a:r>
            <a:r>
              <a:rPr lang="en-US" altLang="zh-CN">
                <a:hlinkClick r:id="rId1" action="ppaction://hlinkfile"/>
              </a:rPr>
              <a:t>W3C</a:t>
            </a:r>
            <a:r>
              <a:rPr lang="zh-CN" altLang="zh-CN">
                <a:hlinkClick r:id="rId1" action="ppaction://hlinkfile"/>
              </a:rPr>
              <a:t>标准</a:t>
            </a:r>
            <a:endParaRPr lang="zh-CN" altLang="zh-CN"/>
          </a:p>
          <a:p>
            <a:r>
              <a:rPr lang="en-US" altLang="zh-CN"/>
              <a:t>2. </a:t>
            </a:r>
            <a:r>
              <a:rPr lang="en-US" altLang="zh-CN">
                <a:hlinkClick r:id="rId2" action="ppaction://hlinkfile"/>
              </a:rPr>
              <a:t>MDN</a:t>
            </a:r>
            <a:r>
              <a:rPr lang="zh-CN" altLang="en-US">
                <a:hlinkClick r:id="rId2" action="ppaction://hlinkfile"/>
              </a:rPr>
              <a:t>层叠上下文</a:t>
            </a:r>
            <a:endParaRPr lang="zh-CN" altLang="en-US">
              <a:hlinkClick r:id="rId2" action="ppaction://hlinkfile"/>
            </a:endParaRPr>
          </a:p>
          <a:p>
            <a:r>
              <a:rPr lang="en-US" altLang="zh-CN"/>
              <a:t>3. </a:t>
            </a:r>
            <a:r>
              <a:rPr lang="zh-CN" altLang="en-US">
                <a:hlinkClick r:id="rId3"/>
              </a:rPr>
              <a:t>张鑫旭</a:t>
            </a:r>
            <a:r>
              <a:rPr lang="en-US" altLang="zh-CN">
                <a:hlinkClick r:id="rId3"/>
              </a:rPr>
              <a:t>-深入理解CSS中的层叠上下文和层叠顺序</a:t>
            </a:r>
            <a:endParaRPr lang="en-US" altLang="zh-CN">
              <a:hlinkClick r:id="rId3"/>
            </a:endParaRPr>
          </a:p>
          <a:p>
            <a:r>
              <a:rPr lang="en-US" altLang="zh-CN"/>
              <a:t>4. </a:t>
            </a:r>
            <a:r>
              <a:rPr lang="zh-CN" altLang="en-US">
                <a:hlinkClick r:id="rId4"/>
              </a:rPr>
              <a:t>博客园</a:t>
            </a:r>
            <a:r>
              <a:rPr lang="en-US" altLang="zh-CN">
                <a:hlinkClick r:id="rId4"/>
              </a:rPr>
              <a:t>-层叠上下文</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9" name="组合 26"/>
          <p:cNvGrpSpPr/>
          <p:nvPr/>
        </p:nvGrpSpPr>
        <p:grpSpPr bwMode="auto">
          <a:xfrm>
            <a:off x="410000" y="2232656"/>
            <a:ext cx="453970" cy="439300"/>
            <a:chOff x="0" y="0"/>
            <a:chExt cx="605367" cy="585665"/>
          </a:xfrm>
        </p:grpSpPr>
        <p:sp>
          <p:nvSpPr>
            <p:cNvPr id="30" name="Freeform 9"/>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a:solidFill>
                    <a:schemeClr val="bg1"/>
                  </a:solidFill>
                  <a:latin typeface="微软雅黑" panose="020B0503020204020204" pitchFamily="34" charset="-122"/>
                  <a:ea typeface="微软雅黑" panose="020B0503020204020204" pitchFamily="34" charset="-122"/>
                </a:rPr>
                <a:t>二</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1648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latin typeface="微软雅黑" panose="020B0503020204020204" pitchFamily="34" charset="-122"/>
                <a:ea typeface="微软雅黑" panose="020B0503020204020204" pitchFamily="34" charset="-122"/>
              </a:rPr>
              <a:t>块级格式化上下文</a:t>
            </a:r>
            <a:endParaRPr lang="zh-CN" altLang="zh-CN"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05854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dirty="0">
                <a:solidFill>
                  <a:schemeClr val="bg1"/>
                </a:solidFill>
                <a:latin typeface="微软雅黑" panose="020B0503020204020204" pitchFamily="34" charset="-122"/>
                <a:ea typeface="微软雅黑" panose="020B0503020204020204" pitchFamily="34" charset="-122"/>
              </a:rPr>
              <a:t>BFC</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7918</Words>
  <Application>WPS 演示</Application>
  <PresentationFormat>全屏显示(16:9)</PresentationFormat>
  <Paragraphs>226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mat.he</cp:lastModifiedBy>
  <cp:revision>22</cp:revision>
  <dcterms:created xsi:type="dcterms:W3CDTF">2016-08-09T01:56:00Z</dcterms:created>
  <dcterms:modified xsi:type="dcterms:W3CDTF">2018-11-30T14:57:25Z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