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9" r:id="rId2"/>
  </p:sld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8" r:id="rId34"/>
    <p:sldId id="299" r:id="rId35"/>
    <p:sldId id="300" r:id="rId36"/>
    <p:sldId id="301" r:id="rId37"/>
    <p:sldId id="302" r:id="rId38"/>
    <p:sldId id="287" r:id="rId39"/>
    <p:sldId id="288" r:id="rId40"/>
    <p:sldId id="289" r:id="rId41"/>
    <p:sldId id="290" r:id="rId42"/>
    <p:sldId id="291" r:id="rId43"/>
    <p:sldId id="292" r:id="rId44"/>
    <p:sldId id="293" r:id="rId45"/>
    <p:sldId id="294" r:id="rId46"/>
    <p:sldId id="295" r:id="rId47"/>
    <p:sldId id="296" r:id="rId48"/>
    <p:sldId id="297" r:id="rId4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8" y="-96"/>
      </p:cViewPr>
      <p:guideLst>
        <p:guide orient="horz" pos="2160"/>
        <p:guide pos="383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0" y="-16933"/>
            <a:ext cx="863600"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cxnSp>
        <p:nvCxnSpPr>
          <p:cNvPr id="18" name="Straight Connector 17"/>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xmlns="" val="77402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cxnSp>
        <p:nvCxnSpPr>
          <p:cNvPr id="21" name="Straight Connector 20"/>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xmlns="" val="232130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cxnSp>
        <p:nvCxnSpPr>
          <p:cNvPr id="17" name="Straight Connector 16"/>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xmlns="" val="363461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cxnSp>
        <p:nvCxnSpPr>
          <p:cNvPr id="21" name="Straight Connector 20"/>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xmlns="" val="1769146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19" name="Straight Connector 18"/>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 val="218799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17" name="Straight Connector 16"/>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18" name="Straight Connector 17"/>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77335" y="609600"/>
            <a:ext cx="7060150" cy="5431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7" name="Straight Connector 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0" y="-16933"/>
            <a:ext cx="863600"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7" name="Freeform 1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81729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7" name="Straight Connector 2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Freeform 28"/>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452756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287073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18" name="Straight Connector 17"/>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9969" y="2160589"/>
            <a:ext cx="4184034" cy="388077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720218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21" name="Straight Connector 2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3" name="Freeform 22"/>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4" name="Freeform 23"/>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Freeform 29"/>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32153" y="2160983"/>
            <a:ext cx="382921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43205" y="2160983"/>
            <a:ext cx="38307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2515985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16" name="Straight Connector 15"/>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Freeform 25"/>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288259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0" name="Freeform 1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2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Freeform 25"/>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29471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60462" y="514924"/>
            <a:ext cx="4513540" cy="5526437"/>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70"/>
            <a:ext cx="3854528" cy="25844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7" name="Title 1"/>
          <p:cNvSpPr>
            <a:spLocks noGrp="1"/>
          </p:cNvSpPr>
          <p:nvPr>
            <p:ph type="title"/>
          </p:nvPr>
        </p:nvSpPr>
        <p:spPr>
          <a:xfrm>
            <a:off x="677334" y="1498604"/>
            <a:ext cx="3854528" cy="1278466"/>
          </a:xfrm>
        </p:spPr>
        <p:txBody>
          <a:bodyPr anchor="b"/>
          <a:lstStyle>
            <a:lvl1pPr algn="l">
              <a:defRPr sz="2000" b="0"/>
            </a:lvl1pPr>
          </a:lstStyle>
          <a:p>
            <a:r>
              <a:rPr lang="en-US" smtClean="0"/>
              <a:t>Click to edit Master title style</a:t>
            </a:r>
            <a:endParaRPr lang="en-US"/>
          </a:p>
        </p:txBody>
      </p:sp>
    </p:spTree>
    <p:extLst>
      <p:ext uri="{BB962C8B-B14F-4D97-AF65-F5344CB8AC3E}">
        <p14:creationId xmlns:p14="http://schemas.microsoft.com/office/powerpoint/2010/main" xmlns="" val="621773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eform 27"/>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225865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496819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7" name="Freeform 26"/>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Freeform 32"/>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xmlns="" val="2180112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696641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6" name="Freeform 2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7" name="Freeform 26"/>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Freeform 30"/>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Freeform 32"/>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Tree>
    <p:extLst>
      <p:ext uri="{BB962C8B-B14F-4D97-AF65-F5344CB8AC3E}">
        <p14:creationId xmlns:p14="http://schemas.microsoft.com/office/powerpoint/2010/main" xmlns="" val="1732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17" name="Straight Connector 16"/>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a:pPr/>
              <a:t>‹#›</a:t>
            </a:fld>
            <a:endParaRPr lang="en-US"/>
          </a:p>
        </p:txBody>
      </p:sp>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2" name="Freeform 2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Freeform 28"/>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 val="1469114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18" name="Straight Connector 17"/>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337478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17" name="Straight Connector 16"/>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 name="Freeform 19"/>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Freeform 20"/>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Freeform 24"/>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Freeform 26"/>
          <p:cNvSpPr/>
          <p:nvPr/>
        </p:nvSpPr>
        <p:spPr>
          <a:xfrm>
            <a:off x="10395628" y="3597854"/>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677335" y="609600"/>
            <a:ext cx="7060150" cy="5431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288146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19" name="Straight Connector 18"/>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89969" y="2160589"/>
            <a:ext cx="4184034" cy="3880773"/>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20" name="Straight Connector 19"/>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2" name="Freeform 11"/>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Freeform 17"/>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Freeform 18"/>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32153" y="2160983"/>
            <a:ext cx="382921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43205" y="2160983"/>
            <a:ext cx="38307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10/18/2012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17" name="Straight Connector 16"/>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10/18/2012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15" name="Straight Connector 14"/>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eform 13"/>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61BEF0D-F0BB-DE4B-95CE-6DB70DBA9567}" type="datetimeFigureOut">
              <a:rPr lang="en-US"/>
              <a:pPr/>
              <a:t>10/18/2012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a:pPr/>
              <a:t>‹#›</a:t>
            </a:fld>
            <a:endParaRPr lang="en-US"/>
          </a:p>
        </p:txBody>
      </p:sp>
      <p:sp>
        <p:nvSpPr>
          <p:cNvPr id="16" name="Freeform 15"/>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18" name="Straight Connector 17"/>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77334" y="1498604"/>
            <a:ext cx="3854528" cy="1278466"/>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4760462" y="514924"/>
            <a:ext cx="4513540" cy="5526437"/>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70"/>
            <a:ext cx="3854528" cy="25844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19" name="Straight Connector 18"/>
          <p:cNvCxnSpPr/>
          <p:nvPr/>
        </p:nvCxnSpPr>
        <p:spPr>
          <a:xfrm flipV="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9186333" y="-8467"/>
            <a:ext cx="3005667"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9601200" y="-8467"/>
            <a:ext cx="2590800"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8932333" y="3048000"/>
            <a:ext cx="3259667"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p:cNvSpPr/>
          <p:nvPr/>
        </p:nvSpPr>
        <p:spPr>
          <a:xfrm>
            <a:off x="9338733" y="-8467"/>
            <a:ext cx="2853267"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10905067" y="-8467"/>
            <a:ext cx="1286933"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10938934" y="-8468"/>
            <a:ext cx="1270244"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Freeform 15"/>
          <p:cNvSpPr/>
          <p:nvPr/>
        </p:nvSpPr>
        <p:spPr>
          <a:xfrm>
            <a:off x="10371667" y="3589867"/>
            <a:ext cx="1820333"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8467" y="4013200"/>
            <a:ext cx="457200"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10/18/2012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3104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10/18/2012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83470964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Teacher/Mentor</a:t>
            </a:r>
            <a:br>
              <a:rPr lang="en-US" dirty="0" smtClean="0"/>
            </a:br>
            <a:r>
              <a:rPr lang="en-US" dirty="0" smtClean="0"/>
              <a:t>Deliverables 1 &amp; 2</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Group 14: </a:t>
            </a:r>
          </a:p>
          <a:p>
            <a:r>
              <a:rPr lang="en-US" dirty="0" smtClean="0"/>
              <a:t>Stephen </a:t>
            </a:r>
            <a:r>
              <a:rPr lang="en-US" dirty="0" err="1"/>
              <a:t>Caskey</a:t>
            </a:r>
            <a:r>
              <a:rPr lang="en-US" dirty="0"/>
              <a:t>, Anthony </a:t>
            </a:r>
            <a:r>
              <a:rPr lang="en-US" dirty="0" err="1"/>
              <a:t>Delprete</a:t>
            </a:r>
            <a:r>
              <a:rPr lang="en-US" dirty="0"/>
              <a:t>, Kevin </a:t>
            </a:r>
            <a:r>
              <a:rPr lang="en-US" dirty="0" err="1"/>
              <a:t>Krutek</a:t>
            </a:r>
            <a:r>
              <a:rPr lang="en-US" dirty="0"/>
              <a:t>, Jason Shih, </a:t>
            </a:r>
            <a:endParaRPr lang="en-US" dirty="0" smtClean="0"/>
          </a:p>
          <a:p>
            <a:r>
              <a:rPr lang="en-US" dirty="0" smtClean="0"/>
              <a:t>Jason </a:t>
            </a:r>
            <a:r>
              <a:rPr lang="en-US" dirty="0"/>
              <a:t>Shipman, Marlon Smith</a:t>
            </a:r>
          </a:p>
          <a:p>
            <a:endParaRPr lang="en-US" dirty="0" smtClean="0"/>
          </a:p>
          <a:p>
            <a:endParaRPr lang="en-US" dirty="0"/>
          </a:p>
        </p:txBody>
      </p:sp>
    </p:spTree>
    <p:extLst>
      <p:ext uri="{BB962C8B-B14F-4D97-AF65-F5344CB8AC3E}">
        <p14:creationId xmlns:p14="http://schemas.microsoft.com/office/powerpoint/2010/main" xmlns="" val="191594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Operational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Profile system</a:t>
            </a:r>
          </a:p>
          <a:p>
            <a:r>
              <a:rPr lang="en-US" dirty="0" smtClean="0"/>
              <a:t>Modular content</a:t>
            </a:r>
          </a:p>
          <a:p>
            <a:r>
              <a:rPr lang="en-US" dirty="0" smtClean="0"/>
              <a:t>Progress Assessment</a:t>
            </a:r>
          </a:p>
          <a:p>
            <a:r>
              <a:rPr lang="en-US" dirty="0" smtClean="0"/>
              <a:t>Basic graphics</a:t>
            </a:r>
          </a:p>
          <a:p>
            <a:r>
              <a:rPr lang="en-US" dirty="0" smtClean="0"/>
              <a:t>Basic sound</a:t>
            </a:r>
          </a:p>
          <a:p>
            <a:endParaRPr lang="en-US" dirty="0"/>
          </a:p>
          <a:p>
            <a:r>
              <a:rPr lang="en-US" dirty="0" smtClean="0"/>
              <a:t>Possible:</a:t>
            </a:r>
          </a:p>
          <a:p>
            <a:pPr lvl="1"/>
            <a:r>
              <a:rPr lang="en-US" dirty="0" smtClean="0"/>
              <a:t>An online component</a:t>
            </a:r>
          </a:p>
          <a:p>
            <a:pPr lvl="1"/>
            <a:r>
              <a:rPr lang="en-US" dirty="0" smtClean="0"/>
              <a:t>More advanced A/V</a:t>
            </a:r>
          </a:p>
          <a:p>
            <a:pPr lvl="1"/>
            <a:r>
              <a:rPr lang="en-US" dirty="0" smtClean="0"/>
              <a:t>Mini-games</a:t>
            </a:r>
            <a:endParaRPr lang="en-US" dirty="0"/>
          </a:p>
        </p:txBody>
      </p:sp>
    </p:spTree>
    <p:extLst>
      <p:ext uri="{BB962C8B-B14F-4D97-AF65-F5344CB8AC3E}">
        <p14:creationId xmlns:p14="http://schemas.microsoft.com/office/powerpoint/2010/main" xmlns="" val="85262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Expected Impacts</a:t>
            </a:r>
            <a:endParaRPr lang="en-US" dirty="0"/>
          </a:p>
        </p:txBody>
      </p:sp>
      <p:sp>
        <p:nvSpPr>
          <p:cNvPr id="3" name="Content Placeholder 2"/>
          <p:cNvSpPr>
            <a:spLocks noGrp="1"/>
          </p:cNvSpPr>
          <p:nvPr>
            <p:ph idx="1"/>
          </p:nvPr>
        </p:nvSpPr>
        <p:spPr/>
        <p:txBody>
          <a:bodyPr/>
          <a:lstStyle/>
          <a:p>
            <a:pPr marL="0" indent="0">
              <a:buNone/>
            </a:pPr>
            <a:r>
              <a:rPr lang="en-US" dirty="0" smtClean="0"/>
              <a:t>Students should be able to use our application either as a supplement to their existing education or as a stand-alone. We would love for teachers to be able to implement the program into their existing teaching plans (perhaps for homework) and that they would be able to do so easily.</a:t>
            </a:r>
          </a:p>
          <a:p>
            <a:pPr marL="0" indent="0">
              <a:buNone/>
            </a:pPr>
            <a:endParaRPr lang="en-US" dirty="0"/>
          </a:p>
          <a:p>
            <a:pPr marL="0" indent="0">
              <a:buNone/>
            </a:pPr>
            <a:r>
              <a:rPr lang="en-US" dirty="0" smtClean="0"/>
              <a:t>We expect it to provide a more comprehensive educational platform for students than other software out there.</a:t>
            </a:r>
            <a:endParaRPr lang="en-US" dirty="0"/>
          </a:p>
        </p:txBody>
      </p:sp>
    </p:spTree>
    <p:extLst>
      <p:ext uri="{BB962C8B-B14F-4D97-AF65-F5344CB8AC3E}">
        <p14:creationId xmlns:p14="http://schemas.microsoft.com/office/powerpoint/2010/main" xmlns="" val="296270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Analysis</a:t>
            </a:r>
            <a:endParaRPr lang="en-US" dirty="0"/>
          </a:p>
        </p:txBody>
      </p:sp>
      <p:sp>
        <p:nvSpPr>
          <p:cNvPr id="3" name="Content Placeholder 2"/>
          <p:cNvSpPr>
            <a:spLocks noGrp="1"/>
          </p:cNvSpPr>
          <p:nvPr>
            <p:ph idx="1"/>
          </p:nvPr>
        </p:nvSpPr>
        <p:spPr>
          <a:xfrm>
            <a:off x="677334" y="1764633"/>
            <a:ext cx="8596668" cy="4276730"/>
          </a:xfrm>
        </p:spPr>
        <p:txBody>
          <a:bodyPr>
            <a:normAutofit fontScale="92500" lnSpcReduction="10000"/>
          </a:bodyPr>
          <a:lstStyle/>
          <a:p>
            <a:r>
              <a:rPr lang="en-US" dirty="0" smtClean="0"/>
              <a:t>Expected Improvements:</a:t>
            </a:r>
          </a:p>
          <a:p>
            <a:pPr lvl="1"/>
            <a:r>
              <a:rPr lang="en-US" dirty="0" smtClean="0"/>
              <a:t>The new system will cover a wider range of topics more comprehensively than existing topics.</a:t>
            </a:r>
          </a:p>
          <a:p>
            <a:r>
              <a:rPr lang="en-US" dirty="0" smtClean="0"/>
              <a:t>Disadvantages:</a:t>
            </a:r>
          </a:p>
          <a:p>
            <a:pPr lvl="1"/>
            <a:r>
              <a:rPr lang="en-US" dirty="0" smtClean="0"/>
              <a:t>Learning content might prove to not be expansive enough to fully engage and educate students.</a:t>
            </a:r>
          </a:p>
          <a:p>
            <a:r>
              <a:rPr lang="en-US" dirty="0" smtClean="0"/>
              <a:t>Limitations:</a:t>
            </a:r>
          </a:p>
          <a:p>
            <a:pPr lvl="1"/>
            <a:r>
              <a:rPr lang="en-US" dirty="0" smtClean="0"/>
              <a:t>The content required to create the game is not readily available and must be compiled slowly.</a:t>
            </a:r>
          </a:p>
          <a:p>
            <a:r>
              <a:rPr lang="en-US" dirty="0" smtClean="0"/>
              <a:t>Risks:</a:t>
            </a:r>
          </a:p>
          <a:p>
            <a:pPr lvl="1"/>
            <a:r>
              <a:rPr lang="en-US" dirty="0" smtClean="0"/>
              <a:t>The program might not engage students enough to encourage further play</a:t>
            </a:r>
          </a:p>
          <a:p>
            <a:r>
              <a:rPr lang="en-US" dirty="0" smtClean="0"/>
              <a:t>Alternatives and Tradeoffs:</a:t>
            </a:r>
          </a:p>
          <a:p>
            <a:pPr lvl="1"/>
            <a:r>
              <a:rPr lang="en-US" dirty="0" smtClean="0"/>
              <a:t>Change the focus of the game from a primary teaching aid to a game that “tricks” students into learning</a:t>
            </a:r>
            <a:endParaRPr lang="en-US" dirty="0"/>
          </a:p>
        </p:txBody>
      </p:sp>
    </p:spTree>
    <p:extLst>
      <p:ext uri="{BB962C8B-B14F-4D97-AF65-F5344CB8AC3E}">
        <p14:creationId xmlns:p14="http://schemas.microsoft.com/office/powerpoint/2010/main" xmlns="" val="112602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Project Management Plan</a:t>
            </a:r>
            <a:endParaRPr lang="en-US" dirty="0"/>
          </a:p>
        </p:txBody>
      </p:sp>
      <p:sp>
        <p:nvSpPr>
          <p:cNvPr id="5" name="Subtitle 4"/>
          <p:cNvSpPr>
            <a:spLocks noGrp="1"/>
          </p:cNvSpPr>
          <p:nvPr>
            <p:ph type="subTitle" idx="1"/>
          </p:nvPr>
        </p:nvSpPr>
        <p:spPr/>
        <p:txBody>
          <a:bodyPr/>
          <a:lstStyle/>
          <a:p>
            <a:r>
              <a:rPr lang="en-US" dirty="0" smtClean="0"/>
              <a:t>Marlon Smith</a:t>
            </a:r>
            <a:endParaRPr lang="en-US" dirty="0"/>
          </a:p>
        </p:txBody>
      </p:sp>
    </p:spTree>
    <p:extLst>
      <p:ext uri="{BB962C8B-B14F-4D97-AF65-F5344CB8AC3E}">
        <p14:creationId xmlns:p14="http://schemas.microsoft.com/office/powerpoint/2010/main" xmlns="" val="22805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Organization</a:t>
            </a:r>
            <a:endParaRPr lang="en-US" dirty="0"/>
          </a:p>
        </p:txBody>
      </p:sp>
      <p:sp>
        <p:nvSpPr>
          <p:cNvPr id="3" name="Content Placeholder 2"/>
          <p:cNvSpPr>
            <a:spLocks noGrp="1"/>
          </p:cNvSpPr>
          <p:nvPr>
            <p:ph idx="1"/>
          </p:nvPr>
        </p:nvSpPr>
        <p:spPr/>
        <p:txBody>
          <a:bodyPr/>
          <a:lstStyle/>
          <a:p>
            <a:r>
              <a:rPr lang="en-US" dirty="0"/>
              <a:t>Jason Shipman – Project Manager</a:t>
            </a:r>
          </a:p>
          <a:p>
            <a:endParaRPr lang="en-US" dirty="0"/>
          </a:p>
          <a:p>
            <a:r>
              <a:rPr lang="en-US" dirty="0"/>
              <a:t>Alternating Roles</a:t>
            </a:r>
          </a:p>
          <a:p>
            <a:endParaRPr lang="en-US" dirty="0"/>
          </a:p>
          <a:p>
            <a:r>
              <a:rPr lang="en-US" dirty="0"/>
              <a:t>Weekly Meetings</a:t>
            </a:r>
          </a:p>
          <a:p>
            <a:endParaRPr lang="en-US" dirty="0"/>
          </a:p>
        </p:txBody>
      </p:sp>
    </p:spTree>
    <p:extLst>
      <p:ext uri="{BB962C8B-B14F-4D97-AF65-F5344CB8AC3E}">
        <p14:creationId xmlns:p14="http://schemas.microsoft.com/office/powerpoint/2010/main" xmlns="" val="32778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 Cycle Process</a:t>
            </a:r>
            <a:endParaRPr lang="en-US" dirty="0"/>
          </a:p>
        </p:txBody>
      </p:sp>
      <p:sp>
        <p:nvSpPr>
          <p:cNvPr id="3" name="Content Placeholder 2"/>
          <p:cNvSpPr>
            <a:spLocks noGrp="1"/>
          </p:cNvSpPr>
          <p:nvPr>
            <p:ph idx="1"/>
          </p:nvPr>
        </p:nvSpPr>
        <p:spPr/>
        <p:txBody>
          <a:bodyPr/>
          <a:lstStyle/>
          <a:p>
            <a:r>
              <a:rPr lang="en-US" dirty="0"/>
              <a:t>Phased Incremental Development Process</a:t>
            </a:r>
          </a:p>
          <a:p>
            <a:pPr lvl="1"/>
            <a:r>
              <a:rPr lang="en-US" dirty="0"/>
              <a:t>Small functional subsystem</a:t>
            </a:r>
          </a:p>
          <a:p>
            <a:pPr lvl="1"/>
            <a:r>
              <a:rPr lang="en-US" dirty="0"/>
              <a:t>Constant addition of functionality</a:t>
            </a:r>
          </a:p>
          <a:p>
            <a:endParaRPr lang="en-US" dirty="0"/>
          </a:p>
        </p:txBody>
      </p:sp>
    </p:spTree>
    <p:extLst>
      <p:ext uri="{BB962C8B-B14F-4D97-AF65-F5344CB8AC3E}">
        <p14:creationId xmlns:p14="http://schemas.microsoft.com/office/powerpoint/2010/main" xmlns="" val="343745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Applicable Standards</a:t>
            </a:r>
            <a:endParaRPr lang="en-US" dirty="0"/>
          </a:p>
        </p:txBody>
      </p:sp>
      <p:sp>
        <p:nvSpPr>
          <p:cNvPr id="3" name="Content Placeholder 2"/>
          <p:cNvSpPr>
            <a:spLocks noGrp="1"/>
          </p:cNvSpPr>
          <p:nvPr>
            <p:ph idx="1"/>
          </p:nvPr>
        </p:nvSpPr>
        <p:spPr/>
        <p:txBody>
          <a:bodyPr/>
          <a:lstStyle/>
          <a:p>
            <a:r>
              <a:rPr lang="en-US" dirty="0"/>
              <a:t>Coding Standard</a:t>
            </a:r>
          </a:p>
          <a:p>
            <a:pPr lvl="1"/>
            <a:r>
              <a:rPr lang="en-US" dirty="0"/>
              <a:t>White spacing</a:t>
            </a:r>
          </a:p>
          <a:p>
            <a:pPr lvl="1"/>
            <a:r>
              <a:rPr lang="en-US" dirty="0"/>
              <a:t>Comments</a:t>
            </a:r>
          </a:p>
          <a:p>
            <a:pPr lvl="1"/>
            <a:r>
              <a:rPr lang="en-US" dirty="0"/>
              <a:t>Class names</a:t>
            </a:r>
          </a:p>
          <a:p>
            <a:r>
              <a:rPr lang="en-US" dirty="0"/>
              <a:t>Document Standard</a:t>
            </a:r>
          </a:p>
          <a:p>
            <a:pPr lvl="1"/>
            <a:r>
              <a:rPr lang="en-US" dirty="0"/>
              <a:t>Font size</a:t>
            </a:r>
          </a:p>
          <a:p>
            <a:pPr lvl="1"/>
            <a:r>
              <a:rPr lang="en-US" dirty="0"/>
              <a:t>Spacing</a:t>
            </a:r>
          </a:p>
          <a:p>
            <a:pPr lvl="1"/>
            <a:r>
              <a:rPr lang="en-US" dirty="0"/>
              <a:t>Spelling and Grammar</a:t>
            </a:r>
          </a:p>
          <a:p>
            <a:r>
              <a:rPr lang="en-US" dirty="0"/>
              <a:t>Artifact Size Metrics</a:t>
            </a:r>
          </a:p>
          <a:p>
            <a:endParaRPr lang="en-US" dirty="0"/>
          </a:p>
        </p:txBody>
      </p:sp>
    </p:spTree>
    <p:extLst>
      <p:ext uri="{BB962C8B-B14F-4D97-AF65-F5344CB8AC3E}">
        <p14:creationId xmlns:p14="http://schemas.microsoft.com/office/powerpoint/2010/main" xmlns="" val="160739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Project Metrics</a:t>
            </a:r>
            <a:endParaRPr lang="en-US" dirty="0"/>
          </a:p>
        </p:txBody>
      </p:sp>
      <p:sp>
        <p:nvSpPr>
          <p:cNvPr id="3" name="Content Placeholder 2"/>
          <p:cNvSpPr>
            <a:spLocks noGrp="1"/>
          </p:cNvSpPr>
          <p:nvPr>
            <p:ph idx="1"/>
          </p:nvPr>
        </p:nvSpPr>
        <p:spPr>
          <a:xfrm>
            <a:off x="677334" y="1395662"/>
            <a:ext cx="8596668" cy="5462337"/>
          </a:xfrm>
        </p:spPr>
        <p:txBody>
          <a:bodyPr>
            <a:normAutofit fontScale="92500" lnSpcReduction="10000"/>
          </a:bodyPr>
          <a:lstStyle/>
          <a:p>
            <a:r>
              <a:rPr lang="en-US" b="1" dirty="0"/>
              <a:t>Requirements</a:t>
            </a:r>
          </a:p>
          <a:p>
            <a:pPr lvl="1"/>
            <a:r>
              <a:rPr lang="en-US" dirty="0"/>
              <a:t>Total number of requirements</a:t>
            </a:r>
          </a:p>
          <a:p>
            <a:pPr lvl="1"/>
            <a:r>
              <a:rPr lang="en-US" dirty="0"/>
              <a:t>Completed requirements</a:t>
            </a:r>
          </a:p>
          <a:p>
            <a:pPr lvl="1"/>
            <a:r>
              <a:rPr lang="en-US" dirty="0"/>
              <a:t>Number of "To-Do's"</a:t>
            </a:r>
          </a:p>
          <a:p>
            <a:r>
              <a:rPr lang="en-US" b="1" dirty="0"/>
              <a:t>Design</a:t>
            </a:r>
          </a:p>
          <a:p>
            <a:pPr lvl="1"/>
            <a:r>
              <a:rPr lang="en-US" dirty="0"/>
              <a:t>Number of the following:</a:t>
            </a:r>
          </a:p>
          <a:p>
            <a:pPr lvl="2"/>
            <a:r>
              <a:rPr lang="en-US" dirty="0"/>
              <a:t>Packages</a:t>
            </a:r>
          </a:p>
          <a:p>
            <a:pPr lvl="2"/>
            <a:r>
              <a:rPr lang="en-US" dirty="0"/>
              <a:t>Classes</a:t>
            </a:r>
          </a:p>
          <a:p>
            <a:pPr lvl="2"/>
            <a:r>
              <a:rPr lang="en-US" dirty="0"/>
              <a:t>Methods</a:t>
            </a:r>
          </a:p>
          <a:p>
            <a:pPr lvl="1"/>
            <a:r>
              <a:rPr lang="en-US" dirty="0"/>
              <a:t>Memory usage</a:t>
            </a:r>
          </a:p>
          <a:p>
            <a:pPr lvl="1"/>
            <a:r>
              <a:rPr lang="en-US" dirty="0"/>
              <a:t>Big-O scores</a:t>
            </a:r>
          </a:p>
          <a:p>
            <a:r>
              <a:rPr lang="en-US" b="1" dirty="0"/>
              <a:t>Code</a:t>
            </a:r>
          </a:p>
          <a:p>
            <a:pPr lvl="1"/>
            <a:r>
              <a:rPr lang="en-US" dirty="0"/>
              <a:t>Number of the following:</a:t>
            </a:r>
          </a:p>
          <a:p>
            <a:pPr lvl="2"/>
            <a:r>
              <a:rPr lang="en-US" dirty="0"/>
              <a:t>Lines</a:t>
            </a:r>
          </a:p>
          <a:p>
            <a:pPr lvl="2"/>
            <a:r>
              <a:rPr lang="en-US" dirty="0"/>
              <a:t>Functions</a:t>
            </a:r>
          </a:p>
          <a:p>
            <a:pPr lvl="2"/>
            <a:r>
              <a:rPr lang="en-US" dirty="0"/>
              <a:t>Class Variables</a:t>
            </a:r>
          </a:p>
          <a:p>
            <a:endParaRPr lang="en-US" dirty="0"/>
          </a:p>
        </p:txBody>
      </p:sp>
    </p:spTree>
    <p:extLst>
      <p:ext uri="{BB962C8B-B14F-4D97-AF65-F5344CB8AC3E}">
        <p14:creationId xmlns:p14="http://schemas.microsoft.com/office/powerpoint/2010/main" xmlns="" val="68696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i="1" dirty="0"/>
              <a:t>Operating Systems:</a:t>
            </a:r>
            <a:r>
              <a:rPr lang="en-US" dirty="0"/>
              <a:t> Windows 7</a:t>
            </a:r>
          </a:p>
          <a:p>
            <a:r>
              <a:rPr lang="en-US" i="1" dirty="0"/>
              <a:t>Programming Language:</a:t>
            </a:r>
            <a:r>
              <a:rPr lang="en-US" dirty="0"/>
              <a:t> Java (JDK 7)</a:t>
            </a:r>
          </a:p>
          <a:p>
            <a:r>
              <a:rPr lang="en-US" i="1" dirty="0"/>
              <a:t>IDE:</a:t>
            </a:r>
            <a:r>
              <a:rPr lang="en-US" dirty="0"/>
              <a:t> Eclipse</a:t>
            </a:r>
          </a:p>
          <a:p>
            <a:r>
              <a:rPr lang="en-US" i="1" dirty="0"/>
              <a:t>Compiler:</a:t>
            </a:r>
            <a:r>
              <a:rPr lang="en-US" dirty="0"/>
              <a:t> The JDK's compiler (</a:t>
            </a:r>
            <a:r>
              <a:rPr lang="en-US" dirty="0" err="1"/>
              <a:t>javac</a:t>
            </a:r>
            <a:r>
              <a:rPr lang="en-US" dirty="0"/>
              <a:t>)</a:t>
            </a:r>
          </a:p>
          <a:p>
            <a:r>
              <a:rPr lang="en-US" i="1" dirty="0"/>
              <a:t>Libraries:</a:t>
            </a:r>
            <a:r>
              <a:rPr lang="en-US" dirty="0"/>
              <a:t> Slick</a:t>
            </a:r>
          </a:p>
          <a:p>
            <a:pPr marL="0" indent="0">
              <a:buNone/>
            </a:pPr>
            <a:endParaRPr lang="en-US" dirty="0"/>
          </a:p>
          <a:p>
            <a:endParaRPr lang="en-US" dirty="0"/>
          </a:p>
        </p:txBody>
      </p:sp>
    </p:spTree>
    <p:extLst>
      <p:ext uri="{BB962C8B-B14F-4D97-AF65-F5344CB8AC3E}">
        <p14:creationId xmlns:p14="http://schemas.microsoft.com/office/powerpoint/2010/main" xmlns="" val="168559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Management</a:t>
            </a:r>
            <a:endParaRPr lang="en-US" dirty="0"/>
          </a:p>
        </p:txBody>
      </p:sp>
      <p:sp>
        <p:nvSpPr>
          <p:cNvPr id="3" name="Content Placeholder 2"/>
          <p:cNvSpPr>
            <a:spLocks noGrp="1"/>
          </p:cNvSpPr>
          <p:nvPr>
            <p:ph idx="1"/>
          </p:nvPr>
        </p:nvSpPr>
        <p:spPr/>
        <p:txBody>
          <a:bodyPr/>
          <a:lstStyle/>
          <a:p>
            <a:r>
              <a:rPr lang="en-US" dirty="0"/>
              <a:t>Add/modify/delete source file(s).</a:t>
            </a:r>
          </a:p>
          <a:p>
            <a:r>
              <a:rPr lang="en-US" dirty="0"/>
              <a:t>Include these changes for the next commit.</a:t>
            </a:r>
          </a:p>
          <a:p>
            <a:r>
              <a:rPr lang="en-US" dirty="0"/>
              <a:t>Commit these changes.</a:t>
            </a:r>
          </a:p>
          <a:p>
            <a:r>
              <a:rPr lang="en-US" dirty="0"/>
              <a:t>Update copy of repository to Jason Shipman's stable repository's latest version.</a:t>
            </a:r>
          </a:p>
          <a:p>
            <a:r>
              <a:rPr lang="en-US" dirty="0"/>
              <a:t>Ensure changes made do not conflict with the stable repository. (If conflicts occur, fix them)</a:t>
            </a:r>
          </a:p>
          <a:p>
            <a:r>
              <a:rPr lang="en-US" dirty="0"/>
              <a:t>Repeat steps 1-5 if multiple issues are addressed across multiple commits.</a:t>
            </a:r>
          </a:p>
          <a:p>
            <a:r>
              <a:rPr lang="en-US" dirty="0"/>
              <a:t>Issue a pull request on </a:t>
            </a:r>
            <a:r>
              <a:rPr lang="en-US" dirty="0" err="1"/>
              <a:t>Github</a:t>
            </a:r>
            <a:r>
              <a:rPr lang="en-US" dirty="0"/>
              <a:t> for Jason Shipman to consider merging team member’s changes into the stable repository.</a:t>
            </a:r>
          </a:p>
          <a:p>
            <a:endParaRPr lang="en-US" dirty="0"/>
          </a:p>
          <a:p>
            <a:endParaRPr lang="en-US" dirty="0"/>
          </a:p>
        </p:txBody>
      </p:sp>
    </p:spTree>
    <p:extLst>
      <p:ext uri="{BB962C8B-B14F-4D97-AF65-F5344CB8AC3E}">
        <p14:creationId xmlns:p14="http://schemas.microsoft.com/office/powerpoint/2010/main" xmlns="" val="64810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Educational game meant for students from first to fourth grade</a:t>
            </a:r>
          </a:p>
          <a:p>
            <a:r>
              <a:rPr lang="en-US" dirty="0" smtClean="0"/>
              <a:t>Subjects such as Mathematics, Language Arts, Sciences, and History</a:t>
            </a:r>
          </a:p>
          <a:p>
            <a:r>
              <a:rPr lang="en-US" dirty="0" smtClean="0"/>
              <a:t>Students are quizzed at the end of each lecture</a:t>
            </a:r>
          </a:p>
          <a:p>
            <a:r>
              <a:rPr lang="en-US" dirty="0" smtClean="0"/>
              <a:t>Each student will progress through “years”</a:t>
            </a:r>
            <a:endParaRPr lang="en-US" dirty="0"/>
          </a:p>
        </p:txBody>
      </p:sp>
    </p:spTree>
    <p:extLst>
      <p:ext uri="{BB962C8B-B14F-4D97-AF65-F5344CB8AC3E}">
        <p14:creationId xmlns:p14="http://schemas.microsoft.com/office/powerpoint/2010/main" xmlns="" val="277460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r>
              <a:rPr lang="en-US" dirty="0"/>
              <a:t>Code – inspections via test plan</a:t>
            </a:r>
          </a:p>
          <a:p>
            <a:endParaRPr lang="en-US" dirty="0"/>
          </a:p>
          <a:p>
            <a:r>
              <a:rPr lang="en-US" dirty="0"/>
              <a:t>Design – update respective design plans</a:t>
            </a:r>
          </a:p>
          <a:p>
            <a:endParaRPr lang="en-US" dirty="0"/>
          </a:p>
          <a:p>
            <a:r>
              <a:rPr lang="en-US" dirty="0"/>
              <a:t>Test Plan – few changes as possible</a:t>
            </a:r>
          </a:p>
          <a:p>
            <a:endParaRPr lang="en-US" dirty="0"/>
          </a:p>
        </p:txBody>
      </p:sp>
    </p:spTree>
    <p:extLst>
      <p:ext uri="{BB962C8B-B14F-4D97-AF65-F5344CB8AC3E}">
        <p14:creationId xmlns:p14="http://schemas.microsoft.com/office/powerpoint/2010/main" xmlns="" val="267112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lstStyle/>
          <a:p>
            <a:r>
              <a:rPr lang="en-US" i="1" dirty="0"/>
              <a:t>Loss of a Member:</a:t>
            </a:r>
            <a:r>
              <a:rPr lang="en-US" dirty="0"/>
              <a:t> Reassign responsibilities efficiently through the remaining group members.</a:t>
            </a:r>
          </a:p>
          <a:p>
            <a:r>
              <a:rPr lang="en-US" i="1" dirty="0"/>
              <a:t>Missing Deadlines:</a:t>
            </a:r>
            <a:r>
              <a:rPr lang="en-US" dirty="0"/>
              <a:t> We will check in with everyone’s progress via email every two days to make sure that we as a group are on track.</a:t>
            </a:r>
          </a:p>
          <a:p>
            <a:r>
              <a:rPr lang="en-US" i="1" dirty="0"/>
              <a:t>Data Loss</a:t>
            </a:r>
            <a:r>
              <a:rPr lang="en-US" dirty="0"/>
              <a:t> We plan to use an online repository and maintain offline backups for our documents and code</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xmlns="" val="1925699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Software Requirement Specifications and </a:t>
            </a:r>
            <a:br>
              <a:rPr lang="en-US" dirty="0" smtClean="0"/>
            </a:br>
            <a:r>
              <a:rPr lang="en-US" dirty="0" smtClean="0"/>
              <a:t>Test Plan</a:t>
            </a:r>
            <a:endParaRPr lang="en-US" dirty="0"/>
          </a:p>
        </p:txBody>
      </p:sp>
      <p:sp>
        <p:nvSpPr>
          <p:cNvPr id="5" name="Subtitle 4"/>
          <p:cNvSpPr>
            <a:spLocks noGrp="1"/>
          </p:cNvSpPr>
          <p:nvPr>
            <p:ph type="subTitle" idx="1"/>
          </p:nvPr>
        </p:nvSpPr>
        <p:spPr/>
        <p:txBody>
          <a:bodyPr/>
          <a:lstStyle/>
          <a:p>
            <a:r>
              <a:rPr lang="en-US" dirty="0" smtClean="0"/>
              <a:t>Jason Shih and Kevin </a:t>
            </a:r>
            <a:r>
              <a:rPr lang="en-US" dirty="0" err="1" smtClean="0"/>
              <a:t>Krutek</a:t>
            </a:r>
            <a:endParaRPr lang="en-US" dirty="0"/>
          </a:p>
        </p:txBody>
      </p:sp>
    </p:spTree>
    <p:extLst>
      <p:ext uri="{BB962C8B-B14F-4D97-AF65-F5344CB8AC3E}">
        <p14:creationId xmlns:p14="http://schemas.microsoft.com/office/powerpoint/2010/main" xmlns="" val="208814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lvl="0"/>
            <a:r>
              <a:rPr lang="en-US" dirty="0"/>
              <a:t>This program is designed to serve as an educational facility for a user between the ages of </a:t>
            </a:r>
            <a:r>
              <a:rPr lang="en-US" dirty="0" smtClean="0"/>
              <a:t>6 </a:t>
            </a:r>
            <a:r>
              <a:rPr lang="en-US" dirty="0"/>
              <a:t>and </a:t>
            </a:r>
            <a:r>
              <a:rPr lang="en-US" dirty="0" smtClean="0"/>
              <a:t>11. </a:t>
            </a:r>
            <a:r>
              <a:rPr lang="en-US" dirty="0"/>
              <a:t>It will teach the user as a student a variety of subjects in math, history, language arts, and science using a simulated school environment.</a:t>
            </a:r>
          </a:p>
          <a:p>
            <a:pPr lvl="0"/>
            <a:endParaRPr lang="en-US" dirty="0"/>
          </a:p>
          <a:p>
            <a:pPr lvl="0"/>
            <a:r>
              <a:rPr lang="en-US" dirty="0" smtClean="0"/>
              <a:t>The </a:t>
            </a:r>
            <a:r>
              <a:rPr lang="en-US" dirty="0"/>
              <a:t>user will have a standard computer in this era.</a:t>
            </a:r>
          </a:p>
          <a:p>
            <a:pPr lvl="0"/>
            <a:r>
              <a:rPr lang="en-US" dirty="0" smtClean="0"/>
              <a:t>User </a:t>
            </a:r>
            <a:r>
              <a:rPr lang="en-US" dirty="0"/>
              <a:t>may need upwards of 2 gigs of RAM, at least a duo core processor, a dedicated graphics card (low-end), Windows XP, Vista or 7 operating system.</a:t>
            </a:r>
          </a:p>
          <a:p>
            <a:pPr lvl="0"/>
            <a:r>
              <a:rPr lang="en-US" dirty="0" smtClean="0"/>
              <a:t>The </a:t>
            </a:r>
            <a:r>
              <a:rPr lang="en-US" dirty="0"/>
              <a:t>program should stand alone and not require other systems or external processes.</a:t>
            </a:r>
          </a:p>
          <a:p>
            <a:pPr lvl="0"/>
            <a:endParaRPr lang="en-US" dirty="0"/>
          </a:p>
          <a:p>
            <a:pPr lvl="0"/>
            <a:r>
              <a:rPr lang="en-US" dirty="0"/>
              <a:t>Children that want extra help with school</a:t>
            </a:r>
          </a:p>
          <a:p>
            <a:endParaRPr lang="en-US" dirty="0"/>
          </a:p>
        </p:txBody>
      </p:sp>
    </p:spTree>
    <p:extLst>
      <p:ext uri="{BB962C8B-B14F-4D97-AF65-F5344CB8AC3E}">
        <p14:creationId xmlns:p14="http://schemas.microsoft.com/office/powerpoint/2010/main" xmlns="" val="2363740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Table</a:t>
            </a:r>
            <a:endParaRPr lang="en-US" dirty="0"/>
          </a:p>
        </p:txBody>
      </p:sp>
      <p:pic>
        <p:nvPicPr>
          <p:cNvPr id="4" name="table"/>
          <p:cNvPicPr>
            <a:picLocks noChangeAspect="1"/>
          </p:cNvPicPr>
          <p:nvPr/>
        </p:nvPicPr>
        <p:blipFill>
          <a:blip r:embed="rId2"/>
          <a:stretch>
            <a:fillRect/>
          </a:stretch>
        </p:blipFill>
        <p:spPr>
          <a:xfrm>
            <a:off x="677334" y="1637592"/>
            <a:ext cx="8743958" cy="4380255"/>
          </a:xfrm>
          <a:prstGeom prst="rect">
            <a:avLst/>
          </a:prstGeom>
        </p:spPr>
      </p:pic>
    </p:spTree>
    <p:extLst>
      <p:ext uri="{BB962C8B-B14F-4D97-AF65-F5344CB8AC3E}">
        <p14:creationId xmlns:p14="http://schemas.microsoft.com/office/powerpoint/2010/main" xmlns="" val="256277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Picture 3"/>
          <p:cNvPicPr>
            <a:picLocks noChangeAspect="1"/>
          </p:cNvPicPr>
          <p:nvPr/>
        </p:nvPicPr>
        <p:blipFill>
          <a:blip r:embed="rId2">
            <a:lum bright="-50000"/>
            <a:alphaModFix/>
          </a:blip>
          <a:srcRect/>
          <a:stretch>
            <a:fillRect/>
          </a:stretch>
        </p:blipFill>
        <p:spPr>
          <a:xfrm>
            <a:off x="677334" y="1654733"/>
            <a:ext cx="8596668" cy="4717993"/>
          </a:xfrm>
          <a:prstGeom prst="rect">
            <a:avLst/>
          </a:prstGeom>
          <a:noFill/>
          <a:ln>
            <a:noFill/>
          </a:ln>
        </p:spPr>
      </p:pic>
    </p:spTree>
    <p:extLst>
      <p:ext uri="{BB962C8B-B14F-4D97-AF65-F5344CB8AC3E}">
        <p14:creationId xmlns:p14="http://schemas.microsoft.com/office/powerpoint/2010/main" xmlns="" val="303019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lstStyle/>
          <a:p>
            <a:pPr lvl="0">
              <a:buSzPct val="45000"/>
              <a:buFont typeface="StarSymbol"/>
              <a:buChar char="●"/>
            </a:pPr>
            <a:r>
              <a:rPr lang="en-US" dirty="0"/>
              <a:t>The program shall validate inputs to be numeric or alphanumeric where needed.</a:t>
            </a:r>
          </a:p>
          <a:p>
            <a:pPr lvl="0">
              <a:buSzPct val="45000"/>
              <a:buFont typeface="StarSymbol"/>
              <a:buChar char="●"/>
            </a:pPr>
            <a:r>
              <a:rPr lang="en-US" dirty="0"/>
              <a:t>The program shall catch invalid inputs and recover gracefully.</a:t>
            </a:r>
          </a:p>
          <a:p>
            <a:pPr lvl="0">
              <a:buSzPct val="45000"/>
              <a:buFont typeface="StarSymbol"/>
              <a:buChar char="●"/>
            </a:pPr>
            <a:r>
              <a:rPr lang="en-US" dirty="0"/>
              <a:t>The program shall accurately grade inputs to determine their accuracy, display corresponding messages and modify grade values accordingly.</a:t>
            </a:r>
          </a:p>
          <a:p>
            <a:pPr lvl="0">
              <a:buSzPct val="45000"/>
              <a:buFont typeface="StarSymbol"/>
              <a:buChar char="●"/>
            </a:pPr>
            <a:r>
              <a:rPr lang="en-US" dirty="0"/>
              <a:t>The program shall follow the sequence of events outlined in our diagram.</a:t>
            </a:r>
          </a:p>
          <a:p>
            <a:pPr lvl="0">
              <a:buSzPct val="45000"/>
              <a:buFont typeface="StarSymbol"/>
              <a:buChar char="●"/>
            </a:pPr>
            <a:r>
              <a:rPr lang="en-US" dirty="0"/>
              <a:t>The </a:t>
            </a:r>
            <a:r>
              <a:rPr lang="en-US" dirty="0" smtClean="0"/>
              <a:t>program </a:t>
            </a:r>
            <a:r>
              <a:rPr lang="en-US" dirty="0"/>
              <a:t>shall have familiar account management actions. A user must be able to create, save, and delete their account.</a:t>
            </a:r>
          </a:p>
          <a:p>
            <a:pPr lvl="0">
              <a:buSzPct val="45000"/>
              <a:buFont typeface="StarSymbol"/>
              <a:buChar char="●"/>
            </a:pPr>
            <a:r>
              <a:rPr lang="en-US" dirty="0"/>
              <a:t>The program must teach subjects in the form of a school simulation every day for a set of weeks. Subjects include Math, Science, History, and Language Arts.</a:t>
            </a:r>
          </a:p>
          <a:p>
            <a:endParaRPr lang="en-US" dirty="0"/>
          </a:p>
        </p:txBody>
      </p:sp>
    </p:spTree>
    <p:extLst>
      <p:ext uri="{BB962C8B-B14F-4D97-AF65-F5344CB8AC3E}">
        <p14:creationId xmlns:p14="http://schemas.microsoft.com/office/powerpoint/2010/main" xmlns="" val="393814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Requirements</a:t>
            </a:r>
            <a:endParaRPr lang="en-US" dirty="0"/>
          </a:p>
        </p:txBody>
      </p:sp>
      <p:sp>
        <p:nvSpPr>
          <p:cNvPr id="3" name="Content Placeholder 2"/>
          <p:cNvSpPr>
            <a:spLocks noGrp="1"/>
          </p:cNvSpPr>
          <p:nvPr>
            <p:ph idx="1"/>
          </p:nvPr>
        </p:nvSpPr>
        <p:spPr/>
        <p:txBody>
          <a:bodyPr/>
          <a:lstStyle/>
          <a:p>
            <a:pPr lvl="0"/>
            <a:r>
              <a:rPr lang="en-US" dirty="0"/>
              <a:t>Data received by the user must be completely accurate</a:t>
            </a:r>
          </a:p>
          <a:p>
            <a:pPr lvl="0"/>
            <a:r>
              <a:rPr lang="en-US" dirty="0"/>
              <a:t>Accuracy needed on inputs shall vary depending on the question. Unique accuracy domains are necessary for different types of questions.</a:t>
            </a:r>
          </a:p>
          <a:p>
            <a:endParaRPr lang="en-US" dirty="0"/>
          </a:p>
        </p:txBody>
      </p:sp>
    </p:spTree>
    <p:extLst>
      <p:ext uri="{BB962C8B-B14F-4D97-AF65-F5344CB8AC3E}">
        <p14:creationId xmlns:p14="http://schemas.microsoft.com/office/powerpoint/2010/main" xmlns="" val="170012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Environment Requirements</a:t>
            </a:r>
            <a:endParaRPr lang="en-US" dirty="0"/>
          </a:p>
        </p:txBody>
      </p:sp>
      <p:sp>
        <p:nvSpPr>
          <p:cNvPr id="3" name="Content Placeholder 2"/>
          <p:cNvSpPr>
            <a:spLocks noGrp="1"/>
          </p:cNvSpPr>
          <p:nvPr>
            <p:ph idx="1"/>
          </p:nvPr>
        </p:nvSpPr>
        <p:spPr/>
        <p:txBody>
          <a:bodyPr/>
          <a:lstStyle/>
          <a:p>
            <a:r>
              <a:rPr lang="en-US" dirty="0"/>
              <a:t>Users should be using a desktop or laptop computer with specifications noted.</a:t>
            </a:r>
          </a:p>
          <a:p>
            <a:r>
              <a:rPr lang="en-US" dirty="0"/>
              <a:t>Users will primarily be </a:t>
            </a:r>
            <a:r>
              <a:rPr lang="en-US" dirty="0" smtClean="0"/>
              <a:t>students</a:t>
            </a:r>
          </a:p>
          <a:p>
            <a:r>
              <a:rPr lang="en-US" dirty="0" smtClean="0"/>
              <a:t>All </a:t>
            </a:r>
            <a:r>
              <a:rPr lang="en-US" dirty="0"/>
              <a:t>users should require no training outside of a basic tutorial. All user functionality must be simple and explicit to accommodate this. The assumed skill level for users in fairly low.</a:t>
            </a:r>
          </a:p>
          <a:p>
            <a:endParaRPr lang="en-US" dirty="0"/>
          </a:p>
        </p:txBody>
      </p:sp>
    </p:spTree>
    <p:extLst>
      <p:ext uri="{BB962C8B-B14F-4D97-AF65-F5344CB8AC3E}">
        <p14:creationId xmlns:p14="http://schemas.microsoft.com/office/powerpoint/2010/main" xmlns="" val="1657433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Requirements</a:t>
            </a:r>
            <a:endParaRPr lang="en-US" dirty="0"/>
          </a:p>
        </p:txBody>
      </p:sp>
      <p:sp>
        <p:nvSpPr>
          <p:cNvPr id="3" name="Content Placeholder 2"/>
          <p:cNvSpPr>
            <a:spLocks noGrp="1"/>
          </p:cNvSpPr>
          <p:nvPr>
            <p:ph idx="1"/>
          </p:nvPr>
        </p:nvSpPr>
        <p:spPr/>
        <p:txBody>
          <a:bodyPr/>
          <a:lstStyle/>
          <a:p>
            <a:r>
              <a:rPr lang="en-US" dirty="0"/>
              <a:t>The program shall record grades and print them out. The program must retain grades for users indefinitely.</a:t>
            </a:r>
          </a:p>
          <a:p>
            <a:r>
              <a:rPr lang="en-US" dirty="0"/>
              <a:t>The assumed audience level is relatively low and untrained for all users.</a:t>
            </a:r>
          </a:p>
          <a:p>
            <a:endParaRPr lang="en-US" dirty="0"/>
          </a:p>
        </p:txBody>
      </p:sp>
    </p:spTree>
    <p:extLst>
      <p:ext uri="{BB962C8B-B14F-4D97-AF65-F5344CB8AC3E}">
        <p14:creationId xmlns:p14="http://schemas.microsoft.com/office/powerpoint/2010/main" xmlns="" val="300418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final quick points</a:t>
            </a:r>
            <a:endParaRPr lang="en-US" dirty="0"/>
          </a:p>
        </p:txBody>
      </p:sp>
      <p:sp>
        <p:nvSpPr>
          <p:cNvPr id="3" name="Content Placeholder 2"/>
          <p:cNvSpPr>
            <a:spLocks noGrp="1"/>
          </p:cNvSpPr>
          <p:nvPr>
            <p:ph idx="1"/>
          </p:nvPr>
        </p:nvSpPr>
        <p:spPr/>
        <p:txBody>
          <a:bodyPr/>
          <a:lstStyle/>
          <a:p>
            <a:r>
              <a:rPr lang="en-US" dirty="0" smtClean="0"/>
              <a:t>Coded in Java</a:t>
            </a:r>
          </a:p>
          <a:p>
            <a:r>
              <a:rPr lang="en-US" dirty="0" smtClean="0"/>
              <a:t>Light resource use</a:t>
            </a:r>
          </a:p>
          <a:p>
            <a:r>
              <a:rPr lang="en-US" dirty="0" smtClean="0"/>
              <a:t>Internet connection not required</a:t>
            </a:r>
          </a:p>
          <a:p>
            <a:endParaRPr lang="en-US" dirty="0" smtClean="0"/>
          </a:p>
          <a:p>
            <a:endParaRPr lang="en-US" dirty="0"/>
          </a:p>
        </p:txBody>
      </p:sp>
    </p:spTree>
    <p:extLst>
      <p:ext uri="{BB962C8B-B14F-4D97-AF65-F5344CB8AC3E}">
        <p14:creationId xmlns:p14="http://schemas.microsoft.com/office/powerpoint/2010/main" xmlns="" val="2042203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a:t>One account’s user data should be isolated from others</a:t>
            </a:r>
          </a:p>
          <a:p>
            <a:r>
              <a:rPr lang="en-US" dirty="0"/>
              <a:t>The program should be of fair quality and should not encounter faults that require outside maintenance. In the worst case, a reinstall should fix any problems. Thus, no special care needs to be taken.</a:t>
            </a:r>
          </a:p>
          <a:p>
            <a:endParaRPr lang="en-US" dirty="0"/>
          </a:p>
        </p:txBody>
      </p:sp>
    </p:spTree>
    <p:extLst>
      <p:ext uri="{BB962C8B-B14F-4D97-AF65-F5344CB8AC3E}">
        <p14:creationId xmlns:p14="http://schemas.microsoft.com/office/powerpoint/2010/main" xmlns="" val="316741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idx="1"/>
          </p:nvPr>
        </p:nvSpPr>
        <p:spPr/>
        <p:txBody>
          <a:bodyPr/>
          <a:lstStyle/>
          <a:p>
            <a:r>
              <a:rPr lang="en-US" dirty="0"/>
              <a:t> The program will be written in Java and on Windows based machines. The testers will be our peers.</a:t>
            </a:r>
          </a:p>
          <a:p>
            <a:r>
              <a:rPr lang="en-US" dirty="0"/>
              <a:t>Test</a:t>
            </a:r>
          </a:p>
          <a:p>
            <a:r>
              <a:rPr lang="en-US" dirty="0"/>
              <a:t>Program responsiveness</a:t>
            </a:r>
          </a:p>
          <a:p>
            <a:r>
              <a:rPr lang="en-US" dirty="0"/>
              <a:t>User account management</a:t>
            </a:r>
          </a:p>
          <a:p>
            <a:r>
              <a:rPr lang="en-US" dirty="0"/>
              <a:t>Test all questions/answers accuracy</a:t>
            </a:r>
          </a:p>
          <a:p>
            <a:r>
              <a:rPr lang="en-US" dirty="0"/>
              <a:t>Test grading results</a:t>
            </a:r>
          </a:p>
          <a:p>
            <a:endParaRPr lang="en-US" dirty="0"/>
          </a:p>
        </p:txBody>
      </p:sp>
    </p:spTree>
    <p:extLst>
      <p:ext uri="{BB962C8B-B14F-4D97-AF65-F5344CB8AC3E}">
        <p14:creationId xmlns:p14="http://schemas.microsoft.com/office/powerpoint/2010/main" xmlns="" val="230143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High Level Design</a:t>
            </a:r>
            <a:endParaRPr lang="en-US" dirty="0"/>
          </a:p>
        </p:txBody>
      </p:sp>
      <p:sp>
        <p:nvSpPr>
          <p:cNvPr id="5" name="Subtitle 4"/>
          <p:cNvSpPr>
            <a:spLocks noGrp="1"/>
          </p:cNvSpPr>
          <p:nvPr>
            <p:ph type="subTitle" idx="1"/>
          </p:nvPr>
        </p:nvSpPr>
        <p:spPr/>
        <p:txBody>
          <a:bodyPr/>
          <a:lstStyle/>
          <a:p>
            <a:r>
              <a:rPr lang="en-US" dirty="0" smtClean="0"/>
              <a:t>Anthony </a:t>
            </a:r>
            <a:r>
              <a:rPr lang="en-US" dirty="0" err="1" smtClean="0"/>
              <a:t>Delprete</a:t>
            </a:r>
            <a:endParaRPr lang="en-US" dirty="0"/>
          </a:p>
        </p:txBody>
      </p:sp>
    </p:spTree>
    <p:extLst>
      <p:ext uri="{BB962C8B-B14F-4D97-AF65-F5344CB8AC3E}">
        <p14:creationId xmlns:p14="http://schemas.microsoft.com/office/powerpoint/2010/main" xmlns="" val="3046856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598" y="0"/>
            <a:ext cx="8596668" cy="1320800"/>
          </a:xfrm>
        </p:spPr>
        <p:txBody>
          <a:bodyPr/>
          <a:lstStyle/>
          <a:p>
            <a:r>
              <a:rPr lang="en-US" dirty="0" smtClean="0"/>
              <a:t>Component Diagram</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37937" y="818147"/>
            <a:ext cx="8309194" cy="571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558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Choice</a:t>
            </a:r>
            <a:endParaRPr lang="en-US" dirty="0"/>
          </a:p>
        </p:txBody>
      </p:sp>
      <p:sp>
        <p:nvSpPr>
          <p:cNvPr id="3" name="Content Placeholder 2"/>
          <p:cNvSpPr>
            <a:spLocks noGrp="1"/>
          </p:cNvSpPr>
          <p:nvPr>
            <p:ph idx="1"/>
          </p:nvPr>
        </p:nvSpPr>
        <p:spPr/>
        <p:txBody>
          <a:bodyPr/>
          <a:lstStyle/>
          <a:p>
            <a:r>
              <a:rPr lang="en-US" sz="3200" b="1" dirty="0"/>
              <a:t>Layering and Repositories</a:t>
            </a:r>
          </a:p>
          <a:p>
            <a:endParaRPr lang="en-US" dirty="0"/>
          </a:p>
          <a:p>
            <a:r>
              <a:rPr lang="en-US" dirty="0"/>
              <a:t>Our program will be a mix of a Repository and Layering design structure.</a:t>
            </a:r>
          </a:p>
          <a:p>
            <a:endParaRPr lang="en-US" dirty="0"/>
          </a:p>
          <a:p>
            <a:r>
              <a:rPr lang="en-US" dirty="0"/>
              <a:t>These aspects should be clear from the component diagram.  We have three layers of information flow that goes from top to bottom and back up again.  We also have repositories of data that will provide our lessons and quizzes with the data that they both need.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919614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pPr marL="114300" indent="0">
              <a:buNone/>
            </a:pPr>
            <a:r>
              <a:rPr lang="en-US" b="1" dirty="0"/>
              <a:t>Performance:</a:t>
            </a:r>
          </a:p>
          <a:p>
            <a:r>
              <a:rPr lang="en-US" dirty="0"/>
              <a:t> Our team is new to using Java slick which is a 2D game development software. We are a little concerned about how smooth every transition will be from event to event. We are implementing a drop down menu that allows a user to jump back to a specific week and day in the school year and these changes will happen in real time. We aren’t exactly sure how well this’ll work or how well the program will perform doing this action.</a:t>
            </a:r>
          </a:p>
          <a:p>
            <a:pPr marL="114300" indent="0">
              <a:buNone/>
            </a:pPr>
            <a:r>
              <a:rPr lang="en-US" b="1" dirty="0"/>
              <a:t>Portability:</a:t>
            </a:r>
          </a:p>
          <a:p>
            <a:r>
              <a:rPr lang="en-US" dirty="0"/>
              <a:t> The user should be able to put the entire game onto a flash drive and play it wherever they please. The problem with this is that with each new PC the PC will need to be Windows based and be able to run a JAVA program.</a:t>
            </a:r>
          </a:p>
          <a:p>
            <a:endParaRPr lang="en-US" dirty="0"/>
          </a:p>
        </p:txBody>
      </p:sp>
    </p:spTree>
    <p:extLst>
      <p:ext uri="{BB962C8B-B14F-4D97-AF65-F5344CB8AC3E}">
        <p14:creationId xmlns:p14="http://schemas.microsoft.com/office/powerpoint/2010/main" xmlns="" val="2221819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pPr marL="114300" indent="0">
              <a:buNone/>
            </a:pPr>
            <a:r>
              <a:rPr lang="en-US" b="1" dirty="0"/>
              <a:t>Testability:</a:t>
            </a:r>
          </a:p>
          <a:p>
            <a:r>
              <a:rPr lang="en-US" dirty="0"/>
              <a:t> An issue with testing is that we literally have to test each problem with a correct answer and a wrong answer to fully test our system of any bugs in question answering. This may take quite a bit of time.</a:t>
            </a:r>
          </a:p>
          <a:p>
            <a:pPr marL="114300" indent="0">
              <a:buNone/>
            </a:pPr>
            <a:r>
              <a:rPr lang="en-US" b="1" dirty="0"/>
              <a:t>Technical Difficulties:</a:t>
            </a:r>
          </a:p>
          <a:p>
            <a:r>
              <a:rPr lang="en-US" dirty="0"/>
              <a:t> We really want to implement two different lecture formats: Video based lecture and Text and Image based lecture. Using Java Slick we are unsure if we can put videos into our program, which may force us to scrap video lectures all together and have to come up with a new way to teach concepts such as math.</a:t>
            </a:r>
          </a:p>
          <a:p>
            <a:endParaRPr lang="en-US" dirty="0"/>
          </a:p>
        </p:txBody>
      </p:sp>
    </p:spTree>
    <p:extLst>
      <p:ext uri="{BB962C8B-B14F-4D97-AF65-F5344CB8AC3E}">
        <p14:creationId xmlns:p14="http://schemas.microsoft.com/office/powerpoint/2010/main" xmlns="" val="4101214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Detailed Design</a:t>
            </a:r>
            <a:endParaRPr lang="en-US" dirty="0"/>
          </a:p>
        </p:txBody>
      </p:sp>
      <p:sp>
        <p:nvSpPr>
          <p:cNvPr id="5" name="Subtitle 4"/>
          <p:cNvSpPr>
            <a:spLocks noGrp="1"/>
          </p:cNvSpPr>
          <p:nvPr>
            <p:ph type="subTitle" idx="1"/>
          </p:nvPr>
        </p:nvSpPr>
        <p:spPr/>
        <p:txBody>
          <a:bodyPr/>
          <a:lstStyle/>
          <a:p>
            <a:r>
              <a:rPr lang="en-US" dirty="0" smtClean="0"/>
              <a:t>Jason Shipman</a:t>
            </a:r>
            <a:endParaRPr lang="en-US" dirty="0"/>
          </a:p>
        </p:txBody>
      </p:sp>
    </p:spTree>
    <p:extLst>
      <p:ext uri="{BB962C8B-B14F-4D97-AF65-F5344CB8AC3E}">
        <p14:creationId xmlns:p14="http://schemas.microsoft.com/office/powerpoint/2010/main" xmlns="" val="4148958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157" y="0"/>
            <a:ext cx="8596668" cy="1320800"/>
          </a:xfrm>
        </p:spPr>
        <p:txBody>
          <a:bodyPr/>
          <a:lstStyle/>
          <a:p>
            <a:r>
              <a:rPr lang="en-US" dirty="0" smtClean="0"/>
              <a:t>Activity Diagram</a:t>
            </a:r>
            <a:endParaRPr lang="en-US" dirty="0"/>
          </a:p>
        </p:txBody>
      </p:sp>
      <p:pic>
        <p:nvPicPr>
          <p:cNvPr id="5" name="Picture 4"/>
          <p:cNvPicPr>
            <a:picLocks noChangeAspect="1" noChangeArrowheads="1"/>
          </p:cNvPicPr>
          <p:nvPr/>
        </p:nvPicPr>
        <p:blipFill>
          <a:blip r:embed="rId2" cstate="print"/>
          <a:srcRect l="-374" t="5594" r="-481" b="4895"/>
          <a:stretch>
            <a:fillRect/>
          </a:stretch>
        </p:blipFill>
        <p:spPr bwMode="auto">
          <a:xfrm>
            <a:off x="645249" y="660400"/>
            <a:ext cx="8386455" cy="6176827"/>
          </a:xfrm>
          <a:prstGeom prst="rect">
            <a:avLst/>
          </a:prstGeom>
          <a:noFill/>
          <a:ln w="9525">
            <a:noFill/>
            <a:miter lim="800000"/>
            <a:headEnd/>
            <a:tailEnd/>
          </a:ln>
        </p:spPr>
      </p:pic>
    </p:spTree>
    <p:extLst>
      <p:ext uri="{BB962C8B-B14F-4D97-AF65-F5344CB8AC3E}">
        <p14:creationId xmlns:p14="http://schemas.microsoft.com/office/powerpoint/2010/main" xmlns="" val="1969699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817" y="0"/>
            <a:ext cx="8596668" cy="1320800"/>
          </a:xfrm>
        </p:spPr>
        <p:txBody>
          <a:bodyPr/>
          <a:lstStyle/>
          <a:p>
            <a:r>
              <a:rPr lang="en-US" dirty="0" smtClean="0"/>
              <a:t>Class Diagram</a:t>
            </a:r>
            <a:endParaRPr lang="en-US" dirty="0"/>
          </a:p>
        </p:txBody>
      </p:sp>
      <p:pic>
        <p:nvPicPr>
          <p:cNvPr id="4" name="Picture 3" descr="class_diagram.png"/>
          <p:cNvPicPr>
            <a:picLocks noChangeAspect="1"/>
          </p:cNvPicPr>
          <p:nvPr/>
        </p:nvPicPr>
        <p:blipFill>
          <a:blip r:embed="rId2" cstate="print"/>
          <a:stretch>
            <a:fillRect/>
          </a:stretch>
        </p:blipFill>
        <p:spPr>
          <a:xfrm>
            <a:off x="1495481" y="869674"/>
            <a:ext cx="7010817" cy="5988326"/>
          </a:xfrm>
          <a:prstGeom prst="rect">
            <a:avLst/>
          </a:prstGeom>
        </p:spPr>
      </p:pic>
    </p:spTree>
    <p:extLst>
      <p:ext uri="{BB962C8B-B14F-4D97-AF65-F5344CB8AC3E}">
        <p14:creationId xmlns:p14="http://schemas.microsoft.com/office/powerpoint/2010/main" xmlns="" val="423983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Concept of Operations</a:t>
            </a:r>
            <a:endParaRPr lang="en-US" dirty="0"/>
          </a:p>
        </p:txBody>
      </p:sp>
      <p:sp>
        <p:nvSpPr>
          <p:cNvPr id="5" name="Subtitle 4"/>
          <p:cNvSpPr>
            <a:spLocks noGrp="1"/>
          </p:cNvSpPr>
          <p:nvPr>
            <p:ph type="subTitle" idx="1"/>
          </p:nvPr>
        </p:nvSpPr>
        <p:spPr/>
        <p:txBody>
          <a:bodyPr/>
          <a:lstStyle/>
          <a:p>
            <a:r>
              <a:rPr lang="en-US" dirty="0" smtClean="0"/>
              <a:t>Stephen </a:t>
            </a:r>
            <a:r>
              <a:rPr lang="en-US" dirty="0" err="1" smtClean="0"/>
              <a:t>Caskey</a:t>
            </a:r>
            <a:endParaRPr lang="en-US" dirty="0"/>
          </a:p>
        </p:txBody>
      </p:sp>
    </p:spTree>
    <p:extLst>
      <p:ext uri="{BB962C8B-B14F-4D97-AF65-F5344CB8AC3E}">
        <p14:creationId xmlns:p14="http://schemas.microsoft.com/office/powerpoint/2010/main" xmlns="" val="1860931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Interactive home screen (2 views)</a:t>
            </a:r>
          </a:p>
          <a:p>
            <a:pPr lvl="1"/>
            <a:r>
              <a:rPr lang="en-US" dirty="0"/>
              <a:t>Map view</a:t>
            </a:r>
          </a:p>
          <a:p>
            <a:pPr lvl="1"/>
            <a:r>
              <a:rPr lang="en-US" dirty="0"/>
              <a:t>Calendar view</a:t>
            </a:r>
          </a:p>
          <a:p>
            <a:endParaRPr lang="en-US" dirty="0"/>
          </a:p>
          <a:p>
            <a:endParaRPr lang="en-US" dirty="0"/>
          </a:p>
          <a:p>
            <a:endParaRPr lang="en-US" dirty="0"/>
          </a:p>
        </p:txBody>
      </p:sp>
    </p:spTree>
    <p:extLst>
      <p:ext uri="{BB962C8B-B14F-4D97-AF65-F5344CB8AC3E}">
        <p14:creationId xmlns:p14="http://schemas.microsoft.com/office/powerpoint/2010/main" xmlns="" val="1998991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Map view</a:t>
            </a:r>
          </a:p>
          <a:p>
            <a:pPr lvl="1"/>
            <a:r>
              <a:rPr lang="en-US" dirty="0"/>
              <a:t>Select school</a:t>
            </a:r>
          </a:p>
          <a:p>
            <a:pPr lvl="2"/>
            <a:r>
              <a:rPr lang="en-US" dirty="0"/>
              <a:t>Select subject</a:t>
            </a:r>
          </a:p>
          <a:p>
            <a:pPr lvl="1"/>
            <a:r>
              <a:rPr lang="en-US" dirty="0"/>
              <a:t>Select house</a:t>
            </a:r>
          </a:p>
          <a:p>
            <a:pPr lvl="2"/>
            <a:r>
              <a:rPr lang="en-US" dirty="0"/>
              <a:t>Placement and options</a:t>
            </a:r>
          </a:p>
          <a:p>
            <a:pPr lvl="1"/>
            <a:r>
              <a:rPr lang="en-US" dirty="0"/>
              <a:t>Navigate with mouse</a:t>
            </a:r>
          </a:p>
          <a:p>
            <a:endParaRPr lang="en-US" dirty="0"/>
          </a:p>
        </p:txBody>
      </p:sp>
    </p:spTree>
    <p:extLst>
      <p:ext uri="{BB962C8B-B14F-4D97-AF65-F5344CB8AC3E}">
        <p14:creationId xmlns:p14="http://schemas.microsoft.com/office/powerpoint/2010/main" xmlns="" val="3630377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Calendar view</a:t>
            </a:r>
          </a:p>
          <a:p>
            <a:pPr lvl="1"/>
            <a:r>
              <a:rPr lang="en-US" dirty="0"/>
              <a:t>Revisit a previous lesson</a:t>
            </a:r>
          </a:p>
          <a:p>
            <a:pPr lvl="1"/>
            <a:r>
              <a:rPr lang="en-US" dirty="0"/>
              <a:t>Take an old quiz</a:t>
            </a:r>
          </a:p>
          <a:p>
            <a:pPr lvl="1"/>
            <a:r>
              <a:rPr lang="en-US" dirty="0"/>
              <a:t>Complete visual history of progress</a:t>
            </a:r>
          </a:p>
          <a:p>
            <a:endParaRPr lang="en-US" dirty="0"/>
          </a:p>
        </p:txBody>
      </p:sp>
    </p:spTree>
    <p:extLst>
      <p:ext uri="{BB962C8B-B14F-4D97-AF65-F5344CB8AC3E}">
        <p14:creationId xmlns:p14="http://schemas.microsoft.com/office/powerpoint/2010/main" xmlns="" val="63420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1 “day” at school = 1 subject lesson</a:t>
            </a:r>
          </a:p>
          <a:p>
            <a:r>
              <a:rPr lang="en-US" dirty="0"/>
              <a:t>1 “week” at school = All 4 subject lessons</a:t>
            </a:r>
          </a:p>
          <a:p>
            <a:endParaRPr lang="en-US" dirty="0"/>
          </a:p>
        </p:txBody>
      </p:sp>
    </p:spTree>
    <p:extLst>
      <p:ext uri="{BB962C8B-B14F-4D97-AF65-F5344CB8AC3E}">
        <p14:creationId xmlns:p14="http://schemas.microsoft.com/office/powerpoint/2010/main" xmlns="" val="72806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Completing a lesson involves:</a:t>
            </a:r>
          </a:p>
          <a:p>
            <a:pPr lvl="1"/>
            <a:r>
              <a:rPr lang="en-US" dirty="0"/>
              <a:t>Viewing the material</a:t>
            </a:r>
          </a:p>
          <a:p>
            <a:pPr lvl="1"/>
            <a:r>
              <a:rPr lang="en-US" dirty="0"/>
              <a:t>Taking a quiz/assessment</a:t>
            </a:r>
          </a:p>
          <a:p>
            <a:pPr lvl="2"/>
            <a:r>
              <a:rPr lang="en-US" dirty="0"/>
              <a:t>Must pass to advance</a:t>
            </a:r>
          </a:p>
          <a:p>
            <a:pPr lvl="2"/>
            <a:r>
              <a:rPr lang="en-US" dirty="0"/>
              <a:t>Fail?  View material again and/or retake</a:t>
            </a:r>
          </a:p>
          <a:p>
            <a:endParaRPr lang="en-US" dirty="0"/>
          </a:p>
        </p:txBody>
      </p:sp>
    </p:spTree>
    <p:extLst>
      <p:ext uri="{BB962C8B-B14F-4D97-AF65-F5344CB8AC3E}">
        <p14:creationId xmlns:p14="http://schemas.microsoft.com/office/powerpoint/2010/main" xmlns="" val="165793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Too easy?</a:t>
            </a:r>
          </a:p>
          <a:p>
            <a:pPr lvl="1"/>
            <a:r>
              <a:rPr lang="en-US" dirty="0"/>
              <a:t>Skip a grade</a:t>
            </a:r>
          </a:p>
          <a:p>
            <a:pPr lvl="1"/>
            <a:r>
              <a:rPr lang="en-US" dirty="0"/>
              <a:t>Must take final exam though</a:t>
            </a:r>
          </a:p>
          <a:p>
            <a:endParaRPr lang="en-US" dirty="0"/>
          </a:p>
        </p:txBody>
      </p:sp>
    </p:spTree>
    <p:extLst>
      <p:ext uri="{BB962C8B-B14F-4D97-AF65-F5344CB8AC3E}">
        <p14:creationId xmlns:p14="http://schemas.microsoft.com/office/powerpoint/2010/main" xmlns="" val="3751420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Too hard?</a:t>
            </a:r>
          </a:p>
          <a:p>
            <a:pPr lvl="1"/>
            <a:r>
              <a:rPr lang="en-US" dirty="0"/>
              <a:t>Tutor is available</a:t>
            </a:r>
          </a:p>
          <a:p>
            <a:pPr lvl="1"/>
            <a:r>
              <a:rPr lang="en-US" dirty="0"/>
              <a:t>Tutor provides more questions</a:t>
            </a:r>
          </a:p>
          <a:p>
            <a:pPr lvl="1"/>
            <a:r>
              <a:rPr lang="en-US" dirty="0"/>
              <a:t>This involves creating many more questions though</a:t>
            </a:r>
          </a:p>
          <a:p>
            <a:endParaRPr lang="en-US" dirty="0"/>
          </a:p>
        </p:txBody>
      </p:sp>
    </p:spTree>
    <p:extLst>
      <p:ext uri="{BB962C8B-B14F-4D97-AF65-F5344CB8AC3E}">
        <p14:creationId xmlns:p14="http://schemas.microsoft.com/office/powerpoint/2010/main" xmlns="" val="3842935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lstStyle/>
          <a:p>
            <a:r>
              <a:rPr lang="en-US" dirty="0"/>
              <a:t>A Big Goal</a:t>
            </a:r>
          </a:p>
          <a:p>
            <a:pPr lvl="1"/>
            <a:r>
              <a:rPr lang="en-US" dirty="0"/>
              <a:t>Nice Appearance</a:t>
            </a:r>
          </a:p>
          <a:p>
            <a:pPr lvl="2"/>
            <a:r>
              <a:rPr lang="en-US" dirty="0"/>
              <a:t>Should look colorful and inviting</a:t>
            </a:r>
          </a:p>
          <a:p>
            <a:pPr lvl="2"/>
            <a:r>
              <a:rPr lang="en-US" dirty="0"/>
              <a:t>Kid-friendly</a:t>
            </a:r>
          </a:p>
          <a:p>
            <a:pPr lvl="1"/>
            <a:endParaRPr lang="en-US" dirty="0"/>
          </a:p>
          <a:p>
            <a:r>
              <a:rPr lang="en-US" dirty="0"/>
              <a:t>A Bigger Obstacle</a:t>
            </a:r>
          </a:p>
          <a:p>
            <a:pPr lvl="1"/>
            <a:r>
              <a:rPr lang="en-US" dirty="0"/>
              <a:t>We can’t draw</a:t>
            </a:r>
          </a:p>
          <a:p>
            <a:endParaRPr lang="en-US" dirty="0"/>
          </a:p>
        </p:txBody>
      </p:sp>
    </p:spTree>
    <p:extLst>
      <p:ext uri="{BB962C8B-B14F-4D97-AF65-F5344CB8AC3E}">
        <p14:creationId xmlns:p14="http://schemas.microsoft.com/office/powerpoint/2010/main" xmlns="" val="326158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2246939"/>
            <a:ext cx="2057400" cy="3067050"/>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43036" y="2246939"/>
            <a:ext cx="2371725" cy="2933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123063" y="2246939"/>
            <a:ext cx="2551093" cy="3024868"/>
          </a:xfrm>
          <a:prstGeom prst="rect">
            <a:avLst/>
          </a:prstGeom>
        </p:spPr>
      </p:pic>
    </p:spTree>
    <p:extLst>
      <p:ext uri="{BB962C8B-B14F-4D97-AF65-F5344CB8AC3E}">
        <p14:creationId xmlns:p14="http://schemas.microsoft.com/office/powerpoint/2010/main" xmlns="" val="424083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Needs</a:t>
            </a:r>
            <a:endParaRPr lang="en-US" dirty="0"/>
          </a:p>
        </p:txBody>
      </p:sp>
      <p:sp>
        <p:nvSpPr>
          <p:cNvPr id="3" name="Content Placeholder 2"/>
          <p:cNvSpPr>
            <a:spLocks noGrp="1"/>
          </p:cNvSpPr>
          <p:nvPr>
            <p:ph idx="1"/>
          </p:nvPr>
        </p:nvSpPr>
        <p:spPr/>
        <p:txBody>
          <a:bodyPr/>
          <a:lstStyle/>
          <a:p>
            <a:r>
              <a:rPr lang="en-US" dirty="0" smtClean="0"/>
              <a:t>Unique User Profiles</a:t>
            </a:r>
          </a:p>
          <a:p>
            <a:r>
              <a:rPr lang="en-US" dirty="0" smtClean="0"/>
              <a:t>Content changes based on grade level</a:t>
            </a:r>
          </a:p>
          <a:p>
            <a:r>
              <a:rPr lang="en-US" dirty="0" smtClean="0"/>
              <a:t>Users have the ability to change difficulty level</a:t>
            </a:r>
          </a:p>
          <a:p>
            <a:r>
              <a:rPr lang="en-US" dirty="0" smtClean="0"/>
              <a:t>Displays user progress</a:t>
            </a:r>
          </a:p>
          <a:p>
            <a:r>
              <a:rPr lang="en-US" dirty="0" smtClean="0"/>
              <a:t>Various subjects taught</a:t>
            </a:r>
          </a:p>
          <a:p>
            <a:r>
              <a:rPr lang="en-US" dirty="0" smtClean="0"/>
              <a:t>Teaches, doesn’t just review</a:t>
            </a:r>
            <a:endParaRPr lang="en-US" dirty="0"/>
          </a:p>
        </p:txBody>
      </p:sp>
    </p:spTree>
    <p:extLst>
      <p:ext uri="{BB962C8B-B14F-4D97-AF65-F5344CB8AC3E}">
        <p14:creationId xmlns:p14="http://schemas.microsoft.com/office/powerpoint/2010/main" xmlns="" val="37793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Users</a:t>
            </a:r>
            <a:endParaRPr lang="en-US" dirty="0"/>
          </a:p>
        </p:txBody>
      </p:sp>
      <p:sp>
        <p:nvSpPr>
          <p:cNvPr id="3" name="Content Placeholder 2"/>
          <p:cNvSpPr>
            <a:spLocks noGrp="1"/>
          </p:cNvSpPr>
          <p:nvPr>
            <p:ph idx="1"/>
          </p:nvPr>
        </p:nvSpPr>
        <p:spPr/>
        <p:txBody>
          <a:bodyPr/>
          <a:lstStyle/>
          <a:p>
            <a:r>
              <a:rPr lang="en-US" dirty="0" smtClean="0"/>
              <a:t>One type of user: Students</a:t>
            </a:r>
          </a:p>
          <a:p>
            <a:pPr lvl="1"/>
            <a:r>
              <a:rPr lang="en-US" dirty="0" smtClean="0"/>
              <a:t>First through Fifth Grade</a:t>
            </a:r>
          </a:p>
          <a:p>
            <a:r>
              <a:rPr lang="en-US" dirty="0" smtClean="0"/>
              <a:t>New or Continued</a:t>
            </a:r>
          </a:p>
          <a:p>
            <a:r>
              <a:rPr lang="en-US" dirty="0" smtClean="0"/>
              <a:t>Teaching</a:t>
            </a:r>
          </a:p>
          <a:p>
            <a:r>
              <a:rPr lang="en-US" dirty="0" smtClean="0"/>
              <a:t>Testing</a:t>
            </a:r>
          </a:p>
          <a:p>
            <a:r>
              <a:rPr lang="en-US" dirty="0" smtClean="0"/>
              <a:t>Review (if needed)</a:t>
            </a:r>
          </a:p>
          <a:p>
            <a:r>
              <a:rPr lang="en-US" dirty="0" smtClean="0"/>
              <a:t>Next section</a:t>
            </a:r>
            <a:endParaRPr lang="en-US" dirty="0"/>
          </a:p>
        </p:txBody>
      </p:sp>
    </p:spTree>
    <p:extLst>
      <p:ext uri="{BB962C8B-B14F-4D97-AF65-F5344CB8AC3E}">
        <p14:creationId xmlns:p14="http://schemas.microsoft.com/office/powerpoint/2010/main" xmlns="" val="129013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Modes of Operation</a:t>
            </a:r>
            <a:endParaRPr lang="en-US" dirty="0"/>
          </a:p>
        </p:txBody>
      </p:sp>
      <p:sp>
        <p:nvSpPr>
          <p:cNvPr id="3" name="Content Placeholder 2"/>
          <p:cNvSpPr>
            <a:spLocks noGrp="1"/>
          </p:cNvSpPr>
          <p:nvPr>
            <p:ph idx="1"/>
          </p:nvPr>
        </p:nvSpPr>
        <p:spPr/>
        <p:txBody>
          <a:bodyPr/>
          <a:lstStyle/>
          <a:p>
            <a:r>
              <a:rPr lang="en-US" dirty="0" smtClean="0"/>
              <a:t>Login mode</a:t>
            </a:r>
          </a:p>
          <a:p>
            <a:r>
              <a:rPr lang="en-US" dirty="0" smtClean="0"/>
              <a:t>Map mode</a:t>
            </a:r>
          </a:p>
          <a:p>
            <a:r>
              <a:rPr lang="en-US" dirty="0" smtClean="0"/>
              <a:t>Lesson mode</a:t>
            </a:r>
          </a:p>
          <a:p>
            <a:pPr lvl="1"/>
            <a:r>
              <a:rPr lang="en-US" dirty="0" smtClean="0"/>
              <a:t>Tutor mode</a:t>
            </a:r>
          </a:p>
          <a:p>
            <a:r>
              <a:rPr lang="en-US" dirty="0" smtClean="0"/>
              <a:t>Options mode</a:t>
            </a:r>
            <a:endParaRPr lang="en-US" dirty="0"/>
          </a:p>
        </p:txBody>
      </p:sp>
    </p:spTree>
    <p:extLst>
      <p:ext uri="{BB962C8B-B14F-4D97-AF65-F5344CB8AC3E}">
        <p14:creationId xmlns:p14="http://schemas.microsoft.com/office/powerpoint/2010/main" xmlns="" val="344653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 Operational Scenarios</a:t>
            </a:r>
            <a:endParaRPr lang="en-US" dirty="0"/>
          </a:p>
        </p:txBody>
      </p:sp>
      <p:sp>
        <p:nvSpPr>
          <p:cNvPr id="3" name="Content Placeholder 2"/>
          <p:cNvSpPr>
            <a:spLocks noGrp="1"/>
          </p:cNvSpPr>
          <p:nvPr>
            <p:ph idx="1"/>
          </p:nvPr>
        </p:nvSpPr>
        <p:spPr/>
        <p:txBody>
          <a:bodyPr/>
          <a:lstStyle/>
          <a:p>
            <a:r>
              <a:rPr lang="en-US" dirty="0" smtClean="0"/>
              <a:t>Standard</a:t>
            </a:r>
          </a:p>
          <a:p>
            <a:r>
              <a:rPr lang="en-US" dirty="0" smtClean="0"/>
              <a:t>Bugs:</a:t>
            </a:r>
          </a:p>
          <a:p>
            <a:pPr lvl="1"/>
            <a:r>
              <a:rPr lang="en-US" dirty="0" smtClean="0"/>
              <a:t>Insecure login</a:t>
            </a:r>
          </a:p>
          <a:p>
            <a:pPr lvl="1"/>
            <a:r>
              <a:rPr lang="en-US" dirty="0" smtClean="0"/>
              <a:t>Progress prevention</a:t>
            </a:r>
          </a:p>
          <a:p>
            <a:pPr lvl="1"/>
            <a:r>
              <a:rPr lang="en-US" dirty="0" smtClean="0"/>
              <a:t>Save data glitch</a:t>
            </a:r>
          </a:p>
          <a:p>
            <a:endParaRPr lang="en-US" dirty="0"/>
          </a:p>
        </p:txBody>
      </p:sp>
    </p:spTree>
    <p:extLst>
      <p:ext uri="{BB962C8B-B14F-4D97-AF65-F5344CB8AC3E}">
        <p14:creationId xmlns:p14="http://schemas.microsoft.com/office/powerpoint/2010/main" xmlns="" val="1825298828"/>
      </p:ext>
    </p:extLst>
  </p:cSld>
  <p:clrMapOvr>
    <a:masterClrMapping/>
  </p:clrMapOvr>
</p:sld>
</file>

<file path=ppt/theme/theme1.xml><?xml version="1.0" encoding="utf-8"?>
<a:theme xmlns:a="http://schemas.openxmlformats.org/drawingml/2006/main" name="Facet">
  <a:themeElements>
    <a:clrScheme name="Facet HD - cor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HD - core">
      <a:majorFont>
        <a:latin typeface="Trebuchet MS"/>
        <a:ea typeface=""/>
        <a:cs typeface=""/>
      </a:majorFont>
      <a:minorFont>
        <a:latin typeface="Trebuchet MS"/>
        <a:ea typeface=""/>
        <a:cs typeface=""/>
      </a:minorFont>
    </a:fontScheme>
    <a:fmtScheme name="Facet HD - cor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1_Facet">
  <a:themeElements>
    <a:clrScheme name="Facet HD - cor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HD - core">
      <a:majorFont>
        <a:latin typeface="Trebuchet MS"/>
        <a:ea typeface=""/>
        <a:cs typeface=""/>
      </a:majorFont>
      <a:minorFont>
        <a:latin typeface="Trebuchet MS"/>
        <a:ea typeface=""/>
        <a:cs typeface=""/>
      </a:minorFont>
    </a:fontScheme>
    <a:fmtScheme name="Facet HD - cor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92</TotalTime>
  <Words>1507</Words>
  <Application>Microsoft Office PowerPoint</Application>
  <PresentationFormat>Custom</PresentationFormat>
  <Paragraphs>251</Paragraphs>
  <Slides>47</Slides>
  <Notes>0</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Facet</vt:lpstr>
      <vt:lpstr>1_Facet</vt:lpstr>
      <vt:lpstr>Virtual Teacher/Mentor Deliverables 1 &amp; 2</vt:lpstr>
      <vt:lpstr>Overview</vt:lpstr>
      <vt:lpstr>Some final quick points</vt:lpstr>
      <vt:lpstr>Concept of Operations</vt:lpstr>
      <vt:lpstr>Current System</vt:lpstr>
      <vt:lpstr>Proposed System: Needs</vt:lpstr>
      <vt:lpstr>Proposed System: Users</vt:lpstr>
      <vt:lpstr>Proposed System: Modes of Operation</vt:lpstr>
      <vt:lpstr>Proposed System: Operational Scenarios</vt:lpstr>
      <vt:lpstr>Proposed System: Operational Features</vt:lpstr>
      <vt:lpstr>Proposed System: Expected Impacts</vt:lpstr>
      <vt:lpstr>Proposed System: Analysis</vt:lpstr>
      <vt:lpstr>Project Management Plan</vt:lpstr>
      <vt:lpstr>Project Team Organization</vt:lpstr>
      <vt:lpstr>Software Life Cycle Process</vt:lpstr>
      <vt:lpstr>Applicable Standards</vt:lpstr>
      <vt:lpstr>Technical Project Metrics</vt:lpstr>
      <vt:lpstr>Tools</vt:lpstr>
      <vt:lpstr>Config. Management</vt:lpstr>
      <vt:lpstr>Quality Assurance</vt:lpstr>
      <vt:lpstr>Risk Management</vt:lpstr>
      <vt:lpstr>Software Requirement Specifications and  Test Plan</vt:lpstr>
      <vt:lpstr>Introduction</vt:lpstr>
      <vt:lpstr>Event Table</vt:lpstr>
      <vt:lpstr>Use Case Diagram</vt:lpstr>
      <vt:lpstr>Functional Requirements</vt:lpstr>
      <vt:lpstr>Input Requirements</vt:lpstr>
      <vt:lpstr>Physical Environment Requirements</vt:lpstr>
      <vt:lpstr>Documentation Requirements</vt:lpstr>
      <vt:lpstr>Security Requirements</vt:lpstr>
      <vt:lpstr>Test Plan</vt:lpstr>
      <vt:lpstr>High Level Design</vt:lpstr>
      <vt:lpstr>Component Diagram</vt:lpstr>
      <vt:lpstr>Architectural Design Choice</vt:lpstr>
      <vt:lpstr>Design Issues</vt:lpstr>
      <vt:lpstr>Design Issues</vt:lpstr>
      <vt:lpstr>Detailed Design</vt:lpstr>
      <vt:lpstr>Activity Diagram</vt:lpstr>
      <vt:lpstr>Class Diagram</vt:lpstr>
      <vt:lpstr>Design Decisions</vt:lpstr>
      <vt:lpstr>Design Decisions</vt:lpstr>
      <vt:lpstr>Design Decisions</vt:lpstr>
      <vt:lpstr>Design Decisions</vt:lpstr>
      <vt:lpstr>Design Decisions</vt:lpstr>
      <vt:lpstr>Design Decisions</vt:lpstr>
      <vt:lpstr>Design Decisions</vt:lpstr>
      <vt:lpstr>Design Decisions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Teacher/Mentor Deliverables 1 &amp; 2</dc:title>
  <dc:creator>Stephen Caskey</dc:creator>
  <cp:lastModifiedBy>Jason</cp:lastModifiedBy>
  <cp:revision>11</cp:revision>
  <dcterms:created xsi:type="dcterms:W3CDTF">2012-10-18T04:00:48Z</dcterms:created>
  <dcterms:modified xsi:type="dcterms:W3CDTF">2012-10-18T06:32:23Z</dcterms:modified>
</cp:coreProperties>
</file>