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503" r:id="rId3"/>
    <p:sldId id="555" r:id="rId4"/>
    <p:sldId id="507" r:id="rId5"/>
    <p:sldId id="511" r:id="rId6"/>
    <p:sldId id="504" r:id="rId7"/>
    <p:sldId id="505" r:id="rId8"/>
    <p:sldId id="506" r:id="rId9"/>
    <p:sldId id="508" r:id="rId10"/>
    <p:sldId id="509" r:id="rId11"/>
    <p:sldId id="510" r:id="rId12"/>
    <p:sldId id="512" r:id="rId13"/>
    <p:sldId id="513" r:id="rId14"/>
    <p:sldId id="514" r:id="rId15"/>
    <p:sldId id="556" r:id="rId16"/>
    <p:sldId id="516" r:id="rId17"/>
    <p:sldId id="515" r:id="rId18"/>
    <p:sldId id="517" r:id="rId19"/>
    <p:sldId id="518" r:id="rId20"/>
    <p:sldId id="519" r:id="rId21"/>
    <p:sldId id="521" r:id="rId22"/>
    <p:sldId id="522" r:id="rId23"/>
    <p:sldId id="523" r:id="rId24"/>
    <p:sldId id="525" r:id="rId25"/>
    <p:sldId id="524" r:id="rId26"/>
    <p:sldId id="526" r:id="rId27"/>
    <p:sldId id="527" r:id="rId28"/>
    <p:sldId id="528" r:id="rId29"/>
    <p:sldId id="529" r:id="rId30"/>
    <p:sldId id="532" r:id="rId31"/>
    <p:sldId id="533" r:id="rId32"/>
    <p:sldId id="534" r:id="rId33"/>
    <p:sldId id="535" r:id="rId34"/>
    <p:sldId id="536" r:id="rId35"/>
    <p:sldId id="537" r:id="rId36"/>
    <p:sldId id="538" r:id="rId37"/>
    <p:sldId id="539" r:id="rId38"/>
    <p:sldId id="544" r:id="rId39"/>
    <p:sldId id="545" r:id="rId40"/>
    <p:sldId id="546" r:id="rId41"/>
    <p:sldId id="540" r:id="rId42"/>
    <p:sldId id="541" r:id="rId43"/>
    <p:sldId id="554" r:id="rId44"/>
    <p:sldId id="542" r:id="rId45"/>
    <p:sldId id="547" r:id="rId46"/>
    <p:sldId id="548" r:id="rId47"/>
    <p:sldId id="550" r:id="rId48"/>
    <p:sldId id="549" r:id="rId49"/>
    <p:sldId id="551" r:id="rId5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B5FFF-B89A-47C5-9575-E482B3ADA9C8}">
          <p14:sldIdLst>
            <p14:sldId id="256"/>
            <p14:sldId id="503"/>
            <p14:sldId id="555"/>
            <p14:sldId id="507"/>
            <p14:sldId id="511"/>
            <p14:sldId id="504"/>
            <p14:sldId id="505"/>
            <p14:sldId id="506"/>
            <p14:sldId id="508"/>
            <p14:sldId id="509"/>
            <p14:sldId id="510"/>
            <p14:sldId id="512"/>
            <p14:sldId id="513"/>
            <p14:sldId id="514"/>
            <p14:sldId id="556"/>
            <p14:sldId id="516"/>
            <p14:sldId id="515"/>
            <p14:sldId id="517"/>
            <p14:sldId id="518"/>
            <p14:sldId id="519"/>
            <p14:sldId id="521"/>
            <p14:sldId id="522"/>
            <p14:sldId id="523"/>
            <p14:sldId id="525"/>
            <p14:sldId id="524"/>
            <p14:sldId id="526"/>
            <p14:sldId id="527"/>
            <p14:sldId id="528"/>
            <p14:sldId id="529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4"/>
            <p14:sldId id="545"/>
            <p14:sldId id="546"/>
            <p14:sldId id="540"/>
            <p14:sldId id="541"/>
            <p14:sldId id="554"/>
            <p14:sldId id="542"/>
            <p14:sldId id="547"/>
            <p14:sldId id="548"/>
            <p14:sldId id="550"/>
            <p14:sldId id="549"/>
            <p14:sldId id="5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898" autoAdjust="0"/>
  </p:normalViewPr>
  <p:slideViewPr>
    <p:cSldViewPr>
      <p:cViewPr varScale="1">
        <p:scale>
          <a:sx n="119" d="100"/>
          <a:sy n="119" d="100"/>
        </p:scale>
        <p:origin x="1356" y="10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E7D41-AF85-4EB8-9136-AD5CDC06F668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75D75-BE1A-4B1F-B3A7-C6A445CFF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0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75D75-BE1A-4B1F-B3A7-C6A445CFF8D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24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if..else</a:t>
            </a:r>
            <a:r>
              <a:rPr lang="en-US" altLang="zh-CN" dirty="0"/>
              <a:t> if</a:t>
            </a:r>
            <a:r>
              <a:rPr lang="zh-CN" altLang="en-US" dirty="0"/>
              <a:t>实现上面的问题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75D75-BE1A-4B1F-B3A7-C6A445CFF8D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370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这里使用</a:t>
            </a:r>
            <a:r>
              <a:rPr lang="en-US" altLang="zh-CN" dirty="0"/>
              <a:t>if</a:t>
            </a:r>
            <a:r>
              <a:rPr lang="zh-CN" altLang="en-US" dirty="0"/>
              <a:t>嵌套完成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75D75-BE1A-4B1F-B3A7-C6A445CFF8D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899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1</a:t>
            </a:r>
            <a:r>
              <a:rPr lang="zh-CN" altLang="en-US" dirty="0"/>
              <a:t>，打印星期</a:t>
            </a:r>
            <a:r>
              <a:rPr lang="en-US" altLang="zh-CN" dirty="0"/>
              <a:t>1</a:t>
            </a:r>
            <a:r>
              <a:rPr lang="zh-CN" altLang="en-US" dirty="0"/>
              <a:t>，输入</a:t>
            </a:r>
            <a:r>
              <a:rPr lang="en-US" altLang="zh-CN" dirty="0"/>
              <a:t>2</a:t>
            </a:r>
            <a:r>
              <a:rPr lang="zh-CN" altLang="en-US" dirty="0"/>
              <a:t>，打印星期</a:t>
            </a:r>
            <a:r>
              <a:rPr lang="en-US" altLang="zh-CN" dirty="0"/>
              <a:t>2.</a:t>
            </a:r>
            <a:r>
              <a:rPr lang="zh-CN" altLang="en-US" dirty="0"/>
              <a:t>。。。。。。。。。。。。。。。。。。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75D75-BE1A-4B1F-B3A7-C6A445CFF8D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250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75D75-BE1A-4B1F-B3A7-C6A445CFF8D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44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5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" y="-12812"/>
            <a:ext cx="9141291" cy="514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483768" y="123478"/>
            <a:ext cx="668203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51720" y="2067694"/>
            <a:ext cx="6696744" cy="110251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6600" b="1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语言核心语法        </a:t>
            </a:r>
            <a:b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en-US" altLang="zh-CN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--《Go</a:t>
            </a:r>
            <a:r>
              <a:rPr lang="zh-CN" altLang="en-US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语言与区块链</a:t>
            </a:r>
            <a:r>
              <a:rPr lang="en-US" altLang="zh-CN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74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FDB84F3-EA13-40BB-8619-A681A6B7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6.2 if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结构案例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D088C8A-6C3D-42B4-85B6-4CAF06463A27}"/>
              </a:ext>
            </a:extLst>
          </p:cNvPr>
          <p:cNvSpPr/>
          <p:nvPr/>
        </p:nvSpPr>
        <p:spPr>
          <a:xfrm>
            <a:off x="2926195" y="2647613"/>
            <a:ext cx="61629" cy="68153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605598F-AFDA-4603-BE70-8DB779F64470}"/>
              </a:ext>
            </a:extLst>
          </p:cNvPr>
          <p:cNvSpPr/>
          <p:nvPr/>
        </p:nvSpPr>
        <p:spPr>
          <a:xfrm>
            <a:off x="7530955" y="1995686"/>
            <a:ext cx="137389" cy="13738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76C9042-B835-4DE4-9990-8573300F7001}"/>
              </a:ext>
            </a:extLst>
          </p:cNvPr>
          <p:cNvSpPr/>
          <p:nvPr/>
        </p:nvSpPr>
        <p:spPr>
          <a:xfrm flipH="1">
            <a:off x="5662102" y="2813996"/>
            <a:ext cx="61629" cy="7200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32CD9C9-B0EA-4009-AC7E-E8DEE5115DFE}"/>
              </a:ext>
            </a:extLst>
          </p:cNvPr>
          <p:cNvSpPr/>
          <p:nvPr/>
        </p:nvSpPr>
        <p:spPr>
          <a:xfrm flipH="1">
            <a:off x="6181328" y="2557156"/>
            <a:ext cx="46856" cy="4571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11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E69DB72-6F5F-46DD-8510-81A3F56EF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0"/>
            <a:ext cx="3816424" cy="473212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95619E2-2B6A-416C-BC0B-8CDE174A1CFD}"/>
              </a:ext>
            </a:extLst>
          </p:cNvPr>
          <p:cNvSpPr/>
          <p:nvPr/>
        </p:nvSpPr>
        <p:spPr>
          <a:xfrm>
            <a:off x="3851920" y="555526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38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AE895C2-A897-44DF-BC0D-7846F5DC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6.2 if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结构案例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4F9D549-DA85-4712-A66F-74AA1C8523ED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82DCDB-02B0-4757-B48A-1AD7AC1BB49B}"/>
              </a:ext>
            </a:extLst>
          </p:cNvPr>
          <p:cNvSpPr/>
          <p:nvPr/>
        </p:nvSpPr>
        <p:spPr>
          <a:xfrm>
            <a:off x="1331640" y="1923678"/>
            <a:ext cx="76113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输入语文成绩与数据成绩，如果数学成绩等于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分并且语文成绩大于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则奖励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511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6467E8F-02E8-46E0-A9C5-BC01F25F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6.3 if...else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2BD732D-8076-4484-961C-9FD05C8AA068}"/>
              </a:ext>
            </a:extLst>
          </p:cNvPr>
          <p:cNvSpPr/>
          <p:nvPr/>
        </p:nvSpPr>
        <p:spPr>
          <a:xfrm>
            <a:off x="2926195" y="2647613"/>
            <a:ext cx="61629" cy="68153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9675688-8656-47C7-B7E5-C6D56A23DA0F}"/>
              </a:ext>
            </a:extLst>
          </p:cNvPr>
          <p:cNvSpPr/>
          <p:nvPr/>
        </p:nvSpPr>
        <p:spPr>
          <a:xfrm>
            <a:off x="7530955" y="1995686"/>
            <a:ext cx="137389" cy="13738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E04489-DE85-4FCE-9EA7-1E5D5A347F74}"/>
              </a:ext>
            </a:extLst>
          </p:cNvPr>
          <p:cNvSpPr/>
          <p:nvPr/>
        </p:nvSpPr>
        <p:spPr>
          <a:xfrm flipH="1">
            <a:off x="5662102" y="2813996"/>
            <a:ext cx="61629" cy="7200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2BCFF9F-DE8D-466B-B916-33CC4D7C0280}"/>
              </a:ext>
            </a:extLst>
          </p:cNvPr>
          <p:cNvSpPr/>
          <p:nvPr/>
        </p:nvSpPr>
        <p:spPr>
          <a:xfrm flipH="1">
            <a:off x="6181328" y="2557156"/>
            <a:ext cx="46856" cy="4571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08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A2E8ACD-BA5E-47AE-89B9-3117D6A64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0"/>
            <a:ext cx="3816424" cy="473212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D6073E3-7FBD-4470-81C9-1FBF08427F77}"/>
              </a:ext>
            </a:extLst>
          </p:cNvPr>
          <p:cNvSpPr/>
          <p:nvPr/>
        </p:nvSpPr>
        <p:spPr>
          <a:xfrm>
            <a:off x="3923928" y="987574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80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2A9D5B7-9DA5-4BD2-B956-A89E0D42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6.3 if...else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7D8BF9A-70A8-4933-A7CC-6A05AAC9B929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42DFD7-43EA-43D0-95F7-3A03F096F782}"/>
              </a:ext>
            </a:extLst>
          </p:cNvPr>
          <p:cNvSpPr txBox="1"/>
          <p:nvPr/>
        </p:nvSpPr>
        <p:spPr>
          <a:xfrm>
            <a:off x="1547664" y="1851670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基本语法和执行流程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E01937-8F03-4832-AEE2-D3B28EA3DC8F}"/>
              </a:ext>
            </a:extLst>
          </p:cNvPr>
          <p:cNvSpPr txBox="1"/>
          <p:nvPr/>
        </p:nvSpPr>
        <p:spPr>
          <a:xfrm>
            <a:off x="1554197" y="238708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案例展示</a:t>
            </a:r>
          </a:p>
        </p:txBody>
      </p:sp>
    </p:spTree>
    <p:extLst>
      <p:ext uri="{BB962C8B-B14F-4D97-AF65-F5344CB8AC3E}">
        <p14:creationId xmlns:p14="http://schemas.microsoft.com/office/powerpoint/2010/main" val="374988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067BFD0-4EFC-4DCA-AF78-E56B51B4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6.3 if...else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FF424A9-3765-40EE-9470-89C87ABC9AFE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39D3E1-6E6C-48E1-911D-3650DC2378B8}"/>
              </a:ext>
            </a:extLst>
          </p:cNvPr>
          <p:cNvSpPr/>
          <p:nvPr/>
        </p:nvSpPr>
        <p:spPr>
          <a:xfrm>
            <a:off x="1547664" y="1923678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57300" lvl="3" indent="0">
              <a:buNone/>
            </a:pPr>
            <a:r>
              <a:rPr lang="en-US" altLang="zh-CN" sz="2800" b="1" dirty="0"/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条件判断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1257300" lvl="3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代码语句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3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 else {</a:t>
            </a:r>
          </a:p>
          <a:p>
            <a:pPr marL="1257300" lvl="3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代码语句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3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03989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C8CED5B-DCFF-4408-8350-96A37871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6.3 if...else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2C330F4-4B85-40F5-98A4-2D0BBF003F32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FBB443-ACD4-4AAD-865A-DF1F5F1D35CA}"/>
              </a:ext>
            </a:extLst>
          </p:cNvPr>
          <p:cNvSpPr/>
          <p:nvPr/>
        </p:nvSpPr>
        <p:spPr>
          <a:xfrm>
            <a:off x="1115616" y="2025714"/>
            <a:ext cx="7056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问题：小王的考试成绩大于等于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那么爸爸奖励他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爸爸就让小王跪方便面。</a:t>
            </a:r>
          </a:p>
        </p:txBody>
      </p:sp>
    </p:spTree>
    <p:extLst>
      <p:ext uri="{BB962C8B-B14F-4D97-AF65-F5344CB8AC3E}">
        <p14:creationId xmlns:p14="http://schemas.microsoft.com/office/powerpoint/2010/main" val="371721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0">
            <a:extLst>
              <a:ext uri="{FF2B5EF4-FFF2-40B4-BE49-F238E27FC236}">
                <a16:creationId xmlns:a16="http://schemas.microsoft.com/office/drawing/2014/main" id="{E4F5462B-E9A0-4DA8-B0C9-2AB59CD917F7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2" name="Image 12" descr="Divider Right.png">
            <a:extLst>
              <a:ext uri="{FF2B5EF4-FFF2-40B4-BE49-F238E27FC236}">
                <a16:creationId xmlns:a16="http://schemas.microsoft.com/office/drawing/2014/main" id="{6E977431-0103-4D61-BD4E-F643298BF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13" name="Image 12" descr="Divider Right.png">
            <a:extLst>
              <a:ext uri="{FF2B5EF4-FFF2-40B4-BE49-F238E27FC236}">
                <a16:creationId xmlns:a16="http://schemas.microsoft.com/office/drawing/2014/main" id="{CC0CAE00-C74C-4360-8FFF-F85EE8C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BE0A8B3-5F1D-4D05-94FB-54F6A7153F19}"/>
              </a:ext>
            </a:extLst>
          </p:cNvPr>
          <p:cNvSpPr txBox="1"/>
          <p:nvPr/>
        </p:nvSpPr>
        <p:spPr>
          <a:xfrm>
            <a:off x="2805205" y="2018341"/>
            <a:ext cx="226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if...else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基本结构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0E4DD6-0356-46EE-B582-2BD618D68A6E}"/>
              </a:ext>
            </a:extLst>
          </p:cNvPr>
          <p:cNvSpPr txBox="1"/>
          <p:nvPr/>
        </p:nvSpPr>
        <p:spPr>
          <a:xfrm>
            <a:off x="2805205" y="3435854"/>
            <a:ext cx="265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if...else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结构执行流程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74E3AA6-FBDC-4391-8EED-086E0A455377}"/>
              </a:ext>
            </a:extLst>
          </p:cNvPr>
          <p:cNvSpPr txBox="1"/>
          <p:nvPr/>
        </p:nvSpPr>
        <p:spPr>
          <a:xfrm>
            <a:off x="2805205" y="3960239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适合两种情况下的判断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936B9D-58C7-4C47-B8BE-676DEEB69885}"/>
              </a:ext>
            </a:extLst>
          </p:cNvPr>
          <p:cNvSpPr/>
          <p:nvPr/>
        </p:nvSpPr>
        <p:spPr>
          <a:xfrm>
            <a:off x="2469588" y="237447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57300" lvl="3" indent="0"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条件判断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1257300" lvl="3" indent="0"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代码语句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3" indent="0"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 else {</a:t>
            </a:r>
          </a:p>
          <a:p>
            <a:pPr marL="1257300" lvl="3" indent="0"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代码语句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3" indent="0"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41C7B4-7CC6-4249-89A6-4A4CDB882A50}"/>
              </a:ext>
            </a:extLst>
          </p:cNvPr>
          <p:cNvSpPr txBox="1"/>
          <p:nvPr/>
        </p:nvSpPr>
        <p:spPr>
          <a:xfrm>
            <a:off x="5494370" y="3075780"/>
            <a:ext cx="154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的书写位置</a:t>
            </a:r>
          </a:p>
        </p:txBody>
      </p:sp>
    </p:spTree>
    <p:extLst>
      <p:ext uri="{BB962C8B-B14F-4D97-AF65-F5344CB8AC3E}">
        <p14:creationId xmlns:p14="http://schemas.microsoft.com/office/powerpoint/2010/main" val="4222865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35428-17DF-49FC-835C-8F5E2A8F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6.4 if...else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结构案例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C71CF0A-CA17-4527-A5D1-7719E38C1B5A}"/>
              </a:ext>
            </a:extLst>
          </p:cNvPr>
          <p:cNvSpPr/>
          <p:nvPr/>
        </p:nvSpPr>
        <p:spPr>
          <a:xfrm>
            <a:off x="2926195" y="2647613"/>
            <a:ext cx="61629" cy="68153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838F571-E773-4167-B426-08FFD75F862A}"/>
              </a:ext>
            </a:extLst>
          </p:cNvPr>
          <p:cNvSpPr/>
          <p:nvPr/>
        </p:nvSpPr>
        <p:spPr>
          <a:xfrm>
            <a:off x="7530955" y="1995686"/>
            <a:ext cx="137389" cy="13738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6C8E4B0-03CB-46ED-A45E-44B2C710B8E8}"/>
              </a:ext>
            </a:extLst>
          </p:cNvPr>
          <p:cNvSpPr/>
          <p:nvPr/>
        </p:nvSpPr>
        <p:spPr>
          <a:xfrm flipH="1">
            <a:off x="5662102" y="2813996"/>
            <a:ext cx="61629" cy="7200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DD58C1E-25E9-4954-A6C8-0B1888B14BD2}"/>
              </a:ext>
            </a:extLst>
          </p:cNvPr>
          <p:cNvSpPr/>
          <p:nvPr/>
        </p:nvSpPr>
        <p:spPr>
          <a:xfrm flipH="1">
            <a:off x="6181328" y="2557156"/>
            <a:ext cx="46856" cy="4571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9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E0AED84-7B0B-4F32-9E5E-9112A0FD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分支结构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FC23080-352E-4AFA-8C36-B1385AEEEC11}"/>
              </a:ext>
            </a:extLst>
          </p:cNvPr>
          <p:cNvSpPr/>
          <p:nvPr/>
        </p:nvSpPr>
        <p:spPr>
          <a:xfrm>
            <a:off x="2926195" y="2647613"/>
            <a:ext cx="61629" cy="68153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A10DFFB-C7BC-4FCE-AE0F-720A1D385F46}"/>
              </a:ext>
            </a:extLst>
          </p:cNvPr>
          <p:cNvSpPr/>
          <p:nvPr/>
        </p:nvSpPr>
        <p:spPr>
          <a:xfrm>
            <a:off x="7530955" y="1995686"/>
            <a:ext cx="137389" cy="13738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B714862-82D7-4FAA-9973-27AC0AD95A93}"/>
              </a:ext>
            </a:extLst>
          </p:cNvPr>
          <p:cNvSpPr/>
          <p:nvPr/>
        </p:nvSpPr>
        <p:spPr>
          <a:xfrm flipH="1">
            <a:off x="5662102" y="2813996"/>
            <a:ext cx="61629" cy="7200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2F0F3CE-C723-4ECB-B619-E58E70620FCA}"/>
              </a:ext>
            </a:extLst>
          </p:cNvPr>
          <p:cNvSpPr/>
          <p:nvPr/>
        </p:nvSpPr>
        <p:spPr>
          <a:xfrm flipH="1">
            <a:off x="6181328" y="2557156"/>
            <a:ext cx="46856" cy="4571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6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0ADC1D8-8D36-4440-9085-CD67440B1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0"/>
            <a:ext cx="3816424" cy="47321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EAEC6A4-B061-4713-B1E5-F89F53B3B576}"/>
              </a:ext>
            </a:extLst>
          </p:cNvPr>
          <p:cNvSpPr/>
          <p:nvPr/>
        </p:nvSpPr>
        <p:spPr>
          <a:xfrm>
            <a:off x="4139952" y="1491630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1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A5EF26-233F-498B-9D86-8D3F3FF41D3D}"/>
              </a:ext>
            </a:extLst>
          </p:cNvPr>
          <p:cNvSpPr txBox="1"/>
          <p:nvPr/>
        </p:nvSpPr>
        <p:spPr>
          <a:xfrm>
            <a:off x="467544" y="1923678"/>
            <a:ext cx="7247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：输入一个数字，判断是否为偶数，如果是输出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该数是偶数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，否则输出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该数是奇数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6A30D64-37C7-4858-9C05-A6AB5952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6.4 if...else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结构案例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9D72B4-1FDB-46B0-97D2-DAF6DF105EB3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7FF74F-8A30-4A7F-8AF4-0D28712C4B8D}"/>
              </a:ext>
            </a:extLst>
          </p:cNvPr>
          <p:cNvSpPr txBox="1"/>
          <p:nvPr/>
        </p:nvSpPr>
        <p:spPr>
          <a:xfrm>
            <a:off x="444896" y="2434942"/>
            <a:ext cx="8940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输入公交卡当前的余额，只要超过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元，就可以上公交车；上车以后如果空座位的数量大于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，就可以坐下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9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ABFBAF6-1F65-46AF-90B8-30DC6BE5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6.5 if...else if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3664699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983634-8D2F-4805-BFA3-01D3BB460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0"/>
            <a:ext cx="3816424" cy="473212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817FD84-33B5-4310-B482-ACF3CF620285}"/>
              </a:ext>
            </a:extLst>
          </p:cNvPr>
          <p:cNvSpPr/>
          <p:nvPr/>
        </p:nvSpPr>
        <p:spPr>
          <a:xfrm>
            <a:off x="4139952" y="1923678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1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2FF0C18-8B5A-4D0E-AF01-83F994B2C7B4}"/>
              </a:ext>
            </a:extLst>
          </p:cNvPr>
          <p:cNvSpPr txBox="1"/>
          <p:nvPr/>
        </p:nvSpPr>
        <p:spPr>
          <a:xfrm>
            <a:off x="4067944" y="1327071"/>
            <a:ext cx="424847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基本语法如下：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条件判断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要执行的代码段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else if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条件判断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 </a:t>
            </a:r>
          </a:p>
          <a:p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要执行的代码段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else if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条件判断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要执行的代码段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……………else {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要执行的代码段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739BA15-5275-4ED7-9A74-FAD0CE34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6.5 if...else if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FEDE92-C56D-4BAC-AC64-4FB425C30350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27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BBEC8A-E4ED-4CA2-A925-9B89DD33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6.5 if...else if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555FCDE-EF5B-4546-9158-984D0ABF13DC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67042C-5C7F-4962-BF5A-1FDF306C890A}"/>
              </a:ext>
            </a:extLst>
          </p:cNvPr>
          <p:cNvSpPr txBox="1"/>
          <p:nvPr/>
        </p:nvSpPr>
        <p:spPr>
          <a:xfrm>
            <a:off x="1331640" y="185167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对学员的结业考试成绩评测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8B95B2-74CF-4359-9250-C388386CCD72}"/>
              </a:ext>
            </a:extLst>
          </p:cNvPr>
          <p:cNvSpPr txBox="1"/>
          <p:nvPr/>
        </p:nvSpPr>
        <p:spPr>
          <a:xfrm>
            <a:off x="1475656" y="2355726"/>
            <a:ext cx="6264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zh-CN" dirty="0"/>
              <a:t>成绩</a:t>
            </a:r>
            <a:r>
              <a:rPr lang="en-US" altLang="zh-CN" dirty="0"/>
              <a:t> &gt;=90 </a:t>
            </a:r>
            <a:r>
              <a:rPr lang="zh-CN" altLang="zh-CN" dirty="0"/>
              <a:t>：</a:t>
            </a:r>
            <a:r>
              <a:rPr lang="en-US" altLang="zh-CN" dirty="0"/>
              <a:t>A      </a:t>
            </a:r>
            <a:endParaRPr lang="zh-CN" altLang="zh-CN" dirty="0"/>
          </a:p>
          <a:p>
            <a:r>
              <a:rPr lang="en-US" altLang="zh-CN" dirty="0"/>
              <a:t> 90&gt;</a:t>
            </a:r>
            <a:r>
              <a:rPr lang="zh-CN" altLang="zh-CN" dirty="0"/>
              <a:t>成绩</a:t>
            </a:r>
            <a:r>
              <a:rPr lang="en-US" altLang="zh-CN" dirty="0"/>
              <a:t>&gt;=80 </a:t>
            </a:r>
            <a:r>
              <a:rPr lang="zh-CN" altLang="zh-CN" dirty="0"/>
              <a:t>：</a:t>
            </a:r>
            <a:r>
              <a:rPr lang="en-US" altLang="zh-CN" dirty="0"/>
              <a:t>B 	</a:t>
            </a:r>
            <a:endParaRPr lang="zh-CN" altLang="zh-CN" dirty="0"/>
          </a:p>
          <a:p>
            <a:r>
              <a:rPr lang="en-US" altLang="zh-CN" dirty="0"/>
              <a:t> 80&gt;</a:t>
            </a:r>
            <a:r>
              <a:rPr lang="zh-CN" altLang="zh-CN" dirty="0"/>
              <a:t>成绩</a:t>
            </a:r>
            <a:r>
              <a:rPr lang="en-US" altLang="zh-CN" dirty="0"/>
              <a:t>&gt;=70 </a:t>
            </a:r>
            <a:r>
              <a:rPr lang="zh-CN" altLang="zh-CN" dirty="0"/>
              <a:t>：</a:t>
            </a:r>
            <a:r>
              <a:rPr lang="en-US" altLang="zh-CN" dirty="0"/>
              <a:t>C</a:t>
            </a:r>
            <a:endParaRPr lang="zh-CN" altLang="zh-CN" dirty="0"/>
          </a:p>
          <a:p>
            <a:r>
              <a:rPr lang="en-US" altLang="zh-CN" dirty="0"/>
              <a:t> 70&gt;</a:t>
            </a:r>
            <a:r>
              <a:rPr lang="zh-CN" altLang="zh-CN" dirty="0"/>
              <a:t>成绩</a:t>
            </a:r>
            <a:r>
              <a:rPr lang="en-US" altLang="zh-CN" dirty="0"/>
              <a:t>&gt;=60 </a:t>
            </a:r>
            <a:r>
              <a:rPr lang="zh-CN" altLang="zh-CN" dirty="0"/>
              <a:t>：</a:t>
            </a:r>
            <a:r>
              <a:rPr lang="en-US" altLang="zh-CN" dirty="0"/>
              <a:t>D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zh-CN" altLang="zh-CN" dirty="0"/>
              <a:t>成绩</a:t>
            </a:r>
            <a:r>
              <a:rPr lang="en-US" altLang="zh-CN" dirty="0"/>
              <a:t>&lt;60  </a:t>
            </a:r>
            <a:r>
              <a:rPr lang="zh-CN" altLang="zh-CN" dirty="0"/>
              <a:t>：</a:t>
            </a:r>
            <a:r>
              <a:rPr lang="en-US" altLang="zh-CN" dirty="0"/>
              <a:t>E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20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27823026-BAD3-4110-87EB-1AB4CD8924B7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270F4B17-4307-43DF-B85A-E8A6A2522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8C84B505-B3FF-49E6-85F2-9DC7C9E86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677C6F-C735-408C-BE50-95821CC664A9}"/>
              </a:ext>
            </a:extLst>
          </p:cNvPr>
          <p:cNvSpPr txBox="1"/>
          <p:nvPr/>
        </p:nvSpPr>
        <p:spPr>
          <a:xfrm>
            <a:off x="2699792" y="1923678"/>
            <a:ext cx="246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if...else if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基本结构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542C01-A87E-4086-B38B-8B61F4A9B915}"/>
              </a:ext>
            </a:extLst>
          </p:cNvPr>
          <p:cNvSpPr txBox="1"/>
          <p:nvPr/>
        </p:nvSpPr>
        <p:spPr>
          <a:xfrm>
            <a:off x="2699792" y="2387084"/>
            <a:ext cx="293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if...else  if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结构执行流程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FD1F56-490C-4097-835C-9478650C3EA7}"/>
              </a:ext>
            </a:extLst>
          </p:cNvPr>
          <p:cNvSpPr txBox="1"/>
          <p:nvPr/>
        </p:nvSpPr>
        <p:spPr>
          <a:xfrm>
            <a:off x="2703364" y="2850490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适合多种情况下的判断</a:t>
            </a:r>
          </a:p>
        </p:txBody>
      </p:sp>
    </p:spTree>
    <p:extLst>
      <p:ext uri="{BB962C8B-B14F-4D97-AF65-F5344CB8AC3E}">
        <p14:creationId xmlns:p14="http://schemas.microsoft.com/office/powerpoint/2010/main" val="3429191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35FCB3E-0D55-4847-9053-A0731DE1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6.6 if...else if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结构案例</a:t>
            </a:r>
          </a:p>
        </p:txBody>
      </p:sp>
    </p:spTree>
    <p:extLst>
      <p:ext uri="{BB962C8B-B14F-4D97-AF65-F5344CB8AC3E}">
        <p14:creationId xmlns:p14="http://schemas.microsoft.com/office/powerpoint/2010/main" val="2524655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CF28B9-4D66-4578-B9D0-4CF180CA9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1378"/>
            <a:ext cx="3816424" cy="473212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B5EEB51-E104-417F-9344-A1E294780370}"/>
              </a:ext>
            </a:extLst>
          </p:cNvPr>
          <p:cNvSpPr/>
          <p:nvPr/>
        </p:nvSpPr>
        <p:spPr>
          <a:xfrm>
            <a:off x="3563888" y="2427734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4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912CC5-7047-4EDA-9608-E8663862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 if...else if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结构案例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BBC99F0-B885-463E-8F5A-D807A43071B3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04F854-4525-4672-8953-E447C59A7F6A}"/>
              </a:ext>
            </a:extLst>
          </p:cNvPr>
          <p:cNvSpPr/>
          <p:nvPr/>
        </p:nvSpPr>
        <p:spPr>
          <a:xfrm>
            <a:off x="1043608" y="1986974"/>
            <a:ext cx="74168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提示用户输入用户名，然后再提示输入密码，如果用户输入的用户名是“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且密码是“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88888”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，则提示正确，否则，如果用户名是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提示密码错误（用户名输入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正确，密码输入错误）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如果密码是“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88888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”提示用户名错误（密码输入正确，用户名输入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错误）。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779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21A254A-3F63-4EF6-8E1E-261D5CE49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0"/>
            <a:ext cx="3816424" cy="47321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CBAC02C-79B3-43FC-A507-91A85351418B}"/>
              </a:ext>
            </a:extLst>
          </p:cNvPr>
          <p:cNvSpPr/>
          <p:nvPr/>
        </p:nvSpPr>
        <p:spPr>
          <a:xfrm>
            <a:off x="3707904" y="123478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20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95CF8A8-49AB-4DC2-BC6D-9DCC307F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6.7 if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结构总结</a:t>
            </a:r>
          </a:p>
        </p:txBody>
      </p:sp>
    </p:spTree>
    <p:extLst>
      <p:ext uri="{BB962C8B-B14F-4D97-AF65-F5344CB8AC3E}">
        <p14:creationId xmlns:p14="http://schemas.microsoft.com/office/powerpoint/2010/main" val="4171261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9EE4E5D-227A-47FF-881F-5D878B7C4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1378"/>
            <a:ext cx="3816424" cy="473212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703EC79-ABE0-4506-8520-C388E4F464FD}"/>
              </a:ext>
            </a:extLst>
          </p:cNvPr>
          <p:cNvSpPr/>
          <p:nvPr/>
        </p:nvSpPr>
        <p:spPr>
          <a:xfrm>
            <a:off x="3383868" y="2859782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40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A6A78A0-C597-4CD2-A4D8-E17383A8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6.7 if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结构总结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EEFC819-7A11-470B-B774-5729B9131A9A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F5037E-E1D9-47F3-9539-51FE63EBDA66}"/>
              </a:ext>
            </a:extLst>
          </p:cNvPr>
          <p:cNvSpPr/>
          <p:nvPr/>
        </p:nvSpPr>
        <p:spPr>
          <a:xfrm>
            <a:off x="1853952" y="20812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条件判断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代码语句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7AD2AC-6C47-44A0-958F-6B23AFB38C0D}"/>
              </a:ext>
            </a:extLst>
          </p:cNvPr>
          <p:cNvSpPr txBox="1"/>
          <p:nvPr/>
        </p:nvSpPr>
        <p:spPr>
          <a:xfrm>
            <a:off x="1403648" y="1670360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结构基本语法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0AE288-7930-4285-8552-586FC1FC6202}"/>
              </a:ext>
            </a:extLst>
          </p:cNvPr>
          <p:cNvSpPr/>
          <p:nvPr/>
        </p:nvSpPr>
        <p:spPr>
          <a:xfrm>
            <a:off x="755576" y="3180035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57300" lvl="3" indent="0">
              <a:buNone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条件判断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1257300" lvl="3" indent="0"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代码语句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3" indent="0"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 else {</a:t>
            </a:r>
          </a:p>
          <a:p>
            <a:pPr marL="1257300" lvl="3" indent="0"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代码语句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3" indent="0"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21F3AE-1F5C-4A4C-8088-84F43C7F01A8}"/>
              </a:ext>
            </a:extLst>
          </p:cNvPr>
          <p:cNvSpPr/>
          <p:nvPr/>
        </p:nvSpPr>
        <p:spPr>
          <a:xfrm>
            <a:off x="1403648" y="2747720"/>
            <a:ext cx="172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if...else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98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42B9CA-AE38-4DE4-A00D-37461EEFE9CF}"/>
              </a:ext>
            </a:extLst>
          </p:cNvPr>
          <p:cNvSpPr/>
          <p:nvPr/>
        </p:nvSpPr>
        <p:spPr>
          <a:xfrm>
            <a:off x="2286000" y="213970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条件判断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要执行的代码段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else if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条件判断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 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要执行的代码段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else if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条件判断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要执行的代码段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else if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条件判断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要执行的代码段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………………else {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要执行的代码段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0C4941D-722B-44E2-AFD0-184E23D38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6.7 if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结构总结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53D5949-C7F4-4765-BCD6-C419BA78CBD7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E603FF-3DE9-48D1-8040-531A55B4AD30}"/>
              </a:ext>
            </a:extLst>
          </p:cNvPr>
          <p:cNvSpPr/>
          <p:nvPr/>
        </p:nvSpPr>
        <p:spPr>
          <a:xfrm>
            <a:off x="1460902" y="1699585"/>
            <a:ext cx="1938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if...else if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BF2DA36-B8FF-4326-944E-8D6454269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6.7 if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结构总结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9520BF9-6071-4438-A884-87433EA253D6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E6F633-AE39-42F9-90EA-88DE70FD0205}"/>
              </a:ext>
            </a:extLst>
          </p:cNvPr>
          <p:cNvSpPr txBox="1"/>
          <p:nvPr/>
        </p:nvSpPr>
        <p:spPr>
          <a:xfrm>
            <a:off x="1475656" y="17076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9AD7B2-2E19-45B7-A785-2F05CA9F263E}"/>
              </a:ext>
            </a:extLst>
          </p:cNvPr>
          <p:cNvSpPr/>
          <p:nvPr/>
        </p:nvSpPr>
        <p:spPr>
          <a:xfrm>
            <a:off x="1547664" y="2168292"/>
            <a:ext cx="748883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结构适合：一种情况的判断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if...else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结构适合：两种情况的判断或者是判断条件不是很多的情况，可以使用其嵌套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if...else if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结构适合：多种情况判断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6146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A1397C-1BB5-4B06-AAE4-31863CF5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6.8 switch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634864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799F01-80B7-4143-AEA7-027C05FD2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1378"/>
            <a:ext cx="3816424" cy="473212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6271205-E747-4B4F-8BFF-F35A315A2D8D}"/>
              </a:ext>
            </a:extLst>
          </p:cNvPr>
          <p:cNvSpPr/>
          <p:nvPr/>
        </p:nvSpPr>
        <p:spPr>
          <a:xfrm>
            <a:off x="3347864" y="3291830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88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F391486-3803-4064-B499-401CE3E47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6.8 switch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9E72D8F-693E-438F-9ADF-353169FC6EF4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C78F5C-D5E9-4EC1-8864-8DBF91D393DF}"/>
              </a:ext>
            </a:extLst>
          </p:cNvPr>
          <p:cNvSpPr/>
          <p:nvPr/>
        </p:nvSpPr>
        <p:spPr>
          <a:xfrm>
            <a:off x="2286000" y="1848475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switch 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或表达式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case 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1: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要执行的代码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case 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2: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要执行的代码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case 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3: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要执行的代码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………………………………..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default: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要执行的代码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73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D0079660-E27F-493A-8882-6B3E55E2B66B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5CE4B9B8-D4E5-41CB-93DF-5C889B8C0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AE1DE576-2D05-4B79-905F-A2DA95A86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E8BDDE-EBDE-42D9-85A2-27C0AEF07C9B}"/>
              </a:ext>
            </a:extLst>
          </p:cNvPr>
          <p:cNvSpPr txBox="1"/>
          <p:nvPr/>
        </p:nvSpPr>
        <p:spPr>
          <a:xfrm>
            <a:off x="1979712" y="1779662"/>
            <a:ext cx="215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084D90-0920-43E7-A34D-C009A96097AE}"/>
              </a:ext>
            </a:extLst>
          </p:cNvPr>
          <p:cNvSpPr txBox="1"/>
          <p:nvPr/>
        </p:nvSpPr>
        <p:spPr>
          <a:xfrm>
            <a:off x="1979712" y="2211429"/>
            <a:ext cx="215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</a:p>
        </p:txBody>
      </p:sp>
    </p:spTree>
    <p:extLst>
      <p:ext uri="{BB962C8B-B14F-4D97-AF65-F5344CB8AC3E}">
        <p14:creationId xmlns:p14="http://schemas.microsoft.com/office/powerpoint/2010/main" val="4091037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7E9A008-607D-47BD-800D-CAF6E5D65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6.9 switch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结构案例</a:t>
            </a:r>
          </a:p>
        </p:txBody>
      </p:sp>
    </p:spTree>
    <p:extLst>
      <p:ext uri="{BB962C8B-B14F-4D97-AF65-F5344CB8AC3E}">
        <p14:creationId xmlns:p14="http://schemas.microsoft.com/office/powerpoint/2010/main" val="30604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C:\Users\wangc\Desktop\1.png">
            <a:extLst>
              <a:ext uri="{FF2B5EF4-FFF2-40B4-BE49-F238E27FC236}">
                <a16:creationId xmlns:a16="http://schemas.microsoft.com/office/drawing/2014/main" id="{D18CBB35-2591-458F-BB0C-13EA69ED93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1707654"/>
            <a:ext cx="4968552" cy="28803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11C9E337-5A5A-4780-814C-32ADDE540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6.1 if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84268B5-11D5-4C16-91DE-C847D8127E12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41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6CA586-B72D-44E6-ABCE-7516E1407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1378"/>
            <a:ext cx="3816424" cy="473212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84850E1-2278-4A80-A910-C2B4552C0ACD}"/>
              </a:ext>
            </a:extLst>
          </p:cNvPr>
          <p:cNvSpPr/>
          <p:nvPr/>
        </p:nvSpPr>
        <p:spPr>
          <a:xfrm>
            <a:off x="3383868" y="3795886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34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9566B09-E3B4-4B09-8932-0AFC835A5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6.9 switch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结构案例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5F1E98B-6E22-408D-B7A1-DFA173C825B2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9D133E-1F65-4D7D-91F5-1DD2165B4B34}"/>
              </a:ext>
            </a:extLst>
          </p:cNvPr>
          <p:cNvSpPr txBox="1"/>
          <p:nvPr/>
        </p:nvSpPr>
        <p:spPr>
          <a:xfrm>
            <a:off x="1547664" y="1779662"/>
            <a:ext cx="63850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考试成绩大于等于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，大于等于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，大于等于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，大于等于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，不及格输出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59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61636AD-2BE3-4C4D-9CEB-1A0FCEEA242C}"/>
              </a:ext>
            </a:extLst>
          </p:cNvPr>
          <p:cNvSpPr txBox="1"/>
          <p:nvPr/>
        </p:nvSpPr>
        <p:spPr>
          <a:xfrm>
            <a:off x="1043608" y="1995686"/>
            <a:ext cx="64812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李四的年终工作评定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如果定为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则工资涨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如果定为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则工资涨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如果定为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工资不变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如果定为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级工资降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如果定为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级工资降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设李四的原工资为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5000,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请用户输入李四的评级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然后显示李四来年的工资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2C145E4-EA5C-4AF7-A8F9-C4AC8CFF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6.9 switch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结构案例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3413BAC-AF92-4CDE-B039-85C5D4A72000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56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28F237C6-C2DC-4700-B4E9-34E6F651B3A5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E7A4F23B-08EA-4C0E-A28B-FD042CE08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060C6712-6F76-473A-89BA-461181006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0ACED1A-3F7F-43FA-8E89-6D0E66DDFF3B}"/>
              </a:ext>
            </a:extLst>
          </p:cNvPr>
          <p:cNvSpPr txBox="1"/>
          <p:nvPr/>
        </p:nvSpPr>
        <p:spPr>
          <a:xfrm>
            <a:off x="1560209" y="1600222"/>
            <a:ext cx="301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另外一种语法结构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78B210-947F-48DE-9B28-8ABFF9030288}"/>
              </a:ext>
            </a:extLst>
          </p:cNvPr>
          <p:cNvSpPr txBox="1"/>
          <p:nvPr/>
        </p:nvSpPr>
        <p:spPr>
          <a:xfrm>
            <a:off x="1575170" y="1969554"/>
            <a:ext cx="295465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swtich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case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要执行的代码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case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要执行的代码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case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要执行的代码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.......................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default: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要执行的代码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494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8F969864-BE0D-4989-917E-79313F8ADF18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68B5FE73-D13A-422A-975E-B60A75AA9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56F2C610-E958-4BD9-9A8B-EC536EEBC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0BC097C-A284-4293-9D97-8FD1302BC452}"/>
              </a:ext>
            </a:extLst>
          </p:cNvPr>
          <p:cNvSpPr txBox="1"/>
          <p:nvPr/>
        </p:nvSpPr>
        <p:spPr>
          <a:xfrm>
            <a:off x="1979712" y="1923678"/>
            <a:ext cx="398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都可以实现多分支结构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743CB5-0001-4C91-A3FF-563BABBAE4B2}"/>
              </a:ext>
            </a:extLst>
          </p:cNvPr>
          <p:cNvSpPr/>
          <p:nvPr/>
        </p:nvSpPr>
        <p:spPr>
          <a:xfrm>
            <a:off x="1997387" y="2467807"/>
            <a:ext cx="58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如果条件非常多时，使用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结构比较清晰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3298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D3E6C8-A9FC-4601-8824-840F3DDC1EF0}"/>
              </a:ext>
            </a:extLst>
          </p:cNvPr>
          <p:cNvSpPr txBox="1"/>
          <p:nvPr/>
        </p:nvSpPr>
        <p:spPr>
          <a:xfrm>
            <a:off x="683568" y="915566"/>
            <a:ext cx="3994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综合应用案例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35EDDD-7B09-43B3-A971-175B29AF7D58}"/>
              </a:ext>
            </a:extLst>
          </p:cNvPr>
          <p:cNvSpPr/>
          <p:nvPr/>
        </p:nvSpPr>
        <p:spPr>
          <a:xfrm>
            <a:off x="1654893" y="2283718"/>
            <a:ext cx="604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请用户输年份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再输入月份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输出该月的天数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.(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需要考虑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闰年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2F8AE6-99FC-4184-A70C-BC2ADB950A0A}"/>
              </a:ext>
            </a:extLst>
          </p:cNvPr>
          <p:cNvSpPr txBox="1"/>
          <p:nvPr/>
        </p:nvSpPr>
        <p:spPr>
          <a:xfrm>
            <a:off x="1835696" y="3003798"/>
            <a:ext cx="35269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闰年的判定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符合下面两个条件之一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年份能够被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整除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.(2000)	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年份能够被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整除但不能被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整除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.(2008)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9483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CD7DD1-1BE5-4EBD-862B-A93B1910417F}"/>
              </a:ext>
            </a:extLst>
          </p:cNvPr>
          <p:cNvSpPr/>
          <p:nvPr/>
        </p:nvSpPr>
        <p:spPr>
          <a:xfrm>
            <a:off x="1018927" y="2222162"/>
            <a:ext cx="734481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某个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case 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后面跟着的代码执行完毕后，不会再执行后面的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，而是跳出整个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switch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构， 相当于每个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后面都跟着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break(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终止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，但是如果我们想执行完成某个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后，强制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执行后面的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case,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可以使用</a:t>
            </a: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fallthrough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0AD883-BC76-4A37-B049-345A9C110B8D}"/>
              </a:ext>
            </a:extLst>
          </p:cNvPr>
          <p:cNvSpPr txBox="1"/>
          <p:nvPr/>
        </p:nvSpPr>
        <p:spPr>
          <a:xfrm>
            <a:off x="683568" y="915566"/>
            <a:ext cx="3994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综合应用案例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78CB58-F965-46C4-AFE8-5F790352993B}"/>
              </a:ext>
            </a:extLst>
          </p:cNvPr>
          <p:cNvSpPr/>
          <p:nvPr/>
        </p:nvSpPr>
        <p:spPr>
          <a:xfrm>
            <a:off x="1136195" y="3651870"/>
            <a:ext cx="71102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switch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结构是可以结合来使用的，可以根据具体的问题具体分析，灵活来应用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573333-FBD5-497C-A095-44E1E7EE83E2}"/>
              </a:ext>
            </a:extLst>
          </p:cNvPr>
          <p:cNvSpPr txBox="1"/>
          <p:nvPr/>
        </p:nvSpPr>
        <p:spPr>
          <a:xfrm>
            <a:off x="1018927" y="156055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</a:p>
        </p:txBody>
      </p:sp>
    </p:spTree>
    <p:extLst>
      <p:ext uri="{BB962C8B-B14F-4D97-AF65-F5344CB8AC3E}">
        <p14:creationId xmlns:p14="http://schemas.microsoft.com/office/powerpoint/2010/main" val="18652149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632E4E7-FE9E-4FD1-9C16-2A62A14F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6.10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分支结构总结</a:t>
            </a:r>
          </a:p>
        </p:txBody>
      </p:sp>
    </p:spTree>
    <p:extLst>
      <p:ext uri="{BB962C8B-B14F-4D97-AF65-F5344CB8AC3E}">
        <p14:creationId xmlns:p14="http://schemas.microsoft.com/office/powerpoint/2010/main" val="7087446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8DDE505-2C4F-490D-ADBA-0ADB518A0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1378"/>
            <a:ext cx="3816424" cy="473212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F391BB7-89BB-4FE6-B0B8-FE5F443658F4}"/>
              </a:ext>
            </a:extLst>
          </p:cNvPr>
          <p:cNvSpPr/>
          <p:nvPr/>
        </p:nvSpPr>
        <p:spPr>
          <a:xfrm>
            <a:off x="3203848" y="4267230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07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80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8B4EA30-9E65-43CB-B031-8F409944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6.1 if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D8522A7-7854-46D0-8412-A108F8ECAFD8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内容占位符 3" descr="C:\Users\wangc\Desktop\3.jpg">
            <a:extLst>
              <a:ext uri="{FF2B5EF4-FFF2-40B4-BE49-F238E27FC236}">
                <a16:creationId xmlns:a16="http://schemas.microsoft.com/office/drawing/2014/main" id="{1D0FE2E8-31A2-4764-B0A6-443B0EE76A6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72" y="1628800"/>
            <a:ext cx="5074216" cy="27580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578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21A254A-3F63-4EF6-8E1E-261D5CE49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0"/>
            <a:ext cx="3816424" cy="47321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CBAC02C-79B3-43FC-A507-91A85351418B}"/>
              </a:ext>
            </a:extLst>
          </p:cNvPr>
          <p:cNvSpPr/>
          <p:nvPr/>
        </p:nvSpPr>
        <p:spPr>
          <a:xfrm>
            <a:off x="3707904" y="123478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4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266175F-10E8-469E-B118-5CC11675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6.1 if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FF3E9E0-08E6-44BC-8BDE-23139C31845C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5F2920-D1C0-4B1D-98E0-5AF00A08D959}"/>
              </a:ext>
            </a:extLst>
          </p:cNvPr>
          <p:cNvSpPr/>
          <p:nvPr/>
        </p:nvSpPr>
        <p:spPr>
          <a:xfrm>
            <a:off x="2123728" y="256059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条件判断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代码语句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6B1A18-CA51-40E0-BB05-AB9E13930649}"/>
              </a:ext>
            </a:extLst>
          </p:cNvPr>
          <p:cNvSpPr txBox="1"/>
          <p:nvPr/>
        </p:nvSpPr>
        <p:spPr>
          <a:xfrm>
            <a:off x="1629207" y="191111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结构基本语法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29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BC8BCB2-63B4-4365-B275-665C4E3F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6.1 if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A94826C-9D18-455D-BCE2-A51D25C87FB0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12FBC24A-6C27-4B0C-AC3F-FCF52442F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51670"/>
            <a:ext cx="5896798" cy="2114845"/>
          </a:xfrm>
        </p:spPr>
      </p:pic>
    </p:spTree>
    <p:extLst>
      <p:ext uri="{BB962C8B-B14F-4D97-AF65-F5344CB8AC3E}">
        <p14:creationId xmlns:p14="http://schemas.microsoft.com/office/powerpoint/2010/main" val="386812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77C6419B-6590-4256-A7F0-3CA207195830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39709FB6-8596-4A6B-9433-50E327C70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BDD71C3A-A3DA-47C9-9533-7711BE032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65316A2-1258-4E98-9F1B-42F1C2EBE6E8}"/>
              </a:ext>
            </a:extLst>
          </p:cNvPr>
          <p:cNvSpPr txBox="1"/>
          <p:nvPr/>
        </p:nvSpPr>
        <p:spPr>
          <a:xfrm>
            <a:off x="2699792" y="192367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基本结构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FB7404-2DBC-4AD9-9A37-7D8B9FAA070F}"/>
              </a:ext>
            </a:extLst>
          </p:cNvPr>
          <p:cNvSpPr txBox="1"/>
          <p:nvPr/>
        </p:nvSpPr>
        <p:spPr>
          <a:xfrm>
            <a:off x="2699792" y="2387084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结构执行流程</a:t>
            </a:r>
          </a:p>
        </p:txBody>
      </p:sp>
    </p:spTree>
    <p:extLst>
      <p:ext uri="{BB962C8B-B14F-4D97-AF65-F5344CB8AC3E}">
        <p14:creationId xmlns:p14="http://schemas.microsoft.com/office/powerpoint/2010/main" val="22319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5581</TotalTime>
  <Words>834</Words>
  <Application>Microsoft Office PowerPoint</Application>
  <PresentationFormat>全屏显示(16:9)</PresentationFormat>
  <Paragraphs>183</Paragraphs>
  <Slides>49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4" baseType="lpstr">
      <vt:lpstr>等线</vt:lpstr>
      <vt:lpstr>微软雅黑</vt:lpstr>
      <vt:lpstr>Arial</vt:lpstr>
      <vt:lpstr>Calibri</vt:lpstr>
      <vt:lpstr>Office 主题</vt:lpstr>
      <vt:lpstr>Go 语言核心语法                               --《Go语言与区块链》</vt:lpstr>
      <vt:lpstr>6.1 分支结构</vt:lpstr>
      <vt:lpstr>PowerPoint 演示文稿</vt:lpstr>
      <vt:lpstr>6.1 if 结构</vt:lpstr>
      <vt:lpstr>6.1 if 结构</vt:lpstr>
      <vt:lpstr>PowerPoint 演示文稿</vt:lpstr>
      <vt:lpstr>6.1 if 结构</vt:lpstr>
      <vt:lpstr>6.1 if 结构</vt:lpstr>
      <vt:lpstr>PowerPoint 演示文稿</vt:lpstr>
      <vt:lpstr>6.2 if 结构案例</vt:lpstr>
      <vt:lpstr>PowerPoint 演示文稿</vt:lpstr>
      <vt:lpstr>6.2 if 结构案例</vt:lpstr>
      <vt:lpstr>6.3 if...else 结构</vt:lpstr>
      <vt:lpstr>PowerPoint 演示文稿</vt:lpstr>
      <vt:lpstr>6.3 if...else 结构</vt:lpstr>
      <vt:lpstr>6.3 if...else 结构</vt:lpstr>
      <vt:lpstr>6.3 if...else 结构</vt:lpstr>
      <vt:lpstr>PowerPoint 演示文稿</vt:lpstr>
      <vt:lpstr>6.4 if...else 结构案例</vt:lpstr>
      <vt:lpstr>PowerPoint 演示文稿</vt:lpstr>
      <vt:lpstr>6.4 if...else 结构案例</vt:lpstr>
      <vt:lpstr>6.5 if...else if 结构</vt:lpstr>
      <vt:lpstr>PowerPoint 演示文稿</vt:lpstr>
      <vt:lpstr>6.5 if...else if 结构</vt:lpstr>
      <vt:lpstr>6.5 if...else if 结构</vt:lpstr>
      <vt:lpstr>PowerPoint 演示文稿</vt:lpstr>
      <vt:lpstr>6.6 if...else if 结构案例</vt:lpstr>
      <vt:lpstr>PowerPoint 演示文稿</vt:lpstr>
      <vt:lpstr>6.6 if...else if 结构案例</vt:lpstr>
      <vt:lpstr>6.7 if 结构总结</vt:lpstr>
      <vt:lpstr>PowerPoint 演示文稿</vt:lpstr>
      <vt:lpstr>6.7 if 结构总结</vt:lpstr>
      <vt:lpstr>6.7 if 结构总结</vt:lpstr>
      <vt:lpstr>6.7 if 结构总结</vt:lpstr>
      <vt:lpstr>6.8 switch 结构</vt:lpstr>
      <vt:lpstr>PowerPoint 演示文稿</vt:lpstr>
      <vt:lpstr>6.8 switch 结构</vt:lpstr>
      <vt:lpstr>PowerPoint 演示文稿</vt:lpstr>
      <vt:lpstr>6.9 switch 结构案例</vt:lpstr>
      <vt:lpstr>PowerPoint 演示文稿</vt:lpstr>
      <vt:lpstr>6.9 switch 结构案例</vt:lpstr>
      <vt:lpstr>6.9 switch 结构案例</vt:lpstr>
      <vt:lpstr>PowerPoint 演示文稿</vt:lpstr>
      <vt:lpstr>PowerPoint 演示文稿</vt:lpstr>
      <vt:lpstr>PowerPoint 演示文稿</vt:lpstr>
      <vt:lpstr>PowerPoint 演示文稿</vt:lpstr>
      <vt:lpstr>6.10 分支结构总结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 </cp:lastModifiedBy>
  <cp:revision>896</cp:revision>
  <dcterms:created xsi:type="dcterms:W3CDTF">2018-10-26T07:26:50Z</dcterms:created>
  <dcterms:modified xsi:type="dcterms:W3CDTF">2019-02-17T10:55:07Z</dcterms:modified>
</cp:coreProperties>
</file>