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25" r:id="rId10"/>
    <p:sldId id="526" r:id="rId11"/>
    <p:sldId id="528" r:id="rId12"/>
    <p:sldId id="529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24" r:id="rId21"/>
    <p:sldId id="519" r:id="rId22"/>
    <p:sldId id="520" r:id="rId23"/>
    <p:sldId id="530" r:id="rId24"/>
    <p:sldId id="521" r:id="rId25"/>
    <p:sldId id="522" r:id="rId26"/>
    <p:sldId id="523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6" r:id="rId35"/>
    <p:sldId id="547" r:id="rId36"/>
    <p:sldId id="615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65" r:id="rId55"/>
    <p:sldId id="566" r:id="rId56"/>
    <p:sldId id="567" r:id="rId57"/>
    <p:sldId id="568" r:id="rId58"/>
    <p:sldId id="569" r:id="rId59"/>
    <p:sldId id="570" r:id="rId60"/>
    <p:sldId id="571" r:id="rId61"/>
    <p:sldId id="572" r:id="rId62"/>
    <p:sldId id="573" r:id="rId63"/>
    <p:sldId id="574" r:id="rId64"/>
    <p:sldId id="575" r:id="rId65"/>
    <p:sldId id="577" r:id="rId66"/>
    <p:sldId id="576" r:id="rId67"/>
    <p:sldId id="578" r:id="rId68"/>
    <p:sldId id="579" r:id="rId69"/>
    <p:sldId id="580" r:id="rId70"/>
    <p:sldId id="581" r:id="rId71"/>
    <p:sldId id="582" r:id="rId72"/>
    <p:sldId id="583" r:id="rId73"/>
    <p:sldId id="584" r:id="rId74"/>
    <p:sldId id="585" r:id="rId75"/>
    <p:sldId id="586" r:id="rId76"/>
    <p:sldId id="587" r:id="rId77"/>
    <p:sldId id="588" r:id="rId78"/>
    <p:sldId id="589" r:id="rId79"/>
    <p:sldId id="590" r:id="rId80"/>
    <p:sldId id="591" r:id="rId81"/>
    <p:sldId id="592" r:id="rId82"/>
    <p:sldId id="593" r:id="rId83"/>
    <p:sldId id="594" r:id="rId84"/>
    <p:sldId id="595" r:id="rId85"/>
    <p:sldId id="596" r:id="rId86"/>
    <p:sldId id="597" r:id="rId87"/>
    <p:sldId id="598" r:id="rId88"/>
    <p:sldId id="599" r:id="rId89"/>
    <p:sldId id="600" r:id="rId90"/>
    <p:sldId id="601" r:id="rId91"/>
    <p:sldId id="602" r:id="rId92"/>
    <p:sldId id="603" r:id="rId93"/>
    <p:sldId id="604" r:id="rId94"/>
    <p:sldId id="605" r:id="rId95"/>
    <p:sldId id="606" r:id="rId96"/>
    <p:sldId id="607" r:id="rId97"/>
    <p:sldId id="608" r:id="rId98"/>
    <p:sldId id="609" r:id="rId99"/>
    <p:sldId id="610" r:id="rId100"/>
    <p:sldId id="611" r:id="rId101"/>
    <p:sldId id="612" r:id="rId102"/>
    <p:sldId id="614" r:id="rId103"/>
    <p:sldId id="613" r:id="rId10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222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F5A0E4-B6A9-42FD-893C-42BD7A02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7C8214-429C-4DE3-BD39-54DFFE99615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868B1E-A7E7-4E18-A386-5A14AF9EE9CE}"/>
              </a:ext>
            </a:extLst>
          </p:cNvPr>
          <p:cNvSpPr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公交车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车牌京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A·45678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路公交车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</a:t>
            </a:r>
          </a:p>
        </p:txBody>
      </p:sp>
    </p:spTree>
    <p:extLst>
      <p:ext uri="{BB962C8B-B14F-4D97-AF65-F5344CB8AC3E}">
        <p14:creationId xmlns:p14="http://schemas.microsoft.com/office/powerpoint/2010/main" val="24157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B15CF6-46A5-48AD-AC38-E02A4F714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66104D-1D4C-4E86-A662-0F1032C19F4D}"/>
              </a:ext>
            </a:extLst>
          </p:cNvPr>
          <p:cNvSpPr/>
          <p:nvPr/>
        </p:nvSpPr>
        <p:spPr>
          <a:xfrm>
            <a:off x="4427984" y="386789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A4DB739-E139-4A0F-8174-AB9B6CE1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18.24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空接口与断言综合应用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034B99B-5B46-4BCC-9637-7322EF56F06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21FB5E-82DE-4CBC-B437-CABD6D71111D}"/>
              </a:ext>
            </a:extLst>
          </p:cNvPr>
          <p:cNvSpPr txBox="1"/>
          <p:nvPr/>
        </p:nvSpPr>
        <p:spPr>
          <a:xfrm>
            <a:off x="2915816" y="24277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计算器，完成数据校验</a:t>
            </a:r>
          </a:p>
        </p:txBody>
      </p:sp>
    </p:spTree>
    <p:extLst>
      <p:ext uri="{BB962C8B-B14F-4D97-AF65-F5344CB8AC3E}">
        <p14:creationId xmlns:p14="http://schemas.microsoft.com/office/powerpoint/2010/main" val="29365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97E44A3-02C7-4A6E-9305-A8B8CDC0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18.25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面向对象总结</a:t>
            </a:r>
          </a:p>
        </p:txBody>
      </p:sp>
    </p:spTree>
    <p:extLst>
      <p:ext uri="{BB962C8B-B14F-4D97-AF65-F5344CB8AC3E}">
        <p14:creationId xmlns:p14="http://schemas.microsoft.com/office/powerpoint/2010/main" val="2381451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A4D0A0-2D31-40FC-9A94-E43DBBFC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87B70D-A31D-46C5-9F84-736E32A51F7F}"/>
              </a:ext>
            </a:extLst>
          </p:cNvPr>
          <p:cNvSpPr/>
          <p:nvPr/>
        </p:nvSpPr>
        <p:spPr>
          <a:xfrm>
            <a:off x="4283968" y="4260268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41DFE0B-E8E1-4210-BF06-11DF5434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25CC14E-248D-4DE7-BB4C-4CBE9293375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A4903F-80DD-4C95-B32F-6DA59BDF0376}"/>
              </a:ext>
            </a:extLst>
          </p:cNvPr>
          <p:cNvSpPr txBox="1"/>
          <p:nvPr/>
        </p:nvSpPr>
        <p:spPr>
          <a:xfrm>
            <a:off x="1187624" y="1910437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类是一系列事物的统称，同类事物必定具有相同的特征。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A1A6F4-B7C1-4BAE-8817-043321571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355726"/>
            <a:ext cx="2346106" cy="23206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5011D4-A2E0-4832-9484-6F977BD093FE}"/>
              </a:ext>
            </a:extLst>
          </p:cNvPr>
          <p:cNvSpPr txBox="1"/>
          <p:nvPr/>
        </p:nvSpPr>
        <p:spPr>
          <a:xfrm>
            <a:off x="1691679" y="258673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EABE15-7D1B-4C87-B3CB-B3DC97220F8C}"/>
              </a:ext>
            </a:extLst>
          </p:cNvPr>
          <p:cNvSpPr txBox="1"/>
          <p:nvPr/>
        </p:nvSpPr>
        <p:spPr>
          <a:xfrm>
            <a:off x="1691680" y="307580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38099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36645B-1EF8-4DFF-BCBC-9F2CED79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0481ECD-10DB-4A25-9347-A2F5DD002EB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590AF-B82C-4C42-806E-C0A9176D3EB4}"/>
              </a:ext>
            </a:extLst>
          </p:cNvPr>
          <p:cNvSpPr/>
          <p:nvPr/>
        </p:nvSpPr>
        <p:spPr>
          <a:xfrm>
            <a:off x="1043608" y="2571750"/>
            <a:ext cx="7617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在程序中，可以通过属性和方法（函数）来描述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。属性就是特征，方法（函数）就是行为。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75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0FC490F-A4DC-4EE9-99B4-1C1C06CF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D391F1-A3CD-47A2-A2C3-9731848A0FE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946965-0C0A-41D3-96C7-37B434E0CB3C}"/>
              </a:ext>
            </a:extLst>
          </p:cNvPr>
          <p:cNvSpPr txBox="1"/>
          <p:nvPr/>
        </p:nvSpPr>
        <p:spPr>
          <a:xfrm>
            <a:off x="1331640" y="170765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18.1.5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面向对象编程好处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EE514C-C21F-4E1B-98A9-2ECA662640A9}"/>
              </a:ext>
            </a:extLst>
          </p:cNvPr>
          <p:cNvSpPr txBox="1"/>
          <p:nvPr/>
        </p:nvSpPr>
        <p:spPr>
          <a:xfrm>
            <a:off x="2483768" y="242773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64C005-34ED-4B51-B1E8-DC6DD97F24CA}"/>
              </a:ext>
            </a:extLst>
          </p:cNvPr>
          <p:cNvSpPr txBox="1"/>
          <p:nvPr/>
        </p:nvSpPr>
        <p:spPr>
          <a:xfrm>
            <a:off x="2483767" y="286809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09917B-6509-4755-A203-9B6DAB2496E4}"/>
              </a:ext>
            </a:extLst>
          </p:cNvPr>
          <p:cNvSpPr txBox="1"/>
          <p:nvPr/>
        </p:nvSpPr>
        <p:spPr>
          <a:xfrm>
            <a:off x="2483767" y="330846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112410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CFF39C21-E0D9-47C1-A469-3AF91DF596A0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DE69937B-780C-4DC7-B44E-2C1F3D8C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94CAE121-948B-428F-87C7-3EC76990F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8F9D42-62CA-4E93-8CF4-C4D490C3A52C}"/>
              </a:ext>
            </a:extLst>
          </p:cNvPr>
          <p:cNvSpPr txBox="1"/>
          <p:nvPr/>
        </p:nvSpPr>
        <p:spPr>
          <a:xfrm>
            <a:off x="1691680" y="170765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F2CE24-0FBE-4B51-B68C-EA93347D163E}"/>
              </a:ext>
            </a:extLst>
          </p:cNvPr>
          <p:cNvSpPr txBox="1"/>
          <p:nvPr/>
        </p:nvSpPr>
        <p:spPr>
          <a:xfrm>
            <a:off x="1835696" y="2454243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08948B-A74C-4820-8335-D8968FB0D4AD}"/>
              </a:ext>
            </a:extLst>
          </p:cNvPr>
          <p:cNvSpPr/>
          <p:nvPr/>
        </p:nvSpPr>
        <p:spPr>
          <a:xfrm>
            <a:off x="2610036" y="204681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强调的是步骤、过程、每一步都是自己亲自去实现的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2F0151-D1FE-49C5-BB88-A4A0664BB834}"/>
              </a:ext>
            </a:extLst>
          </p:cNvPr>
          <p:cNvSpPr/>
          <p:nvPr/>
        </p:nvSpPr>
        <p:spPr>
          <a:xfrm>
            <a:off x="2737822" y="2804838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而面向对象强调的是对象，也就是干事的人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F7FD67-89BD-4134-92BA-B62ADBCA572A}"/>
              </a:ext>
            </a:extLst>
          </p:cNvPr>
          <p:cNvSpPr/>
          <p:nvPr/>
        </p:nvSpPr>
        <p:spPr>
          <a:xfrm>
            <a:off x="2771800" y="3641377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通过属性和方法（函数）来描述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FB1843-47F8-4326-AD1C-B1E72872E056}"/>
              </a:ext>
            </a:extLst>
          </p:cNvPr>
          <p:cNvSpPr/>
          <p:nvPr/>
        </p:nvSpPr>
        <p:spPr>
          <a:xfrm>
            <a:off x="2737822" y="3218481"/>
            <a:ext cx="46730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类是一系列事物的统称，同类事物必定具有相同的特征。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8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211FB7B-EC0D-4CC7-9DE7-1931E72B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1995686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匿名字段实现继承以及对象创建</a:t>
            </a:r>
          </a:p>
        </p:txBody>
      </p:sp>
    </p:spTree>
    <p:extLst>
      <p:ext uri="{BB962C8B-B14F-4D97-AF65-F5344CB8AC3E}">
        <p14:creationId xmlns:p14="http://schemas.microsoft.com/office/powerpoint/2010/main" val="99493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EA2090-4A98-4B3C-9B75-AE57C281C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08867D0-86A8-48B6-BE9A-42D8511F9A49}"/>
              </a:ext>
            </a:extLst>
          </p:cNvPr>
          <p:cNvSpPr/>
          <p:nvPr/>
        </p:nvSpPr>
        <p:spPr>
          <a:xfrm>
            <a:off x="4716016" y="55552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FE48FC-1C2A-4D0F-A73D-01953069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匿名字段实现继承以及对象创建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A0C7DE5-001D-46CF-ABD9-873EADFD854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BDCBA8-EE83-4468-BD79-32FD6C19191C}"/>
              </a:ext>
            </a:extLst>
          </p:cNvPr>
          <p:cNvSpPr txBox="1"/>
          <p:nvPr/>
        </p:nvSpPr>
        <p:spPr>
          <a:xfrm>
            <a:off x="1979712" y="192367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对象创建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FF8088-0EAE-4B59-A32E-FEE8F5459DAE}"/>
              </a:ext>
            </a:extLst>
          </p:cNvPr>
          <p:cNvSpPr txBox="1"/>
          <p:nvPr/>
        </p:nvSpPr>
        <p:spPr>
          <a:xfrm>
            <a:off x="1979712" y="249170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8234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E07A48-F8B1-43C9-BDE8-EDB422FE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匿名字段实现继承以及对象创建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32B2FF9-0911-4E4A-BB21-1EDCA67E5DC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1FC21A-E08F-453A-A24A-A2CC8428B3FC}"/>
              </a:ext>
            </a:extLst>
          </p:cNvPr>
          <p:cNvSpPr txBox="1"/>
          <p:nvPr/>
        </p:nvSpPr>
        <p:spPr>
          <a:xfrm>
            <a:off x="1331640" y="1662336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对象创建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5F9A95-3E21-44A2-938C-56D7E89600CF}"/>
              </a:ext>
            </a:extLst>
          </p:cNvPr>
          <p:cNvSpPr txBox="1"/>
          <p:nvPr/>
        </p:nvSpPr>
        <p:spPr>
          <a:xfrm>
            <a:off x="3159384" y="257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对象创建</a:t>
            </a:r>
          </a:p>
        </p:txBody>
      </p:sp>
    </p:spTree>
    <p:extLst>
      <p:ext uri="{BB962C8B-B14F-4D97-AF65-F5344CB8AC3E}">
        <p14:creationId xmlns:p14="http://schemas.microsoft.com/office/powerpoint/2010/main" val="23399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4E93F60-76E6-4564-85BF-E196D86B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匿名字段实现继承以及对象创建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EB9EED1-B5F4-45BE-B67A-F47733C432E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2D5CB1-3422-4B49-A10E-DE90C3220CDF}"/>
              </a:ext>
            </a:extLst>
          </p:cNvPr>
          <p:cNvSpPr txBox="1"/>
          <p:nvPr/>
        </p:nvSpPr>
        <p:spPr>
          <a:xfrm>
            <a:off x="1331640" y="1662336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940DD1-C964-4007-8C05-CA070F5B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076" y="2211710"/>
            <a:ext cx="4569139" cy="2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979E30C-0A6C-4A78-AA94-2B762BEC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</p:spTree>
    <p:extLst>
      <p:ext uri="{BB962C8B-B14F-4D97-AF65-F5344CB8AC3E}">
        <p14:creationId xmlns:p14="http://schemas.microsoft.com/office/powerpoint/2010/main" val="1651615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31E7281-43D3-4A9E-A491-4B3396BD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匿名字段实现继承以及对象创建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E3C8AB-C76E-4172-BD6D-4066690A6FC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F37B9-E468-4506-B596-F4D41F3344F7}"/>
              </a:ext>
            </a:extLst>
          </p:cNvPr>
          <p:cNvSpPr txBox="1"/>
          <p:nvPr/>
        </p:nvSpPr>
        <p:spPr>
          <a:xfrm>
            <a:off x="1331640" y="1662336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725695-DFA8-4CCD-9858-07E17CD346A5}"/>
              </a:ext>
            </a:extLst>
          </p:cNvPr>
          <p:cNvSpPr/>
          <p:nvPr/>
        </p:nvSpPr>
        <p:spPr>
          <a:xfrm>
            <a:off x="1187624" y="2308667"/>
            <a:ext cx="73448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继承是一种类间关系，描述一个类从另一个类获取成员信息的类间关系。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继承必定发生在两个类之间，参与继承关系的双方称为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父类提供成员信息，子类获取成员信息。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06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ED87531-921D-48E3-B57D-52FF65D3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匿名字段实现继承以及对象创建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7D921B-9844-4138-9346-F2C18CD3BC4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0D68A6-7387-4541-8A83-107E9CDF99AF}"/>
              </a:ext>
            </a:extLst>
          </p:cNvPr>
          <p:cNvSpPr txBox="1"/>
          <p:nvPr/>
        </p:nvSpPr>
        <p:spPr>
          <a:xfrm>
            <a:off x="1331640" y="1662336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3C74E5-5D8E-4470-BBF9-8B049CB0FA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308667"/>
            <a:ext cx="4968552" cy="2154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98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0">
            <a:extLst>
              <a:ext uri="{FF2B5EF4-FFF2-40B4-BE49-F238E27FC236}">
                <a16:creationId xmlns:a16="http://schemas.microsoft.com/office/drawing/2014/main" id="{E880BD80-EE1F-4030-8921-8395AC80C5F1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Image 12" descr="Divider Right.png">
            <a:extLst>
              <a:ext uri="{FF2B5EF4-FFF2-40B4-BE49-F238E27FC236}">
                <a16:creationId xmlns:a16="http://schemas.microsoft.com/office/drawing/2014/main" id="{C93C49EE-9BD1-4175-B1AD-1A1B34DE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11" name="Image 12" descr="Divider Right.png">
            <a:extLst>
              <a:ext uri="{FF2B5EF4-FFF2-40B4-BE49-F238E27FC236}">
                <a16:creationId xmlns:a16="http://schemas.microsoft.com/office/drawing/2014/main" id="{72A2CFED-5AD1-4836-8240-C6A72A2F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0C85A22-3395-4E3B-87B2-C055569F8E7B}"/>
              </a:ext>
            </a:extLst>
          </p:cNvPr>
          <p:cNvSpPr txBox="1"/>
          <p:nvPr/>
        </p:nvSpPr>
        <p:spPr>
          <a:xfrm>
            <a:off x="1979712" y="192367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对象创建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D22FE8-FC48-4DEF-AFEA-22A64A8BB577}"/>
              </a:ext>
            </a:extLst>
          </p:cNvPr>
          <p:cNvSpPr txBox="1"/>
          <p:nvPr/>
        </p:nvSpPr>
        <p:spPr>
          <a:xfrm>
            <a:off x="1979712" y="249170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863BF6-487D-4725-910A-78BD17E4E0D6}"/>
              </a:ext>
            </a:extLst>
          </p:cNvPr>
          <p:cNvSpPr/>
          <p:nvPr/>
        </p:nvSpPr>
        <p:spPr>
          <a:xfrm>
            <a:off x="2096852" y="2919166"/>
            <a:ext cx="6534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继承是一种类间关系，描述一个类从另一个类获取成员信息的类间关系。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继承必定发生在两个类之间，参与继承关系的双方称为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父类提供成员信息，子类获取成员信息。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C0FBDA-21D1-4461-9DEF-ABEAB7120A80}"/>
              </a:ext>
            </a:extLst>
          </p:cNvPr>
          <p:cNvSpPr txBox="1"/>
          <p:nvPr/>
        </p:nvSpPr>
        <p:spPr>
          <a:xfrm>
            <a:off x="2176606" y="4234904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通过匿名字段来实现继承</a:t>
            </a:r>
          </a:p>
        </p:txBody>
      </p:sp>
    </p:spTree>
    <p:extLst>
      <p:ext uri="{BB962C8B-B14F-4D97-AF65-F5344CB8AC3E}">
        <p14:creationId xmlns:p14="http://schemas.microsoft.com/office/powerpoint/2010/main" val="865224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11D420F-1E03-4DD6-9C30-AD5AC116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1995686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成员操作</a:t>
            </a:r>
          </a:p>
        </p:txBody>
      </p:sp>
    </p:spTree>
    <p:extLst>
      <p:ext uri="{BB962C8B-B14F-4D97-AF65-F5344CB8AC3E}">
        <p14:creationId xmlns:p14="http://schemas.microsoft.com/office/powerpoint/2010/main" val="64016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D5C496-AA65-4B8F-8D95-9422BBACD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DAFC59-3FBA-49D9-BA4A-91DAF37B070C}"/>
              </a:ext>
            </a:extLst>
          </p:cNvPr>
          <p:cNvSpPr/>
          <p:nvPr/>
        </p:nvSpPr>
        <p:spPr>
          <a:xfrm>
            <a:off x="4572000" y="843558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024531E-C1EA-4CAD-B6CA-1DCB438D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18.3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成员操作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6FE7C8-66E5-4BA6-ADFA-AD4C2AB4DD4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C964F0-66AD-4FAA-9BEF-1E6696B91068}"/>
              </a:ext>
            </a:extLst>
          </p:cNvPr>
          <p:cNvSpPr txBox="1"/>
          <p:nvPr/>
        </p:nvSpPr>
        <p:spPr>
          <a:xfrm>
            <a:off x="2267744" y="209905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获取成员的值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E6F597-E9EC-498D-82FD-2AD7AE8E53ED}"/>
              </a:ext>
            </a:extLst>
          </p:cNvPr>
          <p:cNvSpPr txBox="1"/>
          <p:nvPr/>
        </p:nvSpPr>
        <p:spPr>
          <a:xfrm>
            <a:off x="2302620" y="262927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修改成员的值</a:t>
            </a:r>
          </a:p>
        </p:txBody>
      </p:sp>
    </p:spTree>
    <p:extLst>
      <p:ext uri="{BB962C8B-B14F-4D97-AF65-F5344CB8AC3E}">
        <p14:creationId xmlns:p14="http://schemas.microsoft.com/office/powerpoint/2010/main" val="39770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837D7DC-5F63-4373-88A8-61B4EDD8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18.3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成员操作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A9E668A-BC12-485C-97F4-3CAB2EA8CA7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CB9A05-A745-43F7-BE2D-C48EB930A56B}"/>
              </a:ext>
            </a:extLst>
          </p:cNvPr>
          <p:cNvSpPr txBox="1"/>
          <p:nvPr/>
        </p:nvSpPr>
        <p:spPr>
          <a:xfrm>
            <a:off x="1475656" y="1779662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获取成员的值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F27C51-C041-403F-AB09-4E6C939EE811}"/>
              </a:ext>
            </a:extLst>
          </p:cNvPr>
          <p:cNvSpPr txBox="1"/>
          <p:nvPr/>
        </p:nvSpPr>
        <p:spPr>
          <a:xfrm>
            <a:off x="3671900" y="278777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</p:txBody>
      </p:sp>
    </p:spTree>
    <p:extLst>
      <p:ext uri="{BB962C8B-B14F-4D97-AF65-F5344CB8AC3E}">
        <p14:creationId xmlns:p14="http://schemas.microsoft.com/office/powerpoint/2010/main" val="184197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3C75E7-2CE2-44E6-8BD6-BA304395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18.3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成员操作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C33053-D587-4323-836D-45FA67F0A04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F38C14-DDE6-462B-8867-A3739B863339}"/>
              </a:ext>
            </a:extLst>
          </p:cNvPr>
          <p:cNvSpPr txBox="1"/>
          <p:nvPr/>
        </p:nvSpPr>
        <p:spPr>
          <a:xfrm>
            <a:off x="1475656" y="1779662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修改成员的值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60BAE1-7E2D-41E1-8DC1-7667C753AD12}"/>
              </a:ext>
            </a:extLst>
          </p:cNvPr>
          <p:cNvSpPr txBox="1"/>
          <p:nvPr/>
        </p:nvSpPr>
        <p:spPr>
          <a:xfrm>
            <a:off x="3671900" y="278777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6834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EC5E15B7-D48A-4172-9DE3-4F358A3EF1E8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CD0D0046-A1CB-4A1C-B5F8-960EAD7F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38039A06-90E2-458B-917A-02AA734D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411FFB-3881-47BD-8E59-8352FBB04647}"/>
              </a:ext>
            </a:extLst>
          </p:cNvPr>
          <p:cNvSpPr txBox="1"/>
          <p:nvPr/>
        </p:nvSpPr>
        <p:spPr>
          <a:xfrm>
            <a:off x="2253323" y="168247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获取成员的值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B4C8FC-A965-42C9-B473-4693A77697F7}"/>
              </a:ext>
            </a:extLst>
          </p:cNvPr>
          <p:cNvSpPr txBox="1"/>
          <p:nvPr/>
        </p:nvSpPr>
        <p:spPr>
          <a:xfrm>
            <a:off x="2253323" y="254551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修改成员的值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CA5566-0552-41F9-9A7D-42B83C69A078}"/>
              </a:ext>
            </a:extLst>
          </p:cNvPr>
          <p:cNvSpPr txBox="1"/>
          <p:nvPr/>
        </p:nvSpPr>
        <p:spPr>
          <a:xfrm>
            <a:off x="3173473" y="215267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7F8C4-E7CC-41FB-8DB3-2CF5F2B21E18}"/>
              </a:ext>
            </a:extLst>
          </p:cNvPr>
          <p:cNvSpPr txBox="1"/>
          <p:nvPr/>
        </p:nvSpPr>
        <p:spPr>
          <a:xfrm>
            <a:off x="3215042" y="2957947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6395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F1396C-3F19-4923-8598-6D44D4EE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1995686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指针类型匿名字段</a:t>
            </a:r>
          </a:p>
        </p:txBody>
      </p:sp>
    </p:spTree>
    <p:extLst>
      <p:ext uri="{BB962C8B-B14F-4D97-AF65-F5344CB8AC3E}">
        <p14:creationId xmlns:p14="http://schemas.microsoft.com/office/powerpoint/2010/main" val="181659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7BCC39-88D2-4CC0-9DA6-02C1A411A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BC3ECE-5E15-4C18-AED2-6F696CF9EEEF}"/>
              </a:ext>
            </a:extLst>
          </p:cNvPr>
          <p:cNvSpPr/>
          <p:nvPr/>
        </p:nvSpPr>
        <p:spPr>
          <a:xfrm>
            <a:off x="4355976" y="19548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191FA9-AD69-40D4-B07C-19C027567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BC9B3F-6B8C-4809-8F53-914C6275C27D}"/>
              </a:ext>
            </a:extLst>
          </p:cNvPr>
          <p:cNvSpPr/>
          <p:nvPr/>
        </p:nvSpPr>
        <p:spPr>
          <a:xfrm>
            <a:off x="4716016" y="1203598"/>
            <a:ext cx="1440160" cy="27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0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B53144F-C53A-4E47-A687-3829DF6F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1995686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18.5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</a:p>
        </p:txBody>
      </p:sp>
    </p:spTree>
    <p:extLst>
      <p:ext uri="{BB962C8B-B14F-4D97-AF65-F5344CB8AC3E}">
        <p14:creationId xmlns:p14="http://schemas.microsoft.com/office/powerpoint/2010/main" val="2741892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DC3315-0B60-4B63-9E49-88707BA70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FF3183-72C4-4CA0-A265-89362117D3A0}"/>
              </a:ext>
            </a:extLst>
          </p:cNvPr>
          <p:cNvSpPr/>
          <p:nvPr/>
        </p:nvSpPr>
        <p:spPr>
          <a:xfrm>
            <a:off x="4644008" y="149163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0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51DC07E-E371-492E-B2EA-607BCDA7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18.5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EA73AA9-DE24-423F-9740-04252125532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D1031E-48B1-4666-9E8F-BFD4D632A8EF}"/>
              </a:ext>
            </a:extLst>
          </p:cNvPr>
          <p:cNvSpPr txBox="1"/>
          <p:nvPr/>
        </p:nvSpPr>
        <p:spPr>
          <a:xfrm>
            <a:off x="2267744" y="221171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94B726-6175-4882-858B-71ADC86D4F64}"/>
              </a:ext>
            </a:extLst>
          </p:cNvPr>
          <p:cNvSpPr txBox="1"/>
          <p:nvPr/>
        </p:nvSpPr>
        <p:spPr>
          <a:xfrm>
            <a:off x="2267744" y="279462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成员操作</a:t>
            </a:r>
          </a:p>
        </p:txBody>
      </p:sp>
    </p:spTree>
    <p:extLst>
      <p:ext uri="{BB962C8B-B14F-4D97-AF65-F5344CB8AC3E}">
        <p14:creationId xmlns:p14="http://schemas.microsoft.com/office/powerpoint/2010/main" val="389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A74B093-6CA6-490A-ACF8-7349B170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1995686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18.7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为结构体添加方法</a:t>
            </a:r>
          </a:p>
        </p:txBody>
      </p:sp>
    </p:spTree>
    <p:extLst>
      <p:ext uri="{BB962C8B-B14F-4D97-AF65-F5344CB8AC3E}">
        <p14:creationId xmlns:p14="http://schemas.microsoft.com/office/powerpoint/2010/main" val="1322896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01592B-280D-4924-BCF9-58F6FB14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7D88C9A-AFA0-44A6-9C4D-2332721E2264}"/>
              </a:ext>
            </a:extLst>
          </p:cNvPr>
          <p:cNvSpPr/>
          <p:nvPr/>
        </p:nvSpPr>
        <p:spPr>
          <a:xfrm>
            <a:off x="4716016" y="2130792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F2B02D-FE9A-4D8E-91F6-43AD1D80BD32}"/>
              </a:ext>
            </a:extLst>
          </p:cNvPr>
          <p:cNvSpPr/>
          <p:nvPr/>
        </p:nvSpPr>
        <p:spPr>
          <a:xfrm>
            <a:off x="1475656" y="2059625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通过属性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（成员）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和方法（函数）来描述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9BB516A-6D4A-47F2-BB63-57B324C3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18.7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为结构体添加方法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7810CDA-F063-439E-AA82-46B441DC8C6D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8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F79469-C4A1-4917-84DA-38B580AB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18.7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为结构体添加方法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2A007BB-7E0A-42D6-8B7C-AE9A9B5C9AD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7ED18-21F9-4B2E-9ECC-F6880F2B556A}"/>
              </a:ext>
            </a:extLst>
          </p:cNvPr>
          <p:cNvSpPr txBox="1"/>
          <p:nvPr/>
        </p:nvSpPr>
        <p:spPr>
          <a:xfrm>
            <a:off x="1979712" y="213970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7D6E3-9E61-4818-93D7-FF162F49DFD6}"/>
              </a:ext>
            </a:extLst>
          </p:cNvPr>
          <p:cNvSpPr txBox="1"/>
          <p:nvPr/>
        </p:nvSpPr>
        <p:spPr>
          <a:xfrm>
            <a:off x="1979712" y="283527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</a:p>
        </p:txBody>
      </p:sp>
    </p:spTree>
    <p:extLst>
      <p:ext uri="{BB962C8B-B14F-4D97-AF65-F5344CB8AC3E}">
        <p14:creationId xmlns:p14="http://schemas.microsoft.com/office/powerpoint/2010/main" val="178688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E1EA41E-360D-4D9E-84AB-F03AC1BE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18.7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为结构体添加方法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5CE05F2-D31D-42A4-9078-251FB3EFBF5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559390-B2C0-4013-980C-3884082E9280}"/>
              </a:ext>
            </a:extLst>
          </p:cNvPr>
          <p:cNvSpPr txBox="1"/>
          <p:nvPr/>
        </p:nvSpPr>
        <p:spPr>
          <a:xfrm>
            <a:off x="1115616" y="170765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18.7.1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2FA63-F780-4B59-9EDE-7B7D4B67FF07}"/>
              </a:ext>
            </a:extLst>
          </p:cNvPr>
          <p:cNvSpPr txBox="1"/>
          <p:nvPr/>
        </p:nvSpPr>
        <p:spPr>
          <a:xfrm>
            <a:off x="1461964" y="2337723"/>
            <a:ext cx="5040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 结构体类型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返回值列表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76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635DC7B-8ADB-4259-B71B-039F56FA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18.7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为结构体添加方法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9F6840-D2E3-4477-BD10-AF0FEA8B995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A0C6AC-432D-41CE-907A-DB645171C3F2}"/>
              </a:ext>
            </a:extLst>
          </p:cNvPr>
          <p:cNvSpPr txBox="1"/>
          <p:nvPr/>
        </p:nvSpPr>
        <p:spPr>
          <a:xfrm>
            <a:off x="1115616" y="170765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18.7.2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0825A0-A500-4572-95BA-37F9EEB8B38B}"/>
              </a:ext>
            </a:extLst>
          </p:cNvPr>
          <p:cNvSpPr txBox="1"/>
          <p:nvPr/>
        </p:nvSpPr>
        <p:spPr>
          <a:xfrm>
            <a:off x="3015368" y="255066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416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864688D-1669-4E8E-990E-929CAC4B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CB2EAD-3F67-460E-B4BC-CEA2C5D7C0F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C2924-A4CE-40EE-8864-31C91F88B1B0}"/>
              </a:ext>
            </a:extLst>
          </p:cNvPr>
          <p:cNvSpPr txBox="1"/>
          <p:nvPr/>
        </p:nvSpPr>
        <p:spPr>
          <a:xfrm>
            <a:off x="1835696" y="22024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3E84F1-FC5B-46FC-BE16-9DC677178FDE}"/>
              </a:ext>
            </a:extLst>
          </p:cNvPr>
          <p:cNvSpPr txBox="1"/>
          <p:nvPr/>
        </p:nvSpPr>
        <p:spPr>
          <a:xfrm>
            <a:off x="1835696" y="277603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37554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D843560E-1A12-4CA3-8B10-B2270B5FBDB6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BB484353-5900-4F5B-9F41-F4FCB735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02B88B78-2D83-478E-BD6E-BB0A67CD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E94E24-F2AA-4853-A7A6-5BA491A7B53D}"/>
              </a:ext>
            </a:extLst>
          </p:cNvPr>
          <p:cNvSpPr txBox="1"/>
          <p:nvPr/>
        </p:nvSpPr>
        <p:spPr>
          <a:xfrm>
            <a:off x="2072921" y="15291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D12DF8-3537-44CF-8F72-F90B8F9BB9FD}"/>
              </a:ext>
            </a:extLst>
          </p:cNvPr>
          <p:cNvSpPr txBox="1"/>
          <p:nvPr/>
        </p:nvSpPr>
        <p:spPr>
          <a:xfrm>
            <a:off x="2103555" y="317404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3E66E-E378-4036-9DB6-5998C3FDCC6D}"/>
              </a:ext>
            </a:extLst>
          </p:cNvPr>
          <p:cNvSpPr txBox="1"/>
          <p:nvPr/>
        </p:nvSpPr>
        <p:spPr>
          <a:xfrm>
            <a:off x="2540356" y="1927072"/>
            <a:ext cx="5040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 结构体类型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返回值列表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代码体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57F8D5-0647-4337-9E39-FDA30A103CD0}"/>
              </a:ext>
            </a:extLst>
          </p:cNvPr>
          <p:cNvSpPr txBox="1"/>
          <p:nvPr/>
        </p:nvSpPr>
        <p:spPr>
          <a:xfrm>
            <a:off x="2540356" y="3786013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963145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496E1C4-7DE2-4C04-8CD4-320219C0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18.8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使用方法注意事项</a:t>
            </a:r>
          </a:p>
        </p:txBody>
      </p:sp>
    </p:spTree>
    <p:extLst>
      <p:ext uri="{BB962C8B-B14F-4D97-AF65-F5344CB8AC3E}">
        <p14:creationId xmlns:p14="http://schemas.microsoft.com/office/powerpoint/2010/main" val="2296943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3444A5-1761-49BD-864C-875A617E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4910A0-427E-43FD-9C92-1F993DDF4043}"/>
              </a:ext>
            </a:extLst>
          </p:cNvPr>
          <p:cNvSpPr/>
          <p:nvPr/>
        </p:nvSpPr>
        <p:spPr>
          <a:xfrm>
            <a:off x="4788024" y="245032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6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A9B5F0B-43F3-4427-9527-0EEBB17C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18.8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使用方法注意事项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CE4D22-C706-47A3-B09D-507ABE82472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69B7BC-85D8-4500-BB9C-7DD4C0955706}"/>
              </a:ext>
            </a:extLst>
          </p:cNvPr>
          <p:cNvSpPr txBox="1"/>
          <p:nvPr/>
        </p:nvSpPr>
        <p:spPr>
          <a:xfrm>
            <a:off x="1835696" y="2211710"/>
            <a:ext cx="5141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只要接收者类型不一样，这个方法就算同名，也是不同方法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FE2A48-10FF-4898-89F6-0410C9CEE103}"/>
              </a:ext>
            </a:extLst>
          </p:cNvPr>
          <p:cNvSpPr txBox="1"/>
          <p:nvPr/>
        </p:nvSpPr>
        <p:spPr>
          <a:xfrm>
            <a:off x="1835696" y="2794620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接收者为指针类型</a:t>
            </a:r>
          </a:p>
        </p:txBody>
      </p:sp>
    </p:spTree>
    <p:extLst>
      <p:ext uri="{BB962C8B-B14F-4D97-AF65-F5344CB8AC3E}">
        <p14:creationId xmlns:p14="http://schemas.microsoft.com/office/powerpoint/2010/main" val="73605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CC396C1-5B12-49CE-92AA-DD751B9C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18.9	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面向对象方法练习</a:t>
            </a:r>
          </a:p>
        </p:txBody>
      </p:sp>
    </p:spTree>
    <p:extLst>
      <p:ext uri="{BB962C8B-B14F-4D97-AF65-F5344CB8AC3E}">
        <p14:creationId xmlns:p14="http://schemas.microsoft.com/office/powerpoint/2010/main" val="857714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7DA304-5F7A-43A6-B7D6-6964E403C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CC7CE57-DF37-4804-9E93-C8BDF11A7073}"/>
              </a:ext>
            </a:extLst>
          </p:cNvPr>
          <p:cNvSpPr/>
          <p:nvPr/>
        </p:nvSpPr>
        <p:spPr>
          <a:xfrm>
            <a:off x="4907027" y="2787774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1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6D476CB-479A-46EA-9D33-E55340F9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18.9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面向对象方法练习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5583C39-51C2-48F8-9FD4-8A67CB648E3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C4E57E-71DF-403B-8912-18A14A8CF68C}"/>
              </a:ext>
            </a:extLst>
          </p:cNvPr>
          <p:cNvSpPr txBox="1"/>
          <p:nvPr/>
        </p:nvSpPr>
        <p:spPr>
          <a:xfrm>
            <a:off x="676662" y="2283718"/>
            <a:ext cx="637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定义一个学生类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有六个属性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分别为姓名、性别、年龄、语文、数学、英语成绩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9CB0BF-1D22-4984-AFCD-50C71A72A94A}"/>
              </a:ext>
            </a:extLst>
          </p:cNvPr>
          <p:cNvSpPr txBox="1"/>
          <p:nvPr/>
        </p:nvSpPr>
        <p:spPr>
          <a:xfrm>
            <a:off x="533661" y="2715766"/>
            <a:ext cx="7344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定义两个方法：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第一方法：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打招呼的方法：介绍自己叫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，今年几岁了。是男同学还是女同学。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	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第二个方法：计算总分与平均分的方法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C2DCCD7-CD11-44EC-B366-8459A088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18.10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方法继承</a:t>
            </a:r>
          </a:p>
        </p:txBody>
      </p:sp>
    </p:spTree>
    <p:extLst>
      <p:ext uri="{BB962C8B-B14F-4D97-AF65-F5344CB8AC3E}">
        <p14:creationId xmlns:p14="http://schemas.microsoft.com/office/powerpoint/2010/main" val="4081331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7D5E6C-3185-4CC8-9E95-947D0BC6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801F4D-1AB6-49DC-B8FA-79FB42DC5806}"/>
              </a:ext>
            </a:extLst>
          </p:cNvPr>
          <p:cNvSpPr/>
          <p:nvPr/>
        </p:nvSpPr>
        <p:spPr>
          <a:xfrm>
            <a:off x="4572000" y="307580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F5ADC69-456E-4069-93C4-A464F405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18.9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方法继承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BC2A2E3-A687-4EF1-A562-5A704F72A62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5FDB8F-63C6-4E1B-90D3-AB4884A01BDE}"/>
              </a:ext>
            </a:extLst>
          </p:cNvPr>
          <p:cNvSpPr txBox="1"/>
          <p:nvPr/>
        </p:nvSpPr>
        <p:spPr>
          <a:xfrm>
            <a:off x="3002340" y="2427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方法继承实现</a:t>
            </a:r>
          </a:p>
        </p:txBody>
      </p:sp>
    </p:spTree>
    <p:extLst>
      <p:ext uri="{BB962C8B-B14F-4D97-AF65-F5344CB8AC3E}">
        <p14:creationId xmlns:p14="http://schemas.microsoft.com/office/powerpoint/2010/main" val="12346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1060BCC-6C34-4312-87A3-ADD47087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2BECF6A-EBF6-47BA-8814-D4444FB2F638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E74A2-78AC-4354-9AF4-25E885644732}"/>
              </a:ext>
            </a:extLst>
          </p:cNvPr>
          <p:cNvSpPr txBox="1"/>
          <p:nvPr/>
        </p:nvSpPr>
        <p:spPr>
          <a:xfrm>
            <a:off x="1331640" y="170765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面向过程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A8BD30-8317-4C2A-B90C-07409EA167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10" y="2155840"/>
            <a:ext cx="3196686" cy="17868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D44CF1-255A-4D7F-8F24-D5171B56E48A}"/>
              </a:ext>
            </a:extLst>
          </p:cNvPr>
          <p:cNvSpPr txBox="1"/>
          <p:nvPr/>
        </p:nvSpPr>
        <p:spPr>
          <a:xfrm>
            <a:off x="1259632" y="4155926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所谓的面向过程就是：强调的是步骤、过程、每一步都是自己亲自去实现的。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61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316E8D-6340-464F-BFB4-B30CB166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方法继承练习</a:t>
            </a:r>
          </a:p>
        </p:txBody>
      </p:sp>
    </p:spTree>
    <p:extLst>
      <p:ext uri="{BB962C8B-B14F-4D97-AF65-F5344CB8AC3E}">
        <p14:creationId xmlns:p14="http://schemas.microsoft.com/office/powerpoint/2010/main" val="1370599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06CE48-9AE7-42A8-B45B-CB7AECBEC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A532F5-217D-48C0-B34E-8F0264FBF531}"/>
              </a:ext>
            </a:extLst>
          </p:cNvPr>
          <p:cNvSpPr/>
          <p:nvPr/>
        </p:nvSpPr>
        <p:spPr>
          <a:xfrm>
            <a:off x="4551412" y="3363838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76D126-C79E-4058-9879-DE87BEFF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18.11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方法继承练习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F4FBA6D-650D-4F78-8067-AE7B27A182E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37EA64-7734-452D-928A-8503C15507CE}"/>
              </a:ext>
            </a:extLst>
          </p:cNvPr>
          <p:cNvSpPr/>
          <p:nvPr/>
        </p:nvSpPr>
        <p:spPr>
          <a:xfrm>
            <a:off x="1619672" y="2067694"/>
            <a:ext cx="75608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根据以下信息，实现对应的继承关系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记者：我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叫张三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我的爱好是偷拍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我的年龄是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我是一个男狗仔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程序员：我叫孙全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我的年龄是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我是男生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我的工作年限是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478CE5-BF16-40AA-BDF7-D6B646DF8A51}"/>
              </a:ext>
            </a:extLst>
          </p:cNvPr>
          <p:cNvSpPr txBox="1"/>
          <p:nvPr/>
        </p:nvSpPr>
        <p:spPr>
          <a:xfrm>
            <a:off x="1691680" y="3795886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怎样抽取类，成员，考虑是否有父类，从而实现成员，方法继承。</a:t>
            </a:r>
          </a:p>
        </p:txBody>
      </p:sp>
    </p:spTree>
    <p:extLst>
      <p:ext uri="{BB962C8B-B14F-4D97-AF65-F5344CB8AC3E}">
        <p14:creationId xmlns:p14="http://schemas.microsoft.com/office/powerpoint/2010/main" val="10326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2EBDBA-A02F-4F63-978C-75233268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方法重写</a:t>
            </a:r>
          </a:p>
        </p:txBody>
      </p:sp>
    </p:spTree>
    <p:extLst>
      <p:ext uri="{BB962C8B-B14F-4D97-AF65-F5344CB8AC3E}">
        <p14:creationId xmlns:p14="http://schemas.microsoft.com/office/powerpoint/2010/main" val="2662836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96F215-6934-4C7B-97AC-6D99AAE54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D5ED30-74D9-4FD6-B4D7-393DF55D9A10}"/>
              </a:ext>
            </a:extLst>
          </p:cNvPr>
          <p:cNvSpPr/>
          <p:nvPr/>
        </p:nvSpPr>
        <p:spPr>
          <a:xfrm>
            <a:off x="4644008" y="3723878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5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8542653-E9F6-419B-AE14-7F5F5EA6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18.12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方法重写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80EC7F1-0E44-471B-B941-C6663B5B3B2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6620D5-4F96-4BA0-8211-B7DB19398755}"/>
              </a:ext>
            </a:extLst>
          </p:cNvPr>
          <p:cNvSpPr txBox="1"/>
          <p:nvPr/>
        </p:nvSpPr>
        <p:spPr>
          <a:xfrm>
            <a:off x="2699792" y="22837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父类中的方法与子类方法重名，怎样处理？</a:t>
            </a:r>
          </a:p>
        </p:txBody>
      </p:sp>
    </p:spTree>
    <p:extLst>
      <p:ext uri="{BB962C8B-B14F-4D97-AF65-F5344CB8AC3E}">
        <p14:creationId xmlns:p14="http://schemas.microsoft.com/office/powerpoint/2010/main" val="7224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4D513A7B-08B8-4D90-AF82-36790E85C886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10B5C857-671A-464D-A046-45458A50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4494ACDE-BCA8-49A2-A01A-BDCFEC08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E3D7BE-FD9C-4DB2-A719-FED98495CFD9}"/>
              </a:ext>
            </a:extLst>
          </p:cNvPr>
          <p:cNvSpPr txBox="1"/>
          <p:nvPr/>
        </p:nvSpPr>
        <p:spPr>
          <a:xfrm>
            <a:off x="1899363" y="165795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方法重写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23201B-C5D8-4625-AE80-F0E0D01A7EBE}"/>
              </a:ext>
            </a:extLst>
          </p:cNvPr>
          <p:cNvSpPr txBox="1"/>
          <p:nvPr/>
        </p:nvSpPr>
        <p:spPr>
          <a:xfrm>
            <a:off x="2195736" y="2263973"/>
            <a:ext cx="6218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就是子类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中的方法，将父类中的相同名称的方法的功能重新给改写了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2CA413-B665-4BC8-99AF-F53DAE774004}"/>
              </a:ext>
            </a:extLst>
          </p:cNvPr>
          <p:cNvSpPr txBox="1"/>
          <p:nvPr/>
        </p:nvSpPr>
        <p:spPr>
          <a:xfrm>
            <a:off x="2267744" y="2787774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注意：在调用时，默认调用的是子类中的方法</a:t>
            </a:r>
          </a:p>
        </p:txBody>
      </p:sp>
    </p:spTree>
    <p:extLst>
      <p:ext uri="{BB962C8B-B14F-4D97-AF65-F5344CB8AC3E}">
        <p14:creationId xmlns:p14="http://schemas.microsoft.com/office/powerpoint/2010/main" val="4154980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CB8D97-F0D7-439E-AB21-47B1E48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方法值与方法表达式</a:t>
            </a:r>
          </a:p>
        </p:txBody>
      </p:sp>
    </p:spTree>
    <p:extLst>
      <p:ext uri="{BB962C8B-B14F-4D97-AF65-F5344CB8AC3E}">
        <p14:creationId xmlns:p14="http://schemas.microsoft.com/office/powerpoint/2010/main" val="2235213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8678F1-915C-4CDF-80BB-99090C0E6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347F69-93C5-4993-AAFB-548D6B441F44}"/>
              </a:ext>
            </a:extLst>
          </p:cNvPr>
          <p:cNvSpPr/>
          <p:nvPr/>
        </p:nvSpPr>
        <p:spPr>
          <a:xfrm>
            <a:off x="4716016" y="4011910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6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E4E63ED-CED8-4A64-A90A-147BAE36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18.13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方法值与方法表达式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F1988B3-B65E-48AA-B6EF-14C390E6E2F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EED5C4-1815-4986-8FE9-BDC2E49F64A2}"/>
              </a:ext>
            </a:extLst>
          </p:cNvPr>
          <p:cNvSpPr txBox="1"/>
          <p:nvPr/>
        </p:nvSpPr>
        <p:spPr>
          <a:xfrm>
            <a:off x="2123728" y="199568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F53705-96C9-441A-9B22-4C13254D7AE4}"/>
              </a:ext>
            </a:extLst>
          </p:cNvPr>
          <p:cNvSpPr txBox="1"/>
          <p:nvPr/>
        </p:nvSpPr>
        <p:spPr>
          <a:xfrm>
            <a:off x="2128838" y="257175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方法表达式</a:t>
            </a:r>
          </a:p>
        </p:txBody>
      </p:sp>
    </p:spTree>
    <p:extLst>
      <p:ext uri="{BB962C8B-B14F-4D97-AF65-F5344CB8AC3E}">
        <p14:creationId xmlns:p14="http://schemas.microsoft.com/office/powerpoint/2010/main" val="9103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28F8210-3235-4F40-8DC2-8DB6CFB7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6CE358-A829-4B31-B3DD-2978091BAFE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9430D-8D73-48F5-99A5-3EF87DA4DDD7}"/>
              </a:ext>
            </a:extLst>
          </p:cNvPr>
          <p:cNvSpPr txBox="1"/>
          <p:nvPr/>
        </p:nvSpPr>
        <p:spPr>
          <a:xfrm>
            <a:off x="1331640" y="170765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C9E5563-036A-41AE-89CB-C79F88480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59914"/>
            <a:ext cx="2880320" cy="181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7D39DD6-9202-4050-A59C-7DE5DBB5E952}"/>
              </a:ext>
            </a:extLst>
          </p:cNvPr>
          <p:cNvSpPr/>
          <p:nvPr/>
        </p:nvSpPr>
        <p:spPr>
          <a:xfrm>
            <a:off x="1115616" y="4155926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所谓的面向对象其实就是找一个专门做这个事的人来做，不用关心具体怎么实现的。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所以说，面向过程强调的是过程，步骤。而面向对象强调的是对象，也就是干事的人。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4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4363076-33D2-4290-AC37-1636CC11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方法总结</a:t>
            </a:r>
          </a:p>
        </p:txBody>
      </p:sp>
    </p:spTree>
    <p:extLst>
      <p:ext uri="{BB962C8B-B14F-4D97-AF65-F5344CB8AC3E}">
        <p14:creationId xmlns:p14="http://schemas.microsoft.com/office/powerpoint/2010/main" val="1843993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361BB1-ACF7-409D-AA71-A6F243796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04428"/>
            <a:ext cx="4748243" cy="45906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26ADA2-FA03-4983-B0B7-9EF2A7DECDF9}"/>
              </a:ext>
            </a:extLst>
          </p:cNvPr>
          <p:cNvSpPr/>
          <p:nvPr/>
        </p:nvSpPr>
        <p:spPr>
          <a:xfrm>
            <a:off x="4644008" y="4335080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E9293D5-70A9-492B-BF8A-BE835028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18.14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方法总结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5808C4-DC13-4F07-8D06-004F443FA00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A4E592-10EC-41F9-95DD-7A135EE0D133}"/>
              </a:ext>
            </a:extLst>
          </p:cNvPr>
          <p:cNvSpPr txBox="1"/>
          <p:nvPr/>
        </p:nvSpPr>
        <p:spPr>
          <a:xfrm>
            <a:off x="2238128" y="180759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基本方法创建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0AFE4-7D2B-457D-9C82-B8EC69214F9A}"/>
              </a:ext>
            </a:extLst>
          </p:cNvPr>
          <p:cNvSpPr txBox="1"/>
          <p:nvPr/>
        </p:nvSpPr>
        <p:spPr>
          <a:xfrm>
            <a:off x="2238128" y="235572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为结构体添加方法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338A3-48A4-4754-B26A-58E0C3F6CBF8}"/>
              </a:ext>
            </a:extLst>
          </p:cNvPr>
          <p:cNvSpPr txBox="1"/>
          <p:nvPr/>
        </p:nvSpPr>
        <p:spPr>
          <a:xfrm>
            <a:off x="2238127" y="280641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使用方法注意事项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C5972B-54A1-4590-86EB-68610D6C387A}"/>
              </a:ext>
            </a:extLst>
          </p:cNvPr>
          <p:cNvSpPr txBox="1"/>
          <p:nvPr/>
        </p:nvSpPr>
        <p:spPr>
          <a:xfrm>
            <a:off x="2238127" y="330112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方法继承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F56958-FCDD-4FB4-82B1-53730B4DA89E}"/>
              </a:ext>
            </a:extLst>
          </p:cNvPr>
          <p:cNvSpPr txBox="1"/>
          <p:nvPr/>
        </p:nvSpPr>
        <p:spPr>
          <a:xfrm>
            <a:off x="2238127" y="379582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方法重写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A3080B-D3BB-484F-B100-BC619E9F25C6}"/>
              </a:ext>
            </a:extLst>
          </p:cNvPr>
          <p:cNvSpPr txBox="1"/>
          <p:nvPr/>
        </p:nvSpPr>
        <p:spPr>
          <a:xfrm>
            <a:off x="2238127" y="4290532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方法值与方法表达式</a:t>
            </a:r>
          </a:p>
        </p:txBody>
      </p:sp>
    </p:spTree>
    <p:extLst>
      <p:ext uri="{BB962C8B-B14F-4D97-AF65-F5344CB8AC3E}">
        <p14:creationId xmlns:p14="http://schemas.microsoft.com/office/powerpoint/2010/main" val="18926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50D1F6-B24D-4540-909B-86668F5A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18.15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接口简介</a:t>
            </a:r>
          </a:p>
        </p:txBody>
      </p:sp>
    </p:spTree>
    <p:extLst>
      <p:ext uri="{BB962C8B-B14F-4D97-AF65-F5344CB8AC3E}">
        <p14:creationId xmlns:p14="http://schemas.microsoft.com/office/powerpoint/2010/main" val="3712301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D07583-FAE7-471C-819A-30A9C1F9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D0703E9-F15F-4858-A534-6EB363439CED}"/>
              </a:ext>
            </a:extLst>
          </p:cNvPr>
          <p:cNvSpPr/>
          <p:nvPr/>
        </p:nvSpPr>
        <p:spPr>
          <a:xfrm>
            <a:off x="3995936" y="551742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8518C0-F260-42FC-A5A8-4EACFAAF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18.15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83B12AC-E2D3-46EF-A915-1E888026AAB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D093EC-B191-407A-BC7C-FBA6A7D1F408}"/>
              </a:ext>
            </a:extLst>
          </p:cNvPr>
          <p:cNvSpPr txBox="1"/>
          <p:nvPr/>
        </p:nvSpPr>
        <p:spPr>
          <a:xfrm>
            <a:off x="3491880" y="23870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什么是接口？</a:t>
            </a:r>
          </a:p>
        </p:txBody>
      </p:sp>
    </p:spTree>
    <p:extLst>
      <p:ext uri="{BB962C8B-B14F-4D97-AF65-F5344CB8AC3E}">
        <p14:creationId xmlns:p14="http://schemas.microsoft.com/office/powerpoint/2010/main" val="13691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52E805E-4992-4BFE-B1BE-5F136A0C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18.15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7D59F0-E802-4165-B036-2164AF17E1B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3F8ECD-4243-4199-A4CC-16F216FEF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97422"/>
            <a:ext cx="4643398" cy="30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DC66D3-CCD2-4B09-ACA6-3533BD9D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18.15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4937AF-C648-48EC-8B48-2CCA969A78A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3805C8-8C70-46C3-A0C8-373973DF7CE9}"/>
              </a:ext>
            </a:extLst>
          </p:cNvPr>
          <p:cNvSpPr txBox="1"/>
          <p:nvPr/>
        </p:nvSpPr>
        <p:spPr>
          <a:xfrm>
            <a:off x="446603" y="2283718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接口就是一种规范与标准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只是规定了要做哪些事情。具体怎么做，接口是不管的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86B123-3526-498B-8BBD-2E8D035981C8}"/>
              </a:ext>
            </a:extLst>
          </p:cNvPr>
          <p:cNvSpPr txBox="1"/>
          <p:nvPr/>
        </p:nvSpPr>
        <p:spPr>
          <a:xfrm>
            <a:off x="452288" y="2786151"/>
            <a:ext cx="8670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接口把所有的具有共性的方法定义在一起，任何其他类型只要实现了这些方法就是实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现了这个接口。</a:t>
            </a:r>
          </a:p>
        </p:txBody>
      </p:sp>
    </p:spTree>
    <p:extLst>
      <p:ext uri="{BB962C8B-B14F-4D97-AF65-F5344CB8AC3E}">
        <p14:creationId xmlns:p14="http://schemas.microsoft.com/office/powerpoint/2010/main" val="25873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161E19-DF36-447A-BDA9-40F30067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18.16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接口定义</a:t>
            </a:r>
          </a:p>
        </p:txBody>
      </p:sp>
    </p:spTree>
    <p:extLst>
      <p:ext uri="{BB962C8B-B14F-4D97-AF65-F5344CB8AC3E}">
        <p14:creationId xmlns:p14="http://schemas.microsoft.com/office/powerpoint/2010/main" val="28786225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F3BC60-4782-465E-A60D-B56A36AE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56C230-BFBE-4EEE-9067-7DA1F6239284}"/>
              </a:ext>
            </a:extLst>
          </p:cNvPr>
          <p:cNvSpPr/>
          <p:nvPr/>
        </p:nvSpPr>
        <p:spPr>
          <a:xfrm>
            <a:off x="4283968" y="91556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9EA579-CA94-4937-9BAF-6E6E31EA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BCAA57-1881-466B-B202-D792DDCE318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62D4C2C-2A83-4AC3-8BE5-B020A9C9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217737"/>
            <a:ext cx="7019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身边的面向过程与面向对象</a:t>
            </a:r>
          </a:p>
        </p:txBody>
      </p:sp>
    </p:spTree>
    <p:extLst>
      <p:ext uri="{BB962C8B-B14F-4D97-AF65-F5344CB8AC3E}">
        <p14:creationId xmlns:p14="http://schemas.microsoft.com/office/powerpoint/2010/main" val="5089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219F49D-3C51-480F-9CE4-DFEDADC2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18.16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CCCFFD4-C6A4-4555-87E5-09BCB883F08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A116F9-2359-4B16-9B29-D9BAE77F312D}"/>
              </a:ext>
            </a:extLst>
          </p:cNvPr>
          <p:cNvSpPr txBox="1"/>
          <p:nvPr/>
        </p:nvSpPr>
        <p:spPr>
          <a:xfrm>
            <a:off x="1979712" y="213970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接口定义语法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17DD2F-3A9C-4D7F-ACE2-2D0234DE4856}"/>
              </a:ext>
            </a:extLst>
          </p:cNvPr>
          <p:cNvSpPr txBox="1"/>
          <p:nvPr/>
        </p:nvSpPr>
        <p:spPr>
          <a:xfrm>
            <a:off x="2051720" y="278777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</a:p>
        </p:txBody>
      </p:sp>
    </p:spTree>
    <p:extLst>
      <p:ext uri="{BB962C8B-B14F-4D97-AF65-F5344CB8AC3E}">
        <p14:creationId xmlns:p14="http://schemas.microsoft.com/office/powerpoint/2010/main" val="20827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154A556-59FA-4323-83AB-551B5F56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18.16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23B685-1B90-4CA7-A05D-68B5DC947E9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B505C4-F31B-4530-830D-C81EB4D7443E}"/>
              </a:ext>
            </a:extLst>
          </p:cNvPr>
          <p:cNvSpPr txBox="1"/>
          <p:nvPr/>
        </p:nvSpPr>
        <p:spPr>
          <a:xfrm>
            <a:off x="1115616" y="185167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18.16.1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接口定义语法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04FFE8-A3A6-4265-A33D-C94A19D5C3CC}"/>
              </a:ext>
            </a:extLst>
          </p:cNvPr>
          <p:cNvSpPr txBox="1"/>
          <p:nvPr/>
        </p:nvSpPr>
        <p:spPr>
          <a:xfrm>
            <a:off x="2771800" y="2499742"/>
            <a:ext cx="54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接口名字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{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方法声明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4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C5F2705-F830-4BA9-B5EC-411ED4B2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18.16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3767121-65F2-4B5A-A230-8B7CFB8E5FF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52D9E6-2B1B-479F-AF15-862132005A1C}"/>
              </a:ext>
            </a:extLst>
          </p:cNvPr>
          <p:cNvSpPr txBox="1"/>
          <p:nvPr/>
        </p:nvSpPr>
        <p:spPr>
          <a:xfrm>
            <a:off x="1115616" y="185167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18.16.2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F32DB0-F18D-47C1-9D35-53E38A6E6BAE}"/>
              </a:ext>
            </a:extLst>
          </p:cNvPr>
          <p:cNvSpPr txBox="1"/>
          <p:nvPr/>
        </p:nvSpPr>
        <p:spPr>
          <a:xfrm>
            <a:off x="2051720" y="271576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可以为结构体添加接口中的方法，完成接口中方法实现</a:t>
            </a:r>
          </a:p>
        </p:txBody>
      </p:sp>
    </p:spTree>
    <p:extLst>
      <p:ext uri="{BB962C8B-B14F-4D97-AF65-F5344CB8AC3E}">
        <p14:creationId xmlns:p14="http://schemas.microsoft.com/office/powerpoint/2010/main" val="278362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54F09F3D-37B9-4AFC-A2E0-9DB9322E2C64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2D16DAAD-3FEB-4BED-9673-BAA4BB93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269E272F-6DA2-430E-B1C9-23A7663B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223A67-101E-447C-8059-88E2682F3775}"/>
              </a:ext>
            </a:extLst>
          </p:cNvPr>
          <p:cNvSpPr txBox="1"/>
          <p:nvPr/>
        </p:nvSpPr>
        <p:spPr>
          <a:xfrm>
            <a:off x="1979712" y="213970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接口定义语法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B45AF9-DE61-461C-BD4D-A4B5CC8A7680}"/>
              </a:ext>
            </a:extLst>
          </p:cNvPr>
          <p:cNvSpPr txBox="1"/>
          <p:nvPr/>
        </p:nvSpPr>
        <p:spPr>
          <a:xfrm>
            <a:off x="2073532" y="34538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8CD5-3767-43C2-80A9-567AB8933414}"/>
              </a:ext>
            </a:extLst>
          </p:cNvPr>
          <p:cNvSpPr txBox="1"/>
          <p:nvPr/>
        </p:nvSpPr>
        <p:spPr>
          <a:xfrm>
            <a:off x="2605789" y="2506876"/>
            <a:ext cx="54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接口名字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{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方法声明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4394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8E2C2-CC31-4BA4-8C98-B8224B90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18.17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多态定义与实现</a:t>
            </a:r>
          </a:p>
        </p:txBody>
      </p:sp>
    </p:spTree>
    <p:extLst>
      <p:ext uri="{BB962C8B-B14F-4D97-AF65-F5344CB8AC3E}">
        <p14:creationId xmlns:p14="http://schemas.microsoft.com/office/powerpoint/2010/main" val="1453800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7D7327-6037-4534-B63F-075BFA9B5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EB6BF9-39D6-4149-B65D-0F38A5871D66}"/>
              </a:ext>
            </a:extLst>
          </p:cNvPr>
          <p:cNvSpPr/>
          <p:nvPr/>
        </p:nvSpPr>
        <p:spPr>
          <a:xfrm>
            <a:off x="4355976" y="134761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BCA9CB0-BC5F-47F6-BE73-B90DDB7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18.17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多态定义与实现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AA9825F-402E-4599-9D53-7A038450201D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E16F5B-8864-4B97-9A53-DB41A56B16A1}"/>
              </a:ext>
            </a:extLst>
          </p:cNvPr>
          <p:cNvSpPr txBox="1"/>
          <p:nvPr/>
        </p:nvSpPr>
        <p:spPr>
          <a:xfrm>
            <a:off x="2195736" y="206769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什么是多态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C9DA70-5030-4AF2-9BE3-D64E644783AD}"/>
              </a:ext>
            </a:extLst>
          </p:cNvPr>
          <p:cNvSpPr txBox="1"/>
          <p:nvPr/>
        </p:nvSpPr>
        <p:spPr>
          <a:xfrm>
            <a:off x="2213670" y="278777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怎样实现多态</a:t>
            </a:r>
          </a:p>
        </p:txBody>
      </p:sp>
    </p:spTree>
    <p:extLst>
      <p:ext uri="{BB962C8B-B14F-4D97-AF65-F5344CB8AC3E}">
        <p14:creationId xmlns:p14="http://schemas.microsoft.com/office/powerpoint/2010/main" val="16747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F33B64-437C-4925-8896-D1A193B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18.17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多态定义与实现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12FCBD-D417-4580-AD5B-32D0C6EF408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C73431-4AAB-49C4-AB6B-C30E9E2BCB8A}"/>
              </a:ext>
            </a:extLst>
          </p:cNvPr>
          <p:cNvSpPr txBox="1"/>
          <p:nvPr/>
        </p:nvSpPr>
        <p:spPr>
          <a:xfrm>
            <a:off x="1259632" y="1779662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18.17.1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什么是多态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31274C-87B0-4FC5-A706-A5455A36C75F}"/>
              </a:ext>
            </a:extLst>
          </p:cNvPr>
          <p:cNvSpPr txBox="1"/>
          <p:nvPr/>
        </p:nvSpPr>
        <p:spPr>
          <a:xfrm>
            <a:off x="2079156" y="2427734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所谓多态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指的是多种表现形式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9C304-C51E-4044-B5A9-9581729B91A0}"/>
              </a:ext>
            </a:extLst>
          </p:cNvPr>
          <p:cNvSpPr txBox="1"/>
          <p:nvPr/>
        </p:nvSpPr>
        <p:spPr>
          <a:xfrm>
            <a:off x="2022678" y="2734172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多态就是同一个接口，使用不同的实例而执行不同操作</a:t>
            </a:r>
          </a:p>
        </p:txBody>
      </p:sp>
    </p:spTree>
    <p:extLst>
      <p:ext uri="{BB962C8B-B14F-4D97-AF65-F5344CB8AC3E}">
        <p14:creationId xmlns:p14="http://schemas.microsoft.com/office/powerpoint/2010/main" val="14498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F5481F-E927-4BDD-AE72-02AA2A04A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7694"/>
            <a:ext cx="5399082" cy="257650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B55DF63-8A6D-47E1-8D61-43A0BB8D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18.17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多态定义与实现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161212-180B-4951-9099-A4D56EB07D5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A563C6-9DDE-4DAB-B26C-CF9A0944C6F4}"/>
              </a:ext>
            </a:extLst>
          </p:cNvPr>
          <p:cNvSpPr txBox="1"/>
          <p:nvPr/>
        </p:nvSpPr>
        <p:spPr>
          <a:xfrm>
            <a:off x="1259632" y="1663581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18.17.1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什么是多态</a:t>
            </a:r>
          </a:p>
        </p:txBody>
      </p:sp>
    </p:spTree>
    <p:extLst>
      <p:ext uri="{BB962C8B-B14F-4D97-AF65-F5344CB8AC3E}">
        <p14:creationId xmlns:p14="http://schemas.microsoft.com/office/powerpoint/2010/main" val="106069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FCA8BE6-6833-4529-8E58-6ED2C00E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18.17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多态定义与实现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99B6E1-7657-4AC6-84BD-E7F0531F205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908275-03D2-4BD9-93C7-27C94461D826}"/>
              </a:ext>
            </a:extLst>
          </p:cNvPr>
          <p:cNvSpPr txBox="1"/>
          <p:nvPr/>
        </p:nvSpPr>
        <p:spPr>
          <a:xfrm>
            <a:off x="1259632" y="177966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18.17.2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EB3AF7-A896-4434-BC6A-4FEB5756EE02}"/>
              </a:ext>
            </a:extLst>
          </p:cNvPr>
          <p:cNvSpPr txBox="1"/>
          <p:nvPr/>
        </p:nvSpPr>
        <p:spPr>
          <a:xfrm>
            <a:off x="2411760" y="278777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接口类型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7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849109-5303-4EBD-A41C-1B4B8F29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CAD9E8-7F36-43CE-BDDF-A0D71F8A1B9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375F0C-F144-4FF3-9924-22B9D1133500}"/>
              </a:ext>
            </a:extLst>
          </p:cNvPr>
          <p:cNvSpPr txBox="1"/>
          <p:nvPr/>
        </p:nvSpPr>
        <p:spPr>
          <a:xfrm>
            <a:off x="2555776" y="213970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0B8AFC-FDA8-4109-AC1C-0439798906AB}"/>
              </a:ext>
            </a:extLst>
          </p:cNvPr>
          <p:cNvSpPr txBox="1"/>
          <p:nvPr/>
        </p:nvSpPr>
        <p:spPr>
          <a:xfrm>
            <a:off x="2555776" y="26506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3746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9F2F01A5-DBBC-4B5E-9A8D-DCCF961BE34D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89074AA2-D7D0-4451-B2F5-905E53B0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FBE2B67C-B619-4743-BA76-33323797A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258726-36FE-40A0-8FDF-AB14AFB0013A}"/>
              </a:ext>
            </a:extLst>
          </p:cNvPr>
          <p:cNvSpPr txBox="1"/>
          <p:nvPr/>
        </p:nvSpPr>
        <p:spPr>
          <a:xfrm>
            <a:off x="2195736" y="179940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什么是多态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1E5AAD-23BE-4225-B266-B6DF1D6A712A}"/>
              </a:ext>
            </a:extLst>
          </p:cNvPr>
          <p:cNvSpPr txBox="1"/>
          <p:nvPr/>
        </p:nvSpPr>
        <p:spPr>
          <a:xfrm>
            <a:off x="2195736" y="285284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怎样实现多态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6231F-1AAD-4060-ADC1-2B23D7C12C38}"/>
              </a:ext>
            </a:extLst>
          </p:cNvPr>
          <p:cNvSpPr txBox="1"/>
          <p:nvPr/>
        </p:nvSpPr>
        <p:spPr>
          <a:xfrm>
            <a:off x="3215042" y="2168741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所谓多态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指的是多种表现形式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6FB8DA-DEF2-42B0-8CFD-184048ABD8C3}"/>
              </a:ext>
            </a:extLst>
          </p:cNvPr>
          <p:cNvSpPr txBox="1"/>
          <p:nvPr/>
        </p:nvSpPr>
        <p:spPr>
          <a:xfrm>
            <a:off x="3208072" y="2475179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多态就是同一个接口，使用不同的实例而执行不同操作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4918FF-E300-4813-B429-657CDB01232D}"/>
              </a:ext>
            </a:extLst>
          </p:cNvPr>
          <p:cNvSpPr txBox="1"/>
          <p:nvPr/>
        </p:nvSpPr>
        <p:spPr>
          <a:xfrm>
            <a:off x="2961709" y="3292072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接口类型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8409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261082C-FAF3-48AE-84C5-2F9A071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18.18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多态案例</a:t>
            </a:r>
          </a:p>
        </p:txBody>
      </p:sp>
    </p:spTree>
    <p:extLst>
      <p:ext uri="{BB962C8B-B14F-4D97-AF65-F5344CB8AC3E}">
        <p14:creationId xmlns:p14="http://schemas.microsoft.com/office/powerpoint/2010/main" val="2310361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9C4AFB-3C26-4C0D-A0B0-5F7AC9162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C25291-E404-42FC-B3A5-FB55BB0F8E68}"/>
              </a:ext>
            </a:extLst>
          </p:cNvPr>
          <p:cNvSpPr/>
          <p:nvPr/>
        </p:nvSpPr>
        <p:spPr>
          <a:xfrm>
            <a:off x="4427984" y="170765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5FF41C-C275-4F16-A372-E65BBB44414B}"/>
              </a:ext>
            </a:extLst>
          </p:cNvPr>
          <p:cNvSpPr txBox="1"/>
          <p:nvPr/>
        </p:nvSpPr>
        <p:spPr>
          <a:xfrm>
            <a:off x="1187624" y="2139702"/>
            <a:ext cx="665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用多态来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将移动硬盘或者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电脑上进行读写数据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1489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839835A-5A82-4014-8B2D-79FDF6EF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18.19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面向对象案例</a:t>
            </a:r>
          </a:p>
        </p:txBody>
      </p:sp>
    </p:spTree>
    <p:extLst>
      <p:ext uri="{BB962C8B-B14F-4D97-AF65-F5344CB8AC3E}">
        <p14:creationId xmlns:p14="http://schemas.microsoft.com/office/powerpoint/2010/main" val="17199620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C88EC2-B8D1-43B3-91E4-87331DAE7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1B33C4-B24A-4919-A8D3-C2E2C443C5B3}"/>
              </a:ext>
            </a:extLst>
          </p:cNvPr>
          <p:cNvSpPr/>
          <p:nvPr/>
        </p:nvSpPr>
        <p:spPr>
          <a:xfrm>
            <a:off x="4427984" y="206769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A795DA-BF3A-4E72-B16B-784DF9727915}"/>
              </a:ext>
            </a:extLst>
          </p:cNvPr>
          <p:cNvSpPr txBox="1"/>
          <p:nvPr/>
        </p:nvSpPr>
        <p:spPr>
          <a:xfrm>
            <a:off x="2267744" y="238708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使用面向对象方式，开发一个计算器程序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FA2F45C-21E7-4A7A-9F61-9A6A7032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18.19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面向对象案例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D5734F-0B77-4EF3-93B1-90FF0CBC3EF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99E1D27-E692-4BD5-996B-33746A49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18.20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多态总结</a:t>
            </a:r>
          </a:p>
        </p:txBody>
      </p:sp>
    </p:spTree>
    <p:extLst>
      <p:ext uri="{BB962C8B-B14F-4D97-AF65-F5344CB8AC3E}">
        <p14:creationId xmlns:p14="http://schemas.microsoft.com/office/powerpoint/2010/main" val="8558831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418A50-C4F3-4DF0-81B1-2AAA2D77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51F4B8-5761-4DD6-A732-B7E0566EAF80}"/>
              </a:ext>
            </a:extLst>
          </p:cNvPr>
          <p:cNvSpPr/>
          <p:nvPr/>
        </p:nvSpPr>
        <p:spPr>
          <a:xfrm>
            <a:off x="4499992" y="2391730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1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6BD00-9A2B-4382-A79C-F5CA0B4F9C30}"/>
              </a:ext>
            </a:extLst>
          </p:cNvPr>
          <p:cNvSpPr txBox="1"/>
          <p:nvPr/>
        </p:nvSpPr>
        <p:spPr>
          <a:xfrm>
            <a:off x="2122736" y="170251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什么是多态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6B9F17-FC0C-49C8-878B-605102546D4A}"/>
              </a:ext>
            </a:extLst>
          </p:cNvPr>
          <p:cNvSpPr txBox="1"/>
          <p:nvPr/>
        </p:nvSpPr>
        <p:spPr>
          <a:xfrm>
            <a:off x="2122736" y="302586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怎样实现多态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36FB7A-B9A9-4A7B-926C-30C9549A4F3F}"/>
              </a:ext>
            </a:extLst>
          </p:cNvPr>
          <p:cNvSpPr txBox="1"/>
          <p:nvPr/>
        </p:nvSpPr>
        <p:spPr>
          <a:xfrm>
            <a:off x="3133144" y="2117635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所谓多态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指的是多种表现形式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D10EE-0701-43A9-A683-D6922A7FB286}"/>
              </a:ext>
            </a:extLst>
          </p:cNvPr>
          <p:cNvSpPr txBox="1"/>
          <p:nvPr/>
        </p:nvSpPr>
        <p:spPr>
          <a:xfrm>
            <a:off x="3126174" y="2424073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多态就是同一个接口，使用不同的实例而执行不同操作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64F5DA-EC69-4384-AA71-7C0AD54505A0}"/>
              </a:ext>
            </a:extLst>
          </p:cNvPr>
          <p:cNvSpPr txBox="1"/>
          <p:nvPr/>
        </p:nvSpPr>
        <p:spPr>
          <a:xfrm>
            <a:off x="2843808" y="3579862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接口类型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746DBFC-8557-4334-9577-6C2F1A70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18.20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多态总结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04C0D7-0158-4C52-9831-590ABFADFE4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361F53F-84C7-4401-8A19-A0C5144B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8887C9-571A-4982-9502-666A6EE3A18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9A745D-F0AE-4889-AE87-9C88578D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51670"/>
            <a:ext cx="1024642" cy="13584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5E3BAC-0F30-45C0-86C9-2D352A998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514701"/>
            <a:ext cx="1604191" cy="8438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7546A0-FD46-4BFB-88EC-08916D019A77}"/>
              </a:ext>
            </a:extLst>
          </p:cNvPr>
          <p:cNvSpPr txBox="1"/>
          <p:nvPr/>
        </p:nvSpPr>
        <p:spPr>
          <a:xfrm>
            <a:off x="3203848" y="1923678"/>
            <a:ext cx="25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DDCB98-503C-422E-8769-230B04E69C3D}"/>
              </a:ext>
            </a:extLst>
          </p:cNvPr>
          <p:cNvSpPr txBox="1"/>
          <p:nvPr/>
        </p:nvSpPr>
        <p:spPr>
          <a:xfrm>
            <a:off x="4211960" y="2062177"/>
            <a:ext cx="134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F97663-8BF1-45BC-AA1E-E491A10BB67B}"/>
              </a:ext>
            </a:extLst>
          </p:cNvPr>
          <p:cNvSpPr txBox="1"/>
          <p:nvPr/>
        </p:nvSpPr>
        <p:spPr>
          <a:xfrm>
            <a:off x="4211960" y="3651870"/>
            <a:ext cx="134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DD6EC7-8CD8-4E01-80D9-84F7A2A6E730}"/>
              </a:ext>
            </a:extLst>
          </p:cNvPr>
          <p:cNvSpPr txBox="1"/>
          <p:nvPr/>
        </p:nvSpPr>
        <p:spPr>
          <a:xfrm>
            <a:off x="5685882" y="2062177"/>
            <a:ext cx="134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46CF32-70BE-4647-BEF4-8C0A6B109859}"/>
              </a:ext>
            </a:extLst>
          </p:cNvPr>
          <p:cNvSpPr txBox="1"/>
          <p:nvPr/>
        </p:nvSpPr>
        <p:spPr>
          <a:xfrm>
            <a:off x="5685882" y="3606000"/>
            <a:ext cx="327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5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0BBB5E3-60C1-4BDB-84A5-5FD209C0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18.21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接口的继承与转换</a:t>
            </a:r>
          </a:p>
        </p:txBody>
      </p:sp>
    </p:spTree>
    <p:extLst>
      <p:ext uri="{BB962C8B-B14F-4D97-AF65-F5344CB8AC3E}">
        <p14:creationId xmlns:p14="http://schemas.microsoft.com/office/powerpoint/2010/main" val="10591938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154E65-F35F-4CB6-A673-3F224C300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461BE18-3291-4093-9DE9-70FEFBE79F29}"/>
              </a:ext>
            </a:extLst>
          </p:cNvPr>
          <p:cNvSpPr/>
          <p:nvPr/>
        </p:nvSpPr>
        <p:spPr>
          <a:xfrm>
            <a:off x="4572000" y="278777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F0FA15F-9445-4F54-8751-031BAD4F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18.21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接口的继承与转换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4AC5D9-C032-4105-BE36-2EB42DE53D5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767711-0021-4AD8-AE21-EB1F4A17A5BC}"/>
              </a:ext>
            </a:extLst>
          </p:cNvPr>
          <p:cNvSpPr txBox="1"/>
          <p:nvPr/>
        </p:nvSpPr>
        <p:spPr>
          <a:xfrm>
            <a:off x="2339752" y="221171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接口继承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B5D3F6-55D4-42F8-9F04-EFFFF2CBABA2}"/>
              </a:ext>
            </a:extLst>
          </p:cNvPr>
          <p:cNvSpPr txBox="1"/>
          <p:nvPr/>
        </p:nvSpPr>
        <p:spPr>
          <a:xfrm>
            <a:off x="2355172" y="281176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接口转换</a:t>
            </a:r>
          </a:p>
        </p:txBody>
      </p:sp>
    </p:spTree>
    <p:extLst>
      <p:ext uri="{BB962C8B-B14F-4D97-AF65-F5344CB8AC3E}">
        <p14:creationId xmlns:p14="http://schemas.microsoft.com/office/powerpoint/2010/main" val="331453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2AEC297-EF6B-4F56-BCFD-7B4333F0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18.22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空接口定义与使用</a:t>
            </a:r>
          </a:p>
        </p:txBody>
      </p:sp>
    </p:spTree>
    <p:extLst>
      <p:ext uri="{BB962C8B-B14F-4D97-AF65-F5344CB8AC3E}">
        <p14:creationId xmlns:p14="http://schemas.microsoft.com/office/powerpoint/2010/main" val="101044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49C952-4E32-4352-A1FC-83A37ACA7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31CEF3-F51B-48B8-AC10-74DA9034FCA6}"/>
              </a:ext>
            </a:extLst>
          </p:cNvPr>
          <p:cNvSpPr/>
          <p:nvPr/>
        </p:nvSpPr>
        <p:spPr>
          <a:xfrm>
            <a:off x="4572000" y="314781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32C0FC-2051-4F7A-806A-F38EE67EB7B5}"/>
              </a:ext>
            </a:extLst>
          </p:cNvPr>
          <p:cNvSpPr/>
          <p:nvPr/>
        </p:nvSpPr>
        <p:spPr>
          <a:xfrm>
            <a:off x="1187624" y="2385754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(interface{})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不包含任何的方法，正因为如此，所有的类型都实现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了空接口，因此空接口可以存储任意类型的数值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DA946B6-15F3-46DB-A264-5B8AC57E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18.22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空接口定义与使用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DB24E99-C066-4C6E-B5A8-E7C6276FCA0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5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E0C70FD-7981-4290-91A7-627F1E45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18.23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类型断言</a:t>
            </a:r>
          </a:p>
        </p:txBody>
      </p:sp>
    </p:spTree>
    <p:extLst>
      <p:ext uri="{BB962C8B-B14F-4D97-AF65-F5344CB8AC3E}">
        <p14:creationId xmlns:p14="http://schemas.microsoft.com/office/powerpoint/2010/main" val="184009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B23B51-7F3E-4DC6-8B7D-E4E939A8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97413"/>
            <a:ext cx="4990551" cy="4022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D26E8D-AC2B-4299-8231-E97F66CA36B8}"/>
              </a:ext>
            </a:extLst>
          </p:cNvPr>
          <p:cNvSpPr/>
          <p:nvPr/>
        </p:nvSpPr>
        <p:spPr>
          <a:xfrm>
            <a:off x="4499992" y="350785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AECAF9-5558-4869-A588-CDAAA5D2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568863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18.23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类型断言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9D3001-33E1-4A15-A882-F45E13100AE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74845-260F-4E4A-9566-D36EBC9AD7D1}"/>
              </a:ext>
            </a:extLst>
          </p:cNvPr>
          <p:cNvSpPr txBox="1"/>
          <p:nvPr/>
        </p:nvSpPr>
        <p:spPr>
          <a:xfrm>
            <a:off x="2339752" y="219582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通过类型断言，可以判断空接口中存储的数据类型。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93394A-E7FD-4D66-A0CE-CC419F3B09AF}"/>
              </a:ext>
            </a:extLst>
          </p:cNvPr>
          <p:cNvSpPr txBox="1"/>
          <p:nvPr/>
        </p:nvSpPr>
        <p:spPr>
          <a:xfrm>
            <a:off x="2362514" y="2762840"/>
            <a:ext cx="27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value, ok := m.(T)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2CCE7F-AC67-4A63-AA17-81E557A201D6}"/>
              </a:ext>
            </a:extLst>
          </p:cNvPr>
          <p:cNvSpPr txBox="1"/>
          <p:nvPr/>
        </p:nvSpPr>
        <p:spPr>
          <a:xfrm>
            <a:off x="3059832" y="3291830"/>
            <a:ext cx="37419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表空接口类型变量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是断言的类型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value: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中的值。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ok: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布尔类型变量，如果断言成功为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90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AA430FE-3D1D-48B3-85EC-7D8AD6C3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910903"/>
            <a:ext cx="5976664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18.24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空接口与断言综合应用</a:t>
            </a:r>
          </a:p>
        </p:txBody>
      </p:sp>
    </p:spTree>
    <p:extLst>
      <p:ext uri="{BB962C8B-B14F-4D97-AF65-F5344CB8AC3E}">
        <p14:creationId xmlns:p14="http://schemas.microsoft.com/office/powerpoint/2010/main" val="385129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10923</TotalTime>
  <Words>1238</Words>
  <Application>Microsoft Office PowerPoint</Application>
  <PresentationFormat>全屏显示(16:9)</PresentationFormat>
  <Paragraphs>253</Paragraphs>
  <Slides>103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08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18.1 面向对象简介</vt:lpstr>
      <vt:lpstr>PowerPoint 演示文稿</vt:lpstr>
      <vt:lpstr>18.1 面向对象简介</vt:lpstr>
      <vt:lpstr>18.1 面向对象简介</vt:lpstr>
      <vt:lpstr>18.1 面向对象简介</vt:lpstr>
      <vt:lpstr>18.1 面向对象简介</vt:lpstr>
      <vt:lpstr>18.1 面向对象简介</vt:lpstr>
      <vt:lpstr>18.1 面向对象简介</vt:lpstr>
      <vt:lpstr>18.1 面向对象简介</vt:lpstr>
      <vt:lpstr>18.1 面向对象简介</vt:lpstr>
      <vt:lpstr>18.1 面向对象简介</vt:lpstr>
      <vt:lpstr>18.1 面向对象简介</vt:lpstr>
      <vt:lpstr>PowerPoint 演示文稿</vt:lpstr>
      <vt:lpstr>18.2 匿名字段实现继承以及对象创建</vt:lpstr>
      <vt:lpstr>PowerPoint 演示文稿</vt:lpstr>
      <vt:lpstr>18.2 匿名字段实现继承以及对象创建</vt:lpstr>
      <vt:lpstr>18.2 匿名字段实现继承以及对象创建</vt:lpstr>
      <vt:lpstr>18.2 匿名字段实现继承以及对象创建</vt:lpstr>
      <vt:lpstr>18.2 匿名字段实现继承以及对象创建</vt:lpstr>
      <vt:lpstr>18.2 匿名字段实现继承以及对象创建</vt:lpstr>
      <vt:lpstr>PowerPoint 演示文稿</vt:lpstr>
      <vt:lpstr>18.3 成员操作</vt:lpstr>
      <vt:lpstr>PowerPoint 演示文稿</vt:lpstr>
      <vt:lpstr>18.3 成员操作</vt:lpstr>
      <vt:lpstr>18.3 成员操作</vt:lpstr>
      <vt:lpstr>18.3 成员操作</vt:lpstr>
      <vt:lpstr>PowerPoint 演示文稿</vt:lpstr>
      <vt:lpstr>18.4 指针类型匿名字段</vt:lpstr>
      <vt:lpstr>PowerPoint 演示文稿</vt:lpstr>
      <vt:lpstr>18.5 多重继承</vt:lpstr>
      <vt:lpstr>PowerPoint 演示文稿</vt:lpstr>
      <vt:lpstr>18.5 多重继承</vt:lpstr>
      <vt:lpstr>18.7 为结构体添加方法</vt:lpstr>
      <vt:lpstr>PowerPoint 演示文稿</vt:lpstr>
      <vt:lpstr>18.7 为结构体添加方法</vt:lpstr>
      <vt:lpstr>18.7 为结构体添加方法</vt:lpstr>
      <vt:lpstr>18.7 为结构体添加方法</vt:lpstr>
      <vt:lpstr>18.7 为结构体添加方法</vt:lpstr>
      <vt:lpstr>PowerPoint 演示文稿</vt:lpstr>
      <vt:lpstr>18.8 使用方法注意事项</vt:lpstr>
      <vt:lpstr>PowerPoint 演示文稿</vt:lpstr>
      <vt:lpstr>18.8 使用方法注意事项</vt:lpstr>
      <vt:lpstr>18.9 面向对象方法练习</vt:lpstr>
      <vt:lpstr>PowerPoint 演示文稿</vt:lpstr>
      <vt:lpstr>18.9 面向对象方法练习</vt:lpstr>
      <vt:lpstr>18.10 方法继承</vt:lpstr>
      <vt:lpstr>PowerPoint 演示文稿</vt:lpstr>
      <vt:lpstr>18.9 方法继承</vt:lpstr>
      <vt:lpstr>18.11 方法继承练习</vt:lpstr>
      <vt:lpstr>PowerPoint 演示文稿</vt:lpstr>
      <vt:lpstr>18.11 方法继承练习</vt:lpstr>
      <vt:lpstr>18.12 方法重写</vt:lpstr>
      <vt:lpstr>PowerPoint 演示文稿</vt:lpstr>
      <vt:lpstr>18.12 方法重写</vt:lpstr>
      <vt:lpstr>PowerPoint 演示文稿</vt:lpstr>
      <vt:lpstr>18.13 方法值与方法表达式</vt:lpstr>
      <vt:lpstr>PowerPoint 演示文稿</vt:lpstr>
      <vt:lpstr>18.13 方法值与方法表达式</vt:lpstr>
      <vt:lpstr>18.14 方法总结</vt:lpstr>
      <vt:lpstr>PowerPoint 演示文稿</vt:lpstr>
      <vt:lpstr>18.14 方法总结</vt:lpstr>
      <vt:lpstr>18.15 接口简介</vt:lpstr>
      <vt:lpstr>PowerPoint 演示文稿</vt:lpstr>
      <vt:lpstr>18.15 接口简介</vt:lpstr>
      <vt:lpstr>18.15 接口简介</vt:lpstr>
      <vt:lpstr>18.15 接口简介</vt:lpstr>
      <vt:lpstr>18.16 接口定义</vt:lpstr>
      <vt:lpstr>PowerPoint 演示文稿</vt:lpstr>
      <vt:lpstr>18.16 接口定义</vt:lpstr>
      <vt:lpstr>18.16 接口定义</vt:lpstr>
      <vt:lpstr>18.16 接口定义</vt:lpstr>
      <vt:lpstr>PowerPoint 演示文稿</vt:lpstr>
      <vt:lpstr>18.17 多态定义与实现</vt:lpstr>
      <vt:lpstr>PowerPoint 演示文稿</vt:lpstr>
      <vt:lpstr>18.17 多态定义与实现</vt:lpstr>
      <vt:lpstr>18.17 多态定义与实现</vt:lpstr>
      <vt:lpstr>18.17 多态定义与实现</vt:lpstr>
      <vt:lpstr>18.17 多态定义与实现</vt:lpstr>
      <vt:lpstr>PowerPoint 演示文稿</vt:lpstr>
      <vt:lpstr>18.18 多态案例</vt:lpstr>
      <vt:lpstr>PowerPoint 演示文稿</vt:lpstr>
      <vt:lpstr>PowerPoint 演示文稿</vt:lpstr>
      <vt:lpstr>18.19 面向对象案例</vt:lpstr>
      <vt:lpstr>PowerPoint 演示文稿</vt:lpstr>
      <vt:lpstr>18.19 面向对象案例</vt:lpstr>
      <vt:lpstr>18.20 多态总结</vt:lpstr>
      <vt:lpstr>PowerPoint 演示文稿</vt:lpstr>
      <vt:lpstr>18.20 多态总结</vt:lpstr>
      <vt:lpstr>18.21 接口的继承与转换</vt:lpstr>
      <vt:lpstr>PowerPoint 演示文稿</vt:lpstr>
      <vt:lpstr>18.21 接口的继承与转换</vt:lpstr>
      <vt:lpstr>18.22 空接口定义与使用</vt:lpstr>
      <vt:lpstr>PowerPoint 演示文稿</vt:lpstr>
      <vt:lpstr>18.22 空接口定义与使用</vt:lpstr>
      <vt:lpstr>18.23 类型断言</vt:lpstr>
      <vt:lpstr>PowerPoint 演示文稿</vt:lpstr>
      <vt:lpstr>18.23 类型断言</vt:lpstr>
      <vt:lpstr>18.24 空接口与断言综合应用</vt:lpstr>
      <vt:lpstr>PowerPoint 演示文稿</vt:lpstr>
      <vt:lpstr>18.24 空接口与断言综合应用</vt:lpstr>
      <vt:lpstr>18.25 面向对象总结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1007</cp:revision>
  <dcterms:created xsi:type="dcterms:W3CDTF">2018-10-26T07:26:50Z</dcterms:created>
  <dcterms:modified xsi:type="dcterms:W3CDTF">2019-02-19T09:17:58Z</dcterms:modified>
</cp:coreProperties>
</file>