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7" r:id="rId4"/>
    <p:sldId id="268" r:id="rId5"/>
    <p:sldId id="276" r:id="rId6"/>
    <p:sldId id="270" r:id="rId7"/>
    <p:sldId id="269" r:id="rId8"/>
    <p:sldId id="263" r:id="rId9"/>
    <p:sldId id="272" r:id="rId10"/>
    <p:sldId id="273" r:id="rId11"/>
    <p:sldId id="271" r:id="rId12"/>
    <p:sldId id="274" r:id="rId13"/>
    <p:sldId id="277" r:id="rId14"/>
    <p:sldId id="2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C6910B-20E6-4FE2-B340-401F0A237394}" type="datetimeFigureOut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BCCAF-2348-487C-9C4B-A38FF3A6E33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915C6-7358-40DD-9452-07287BF77C1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112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75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54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269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38F9-6775-4588-89C8-7A2E4E3ACD98}" type="slidenum">
              <a:rPr lang="ru-RU" altLang="ru-RU" smtClean="0"/>
              <a:pPr>
                <a:spcBef>
                  <a:spcPct val="0"/>
                </a:spcBef>
              </a:pPr>
              <a:t>14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807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7D0A9-C682-4DF3-8B02-5274B833F613}" type="slidenum">
              <a:rPr lang="ru-RU" altLang="ru-RU" smtClean="0"/>
              <a:pPr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765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D03D2-A77D-456C-80FC-4CFB0DA40871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6754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07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5A62-9396-43F7-97CF-8A9DBC4B8A5F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67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AFAD-1534-412A-AAD2-299AB956D923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6607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C4F32-7F23-485E-8EAB-509D8C170DCF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945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F9E-291C-434B-AD67-7ED2AE27A727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5228-10AA-4A51-B138-D30DB0FA1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3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804D-F067-46A7-8C2E-B3955D5D76E6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76382-F7E9-4D7D-9498-BA77F9B028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A27D-EB09-4976-BE74-C8EDF7370794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48B3-EC3D-4F0B-9F6F-75B66E01F8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29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3AF9-0E19-4272-9A4C-C828604EE730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3F097-CAAB-4E98-A8FF-C7319FE90E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39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70B1-14CC-4B7D-ACDA-965BA7610F76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4A4E3-5DC2-409E-976B-3A359B9DB8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DA7-149B-459B-B7A4-D842709E6E4B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2D0B9-ED59-4F06-93CC-A1AD536A32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03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7189-C27D-484A-B7DF-7121961B28E5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3B326-C776-41E9-94AB-9ACFFBDBE5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6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C3F6-3CBE-4638-A7D2-3A3D8D5C2AB0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BC1D9-8307-43B0-BD2C-98929635C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3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B3DD-2EB9-4A97-A5D0-B17B455F9198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761C8-E1C2-4E25-8438-1A16B69AD8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1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2DD10-B459-4A18-ADA6-04A4FD847A1B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1760E-06FE-4429-AFC0-169D9B70CC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8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2643-6726-40C6-B452-0BCD81D576BB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87378-9892-4405-9843-75F4BADD8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97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563B99-6B40-461F-8B60-D44A1F7D4C7C}" type="datetime1">
              <a:rPr lang="ru-RU"/>
              <a:pPr>
                <a:defRPr/>
              </a:pPr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89BDD5-BB09-47A4-81D5-E001D88B610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2"/>
            <a:ext cx="914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95536" y="2708275"/>
            <a:ext cx="85689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Решение задачи о </a:t>
            </a:r>
          </a:p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многомерном рюкзаке с использованием генетического алгоритма</a:t>
            </a:r>
            <a:endParaRPr lang="ru-RU" altLang="ru-RU" sz="3200" b="1" dirty="0">
              <a:latin typeface="Verdana" panose="020B0604030504040204" pitchFamily="34" charset="0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2195736" y="4809477"/>
            <a:ext cx="48244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Verdana" panose="020B0604030504040204" pitchFamily="34" charset="0"/>
              </a:rPr>
              <a:t>Докладчик</a:t>
            </a:r>
          </a:p>
          <a:p>
            <a:pPr algn="ctr" eaLnBrk="1" hangingPunct="1"/>
            <a:r>
              <a:rPr lang="ru-RU" altLang="ru-RU" b="1" dirty="0" smtClean="0">
                <a:latin typeface="Verdana" panose="020B0604030504040204" pitchFamily="34" charset="0"/>
              </a:rPr>
              <a:t>Островский Сергей Витальевич</a:t>
            </a:r>
            <a:endParaRPr lang="ru-RU" altLang="ru-RU" b="1" dirty="0">
              <a:latin typeface="Verdana" panose="020B0604030504040204" pitchFamily="34" charset="0"/>
            </a:endParaRPr>
          </a:p>
          <a:p>
            <a:pPr algn="ctr" eaLnBrk="1" hangingPunct="1"/>
            <a:endParaRPr lang="ru-RU" altLang="ru-RU" b="1" dirty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latin typeface="Verdana" panose="020B0604030504040204" pitchFamily="34" charset="0"/>
              </a:rPr>
              <a:t>Научный руководитель</a:t>
            </a: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старший преподаватель кафедры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ВМиУМФ</a:t>
            </a:r>
            <a:endParaRPr lang="ru-RU" altLang="ru-RU" sz="1800" b="1" dirty="0" smtClean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Лукач Юрий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Саулович</a:t>
            </a:r>
            <a:endParaRPr lang="ru-RU" altLang="ru-RU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3529" y="1714501"/>
            <a:ext cx="842518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Процессор: </a:t>
            </a:r>
            <a:r>
              <a:rPr lang="en-US" altLang="ru-RU" sz="2800" dirty="0" smtClean="0">
                <a:latin typeface="Verdana" panose="020B0604030504040204" pitchFamily="34" charset="0"/>
              </a:rPr>
              <a:t>Intel(R) Core(TM) i5-3230M CPU @ 2.60GHz (4 CPUs), ~2.6GHz 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Количество оперативной памяти: 6144</a:t>
            </a:r>
            <a:r>
              <a:rPr lang="en-US" altLang="ru-RU" sz="2800" dirty="0" smtClean="0">
                <a:latin typeface="Verdana" panose="020B0604030504040204" pitchFamily="34" charset="0"/>
              </a:rPr>
              <a:t>MB RAM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smtClean="0">
                <a:latin typeface="Verdana" panose="020B0604030504040204" pitchFamily="34" charset="0"/>
              </a:rPr>
              <a:t>Фреймворк</a:t>
            </a:r>
            <a:r>
              <a:rPr lang="ru-RU" altLang="ru-RU" sz="2800" dirty="0" smtClean="0">
                <a:latin typeface="Verdana" panose="020B0604030504040204" pitchFamily="34" charset="0"/>
              </a:rPr>
              <a:t>: </a:t>
            </a:r>
            <a:r>
              <a:rPr lang="en-US" altLang="ru-RU" sz="2800" dirty="0" smtClean="0">
                <a:latin typeface="Verdana" panose="020B0604030504040204" pitchFamily="34" charset="0"/>
              </a:rPr>
              <a:t>.NET Framework 4.5.2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Конфигурация оборудования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7561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1 наборе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61806"/>
              </p:ext>
            </p:extLst>
          </p:nvPr>
        </p:nvGraphicFramePr>
        <p:xfrm>
          <a:off x="395537" y="1341433"/>
          <a:ext cx="8424935" cy="517263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45455">
                  <a:extLst>
                    <a:ext uri="{9D8B030D-6E8A-4147-A177-3AD203B41FA5}">
                      <a16:colId xmlns:a16="http://schemas.microsoft.com/office/drawing/2014/main" val="1951936655"/>
                    </a:ext>
                  </a:extLst>
                </a:gridCol>
                <a:gridCol w="1370768">
                  <a:extLst>
                    <a:ext uri="{9D8B030D-6E8A-4147-A177-3AD203B41FA5}">
                      <a16:colId xmlns:a16="http://schemas.microsoft.com/office/drawing/2014/main" val="4704613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807265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949625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5718065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220917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4277019"/>
                    </a:ext>
                  </a:extLst>
                </a:gridCol>
              </a:tblGrid>
              <a:tr h="48377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Точечная мутация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Половинная мутация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447808"/>
                  </a:ext>
                </a:extLst>
              </a:tr>
              <a:tr h="811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Одноточечное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Одноточечное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89277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86787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0,008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1109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2,694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1,697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33,017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0,002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61084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bg1"/>
                          </a:solidFill>
                          <a:effectLst/>
                        </a:rPr>
                        <a:t>0,018</a:t>
                      </a:r>
                      <a:endParaRPr lang="ru-RU" sz="1800" b="1" i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0,022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0,049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0,052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6592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0,067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0,219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0,560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12,189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6735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0,097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0,095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0,074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939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13,481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8,181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10,013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302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396,644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199,461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13,940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06886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9624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Задача была решена успешно решена </a:t>
            </a:r>
            <a:r>
              <a:rPr lang="ru-RU" altLang="ru-RU" sz="2800" dirty="0">
                <a:latin typeface="Verdana" panose="020B0604030504040204" pitchFamily="34" charset="0"/>
              </a:rPr>
              <a:t>в</a:t>
            </a:r>
            <a:r>
              <a:rPr lang="ru-RU" altLang="ru-RU" sz="28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13 из 30(43,3%) </a:t>
            </a:r>
            <a:r>
              <a:rPr lang="ru-RU" altLang="ru-RU" sz="2800" dirty="0" smtClean="0">
                <a:latin typeface="Verdana" panose="020B0604030504040204" pitchFamily="34" charset="0"/>
              </a:rPr>
              <a:t>случаев.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Среднее время </a:t>
            </a:r>
            <a:r>
              <a:rPr lang="ru-RU" altLang="ru-RU" sz="2800" dirty="0" err="1" smtClean="0">
                <a:latin typeface="Verdana" panose="020B0604030504040204" pitchFamily="34" charset="0"/>
              </a:rPr>
              <a:t>решениия</a:t>
            </a:r>
            <a:r>
              <a:rPr lang="ru-RU" altLang="ru-RU" sz="2800" dirty="0" smtClean="0">
                <a:latin typeface="Verdana" panose="020B0604030504040204" pitchFamily="34" charset="0"/>
              </a:rPr>
              <a:t>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5 минут 25 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лучшее время –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5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худшее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12,5 минут</a:t>
            </a:r>
            <a:r>
              <a:rPr lang="ru-RU" altLang="ru-RU" sz="2800" dirty="0" smtClean="0">
                <a:latin typeface="Verdana" panose="020B0604030504040204" pitchFamily="34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Для задач, где оптимальное решение не было найдено, расхождение найденного решения с максимальным не превышает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0,21%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2 наборе текстов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2430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Все поставленные задачи были выполнены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Полученный алгоритм можно использовать для точного решения относительно простых задач(50 предметов и менее)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Также алгоритм может быть использован для приближенного решения с высокой точностью для более сложных задач(100 предметов)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Заключение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922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93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1331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714500"/>
            <a:ext cx="8208963" cy="4446474"/>
          </a:xfrm>
          <a:prstGeom prst="rect">
            <a:avLst/>
          </a:prstGeom>
          <a:blipFill>
            <a:blip r:embed="rId4"/>
            <a:stretch>
              <a:fillRect l="-1783" t="-1781" b="-21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2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Цель и задачи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92003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Цель работы</a:t>
            </a:r>
            <a:r>
              <a:rPr lang="en-US" altLang="ru-RU" sz="1800" dirty="0">
                <a:latin typeface="Verdana" panose="020B0604030504040204" pitchFamily="34" charset="0"/>
              </a:rPr>
              <a:t> – </a:t>
            </a:r>
            <a:r>
              <a:rPr lang="ru-RU" altLang="ru-RU" sz="1800" dirty="0">
                <a:latin typeface="Verdana" panose="020B0604030504040204" pitchFamily="34" charset="0"/>
              </a:rPr>
              <a:t>решение задачи о многомерном рюкзаке применением генетического алгоритма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Задачи</a:t>
            </a:r>
            <a:r>
              <a:rPr lang="en-US" altLang="ru-RU" sz="1800" dirty="0" smtClean="0">
                <a:latin typeface="Verdana" panose="020B0604030504040204" pitchFamily="34" charset="0"/>
              </a:rPr>
              <a:t>: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Изучить генетический алгоритм 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Реализовать алгоритм с использованием одного из языков программирования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Провести оценку эффективности генетического алгоритма в решении поставленной задачи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5193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Актуальность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dirty="0" smtClean="0">
                <a:latin typeface="Verdana" panose="020B0604030504040204" pitchFamily="34" charset="0"/>
              </a:rPr>
              <a:t>Многие прикладные проблемы могут быть реализованы в виде рассматриваемой задачи.</a:t>
            </a:r>
          </a:p>
          <a:p>
            <a:pPr algn="just" eaLnBrk="1" hangingPunct="1"/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dirty="0" smtClean="0">
                <a:latin typeface="Verdana" panose="020B0604030504040204" pitchFamily="34" charset="0"/>
              </a:rPr>
              <a:t>Например: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размещение процессоров и баз данных в системе распределенных вычислений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погрузка груза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контроль бюджета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задачи раскройки</a:t>
            </a:r>
            <a:endParaRPr lang="ru-RU" altLang="ru-RU" sz="2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1969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Описание работы алгоритма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651" y="1628776"/>
            <a:ext cx="806469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Создается пул генотипов с использованием заданного алгоритма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начального приближения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Запускается итерационный процесс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Случайным образом выбирается часть пула, которая подвергнется мутации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Выбранная часть пула генотипов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мутируется</a:t>
            </a:r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Мутировавшие генотипы замещают собой исходные в пуле</a:t>
            </a:r>
            <a:endParaRPr lang="en-US" altLang="ru-RU" sz="2000" dirty="0" smtClean="0">
              <a:latin typeface="Verdana" panose="020B0604030504040204" pitchFamily="34" charset="0"/>
            </a:endParaRP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пула генотипов выбираются пары для скрещивания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Производится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скрещивание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результатов скрещивания выбираются лучшие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Если выполнено условие останова, то итерационный процесс завершается, в противном случае  начинается следующая итерация.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Результат итерационного процесса отдается пользователю</a:t>
            </a:r>
            <a:endParaRPr lang="ru-RU" altLang="ru-RU" sz="2000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5780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539750" y="1567090"/>
            <a:ext cx="74549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Кодирование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упорядоченная бинарная последовательность индикаторов вхождения предметов в рюкзак.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Оценка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сумма стоимостей всех предметов, входящих в описанный генотипом </a:t>
            </a:r>
            <a:r>
              <a:rPr lang="ru-RU" altLang="ru-RU" sz="1400" dirty="0" smtClean="0">
                <a:latin typeface="Verdana" panose="020B0604030504040204" pitchFamily="34" charset="0"/>
              </a:rPr>
              <a:t>рюкзак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Verdana" panose="020B0604030504040204" pitchFamily="34" charset="0"/>
              </a:rPr>
              <a:t>Начальное приближение </a:t>
            </a:r>
            <a:r>
              <a:rPr lang="ru-RU" altLang="ru-RU" sz="1400" dirty="0" smtClean="0">
                <a:latin typeface="Verdana" panose="020B0604030504040204" pitchFamily="34" charset="0"/>
              </a:rPr>
              <a:t>– жадный алгоритм</a:t>
            </a: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658"/>
              </p:ext>
            </p:extLst>
          </p:nvPr>
        </p:nvGraphicFramePr>
        <p:xfrm>
          <a:off x="1184274" y="3123125"/>
          <a:ext cx="6775450" cy="8278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7725">
                  <a:extLst>
                    <a:ext uri="{9D8B030D-6E8A-4147-A177-3AD203B41FA5}">
                      <a16:colId xmlns:a16="http://schemas.microsoft.com/office/drawing/2014/main" val="1109884132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3871082059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ru-RU" altLang="ru-RU" sz="1800" dirty="0"/>
                        <a:t>Мутации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755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Одноточечная</a:t>
                      </a:r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>
                          <a:effectLst/>
                        </a:rPr>
                        <a:t>Половинная </a:t>
                      </a:r>
                      <a:endParaRPr lang="ru-RU" sz="24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88671"/>
                  </a:ext>
                </a:extLst>
              </a:tr>
            </a:tbl>
          </a:graphicData>
        </a:graphic>
      </p:graphicFrame>
      <p:pic>
        <p:nvPicPr>
          <p:cNvPr id="9226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947178"/>
            <a:ext cx="513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 - скрещивание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17575" y="3289300"/>
            <a:ext cx="7453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Двухточечное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51075"/>
            <a:ext cx="7705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041400" y="1820863"/>
            <a:ext cx="74549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Одноточечное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Verdana" panose="020B0604030504040204" pitchFamily="34" charset="0"/>
            </a:endParaRPr>
          </a:p>
        </p:txBody>
      </p:sp>
      <p:pic>
        <p:nvPicPr>
          <p:cNvPr id="11272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21100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3"/>
          <p:cNvSpPr txBox="1">
            <a:spLocks noChangeArrowheads="1"/>
          </p:cNvSpPr>
          <p:nvPr/>
        </p:nvSpPr>
        <p:spPr bwMode="auto">
          <a:xfrm>
            <a:off x="844550" y="4759325"/>
            <a:ext cx="745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Побитовое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4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5189538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34461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Проверка корректности генотипов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Пул лучших конфигураций и возврат к нему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Сброс алгоритма при попадании в локальный максимум</a:t>
            </a: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Введенные модификации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Параметры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39750" y="1641474"/>
            <a:ext cx="403225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Первый набор тестов взят из книги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C.C.Petersen</a:t>
            </a:r>
            <a:r>
              <a:rPr lang="en-US" altLang="ru-RU" sz="1600" dirty="0" smtClean="0">
                <a:latin typeface="Verdana" panose="020B0604030504040204" pitchFamily="34" charset="0"/>
              </a:rPr>
              <a:t>:</a:t>
            </a:r>
          </a:p>
          <a:p>
            <a:pPr algn="just" eaLnBrk="1" hangingPunct="1"/>
            <a:r>
              <a:rPr lang="en-US" altLang="ru-RU" sz="1600" i="1" dirty="0" smtClean="0">
                <a:latin typeface="Verdana" panose="020B0604030504040204" pitchFamily="34" charset="0"/>
              </a:rPr>
              <a:t>"Computational experience with variants of the </a:t>
            </a:r>
            <a:r>
              <a:rPr lang="en-US" altLang="ru-RU" sz="1600" i="1" dirty="0" err="1" smtClean="0">
                <a:latin typeface="Verdana" panose="020B0604030504040204" pitchFamily="34" charset="0"/>
              </a:rPr>
              <a:t>Balas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algorithm applied to the selection of R&amp;D projects”</a:t>
            </a:r>
            <a:r>
              <a:rPr lang="ru-RU" altLang="ru-RU" sz="1600" i="1" dirty="0" smtClean="0">
                <a:latin typeface="Verdana" panose="020B0604030504040204" pitchFamily="34" charset="0"/>
              </a:rPr>
              <a:t>,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запускался без модификаций.</a:t>
            </a:r>
            <a:r>
              <a:rPr lang="ru-RU" altLang="ru-RU" sz="1600" i="1" dirty="0" smtClean="0">
                <a:latin typeface="Verdana" panose="020B0604030504040204" pitchFamily="34" charset="0"/>
              </a:rPr>
              <a:t> </a:t>
            </a: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Второй набор тестов взят из статьи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P.C.Chu</a:t>
            </a:r>
            <a:r>
              <a:rPr lang="en-US" altLang="ru-RU" sz="1600" dirty="0" smtClean="0">
                <a:latin typeface="Verdana" panose="020B0604030504040204" pitchFamily="34" charset="0"/>
              </a:rPr>
              <a:t> and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J.E.Beasley</a:t>
            </a:r>
            <a:r>
              <a:rPr lang="en-US" altLang="ru-RU" sz="1600" dirty="0" smtClean="0">
                <a:latin typeface="Verdana" panose="020B0604030504040204" pitchFamily="34" charset="0"/>
              </a:rPr>
              <a:t> 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"A genetic algorithm for the multidimensional knapsack problem"</a:t>
            </a:r>
            <a:r>
              <a:rPr lang="ru-RU" altLang="ru-RU" sz="1600" dirty="0" smtClean="0">
                <a:latin typeface="Verdana" panose="020B0604030504040204" pitchFamily="34" charset="0"/>
              </a:rPr>
              <a:t> и содержит в себе 30 задач с одинаковыми параметрами: размерность рюкзака равна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5</a:t>
            </a:r>
            <a:r>
              <a:rPr lang="ru-RU" altLang="ru-RU" sz="1600" dirty="0" smtClean="0">
                <a:latin typeface="Verdana" panose="020B0604030504040204" pitchFamily="34" charset="0"/>
              </a:rPr>
              <a:t>, рассматривается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100</a:t>
            </a:r>
            <a:r>
              <a:rPr lang="ru-RU" altLang="ru-RU" sz="1600" dirty="0" smtClean="0">
                <a:latin typeface="Verdana" panose="020B0604030504040204" pitchFamily="34" charset="0"/>
              </a:rPr>
              <a:t> различных предметов.</a:t>
            </a:r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b="1" dirty="0">
              <a:latin typeface="Verdan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041"/>
              </p:ext>
            </p:extLst>
          </p:nvPr>
        </p:nvGraphicFramePr>
        <p:xfrm>
          <a:off x="4716017" y="1641475"/>
          <a:ext cx="4176712" cy="41637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7802686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25862231"/>
                    </a:ext>
                  </a:extLst>
                </a:gridCol>
                <a:gridCol w="1800449">
                  <a:extLst>
                    <a:ext uri="{9D8B030D-6E8A-4147-A177-3AD203B41FA5}">
                      <a16:colId xmlns:a16="http://schemas.microsoft.com/office/drawing/2014/main" val="3820377154"/>
                    </a:ext>
                  </a:extLst>
                </a:gridCol>
              </a:tblGrid>
              <a:tr h="628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теста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Число предметов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altLang="ru-RU" sz="1400" dirty="0" smtClean="0">
                          <a:latin typeface="+mn-lt"/>
                        </a:rPr>
                        <a:t>Размерность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altLang="ru-RU" sz="1400" dirty="0" smtClean="0">
                          <a:latin typeface="+mn-lt"/>
                        </a:rPr>
                        <a:t>рюкзака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66101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41230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295780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91052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25576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54828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993445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723207"/>
                  </a:ext>
                </a:extLst>
              </a:tr>
            </a:tbl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6834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670</Words>
  <Application>Microsoft Office PowerPoint</Application>
  <PresentationFormat>Экран (4:3)</PresentationFormat>
  <Paragraphs>203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Сергей Островский</cp:lastModifiedBy>
  <cp:revision>55</cp:revision>
  <dcterms:created xsi:type="dcterms:W3CDTF">2011-09-19T03:23:37Z</dcterms:created>
  <dcterms:modified xsi:type="dcterms:W3CDTF">2017-06-12T00:11:36Z</dcterms:modified>
</cp:coreProperties>
</file>