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7" r:id="rId3"/>
    <p:sldId id="265" r:id="rId4"/>
    <p:sldId id="268" r:id="rId5"/>
    <p:sldId id="269" r:id="rId6"/>
    <p:sldId id="270" r:id="rId7"/>
    <p:sldId id="263" r:id="rId8"/>
    <p:sldId id="264" r:id="rId9"/>
    <p:sldId id="271" r:id="rId10"/>
    <p:sldId id="266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D000C4-112C-4BD3-8B7A-D2CD5850E516}" type="datetimeFigureOut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253CA0-0856-4F58-946F-13A66F509B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B4FAE1-5CF4-4B0B-BE90-55F5A75AFEDA}" type="slidenum">
              <a:rPr lang="ru-RU" altLang="ru-RU" smtClean="0"/>
              <a:pPr>
                <a:spcBef>
                  <a:spcPct val="0"/>
                </a:spcBef>
              </a:pPr>
              <a:t>1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38F9-6775-4588-89C8-7A2E4E3ACD98}" type="slidenum">
              <a:rPr lang="ru-RU" altLang="ru-RU" smtClean="0"/>
              <a:pPr>
                <a:spcBef>
                  <a:spcPct val="0"/>
                </a:spcBef>
              </a:pPr>
              <a:t>10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27D0A9-C682-4DF3-8B02-5274B833F613}" type="slidenum">
              <a:rPr lang="ru-RU" altLang="ru-RU" smtClean="0"/>
              <a:pPr>
                <a:spcBef>
                  <a:spcPct val="0"/>
                </a:spcBef>
              </a:pPr>
              <a:t>2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FD03D2-A77D-456C-80FC-4CFB0DA40871}" type="slidenum">
              <a:rPr lang="ru-RU" altLang="ru-RU" smtClean="0"/>
              <a:pPr>
                <a:spcBef>
                  <a:spcPct val="0"/>
                </a:spcBef>
              </a:pPr>
              <a:t>3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F25A62-9396-43F7-97CF-8A9DBC4B8A5F}" type="slidenum">
              <a:rPr lang="ru-RU" altLang="ru-RU" smtClean="0"/>
              <a:pPr>
                <a:spcBef>
                  <a:spcPct val="0"/>
                </a:spcBef>
              </a:pPr>
              <a:t>4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BDAFAD-1534-412A-AAD2-299AB956D923}" type="slidenum">
              <a:rPr lang="ru-RU" altLang="ru-RU" smtClean="0"/>
              <a:pPr>
                <a:spcBef>
                  <a:spcPct val="0"/>
                </a:spcBef>
              </a:pPr>
              <a:t>5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022D40-6749-48B5-9B37-E13269E43756}" type="slidenum">
              <a:rPr lang="ru-RU" altLang="ru-RU" smtClean="0"/>
              <a:pPr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9ED642-18ED-45D2-9DE9-B783A3739CF5}" type="slidenum">
              <a:rPr lang="ru-RU" altLang="ru-RU" smtClean="0"/>
              <a:pPr>
                <a:spcBef>
                  <a:spcPct val="0"/>
                </a:spcBef>
              </a:pPr>
              <a:t>7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32FA13-0869-4692-88DB-6C0A8B3F0033}" type="slidenum">
              <a:rPr lang="ru-RU" altLang="ru-RU" smtClean="0"/>
              <a:pPr>
                <a:spcBef>
                  <a:spcPct val="0"/>
                </a:spcBef>
              </a:pPr>
              <a:t>8</a:t>
            </a:fld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044912-8D79-49AF-AFA0-47F0BF3D4111}" type="slidenum">
              <a:rPr lang="ru-RU" altLang="ru-RU" smtClean="0"/>
              <a:pPr>
                <a:spcBef>
                  <a:spcPct val="0"/>
                </a:spcBef>
              </a:pPr>
              <a:t>9</a:t>
            </a:fld>
            <a:endParaRPr lang="ru-RU" alt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E2C6C-D428-4B16-91CD-3005BBF37754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B02C2-26E7-4E10-91A3-D18DA72DA8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33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D471-6352-4137-9EFB-D4DDDF6C0FB4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74634-C068-4EEF-AEAE-D45E3873E4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65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7909-ED85-4EBF-89AB-67D0BBC3B3BD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9981-68FC-48BC-9B9F-6E07EE20105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928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9DBC0-38E2-4854-8E2B-3960F20C92D4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9A1A1-1356-4F8A-A36F-7A021685C7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79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8FA4-3315-4B0F-AA61-FABA82E4EDE7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C0B6-300C-44CC-A9AE-185F1FF085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70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8601-40B9-4DF0-BE24-5BCE0B39637F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73B2-6C88-40A8-B2ED-BE51DCE3DA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72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295B-4F93-4C90-BB78-CF5199916928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7713F-B035-441C-95A4-C81CC8E7A2E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807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C2723-08D2-4681-BE99-D4B49D8860C5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3E9F-C61B-4DCB-AAE9-F626DAD2E2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65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AA92-83A2-4ACE-991C-546CBDA7DD7E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EE3A9-4BDC-4577-8D48-B265422697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66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F72D6-61CC-4E89-B6EC-EB9D1FA5D4BB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5D251-347D-4D9B-A2A2-BFE769CB14F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61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5B734-1719-441A-B960-7A98D8EBC990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B127D-57B3-436F-8463-E7F1A0C645A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4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B0C30D-DE5B-4DDC-99F9-C7F75F74BC75}" type="datetime1">
              <a:rPr lang="ru-RU"/>
              <a:pPr>
                <a:defRPr/>
              </a:pPr>
              <a:t>09.06.2017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EDF393-7C8D-4360-BA0D-8BCCED66FC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0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116013" y="2708275"/>
            <a:ext cx="705643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2195513" y="4724400"/>
            <a:ext cx="48244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Докладчик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Verdana" panose="020B0604030504040204" pitchFamily="34" charset="0"/>
              </a:rPr>
              <a:t>Островский Сергей Витальевич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 b="1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Verdana" panose="020B0604030504040204" pitchFamily="34" charset="0"/>
              </a:rPr>
              <a:t>Научный руководитель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Verdana" panose="020B0604030504040204" pitchFamily="34" charset="0"/>
              </a:rPr>
              <a:t>старший преподаватель кафедры ВМиУМФ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>
                <a:latin typeface="Verdana" panose="020B0604030504040204" pitchFamily="34" charset="0"/>
              </a:rPr>
              <a:t>Лукач Юрий Саулович</a:t>
            </a:r>
            <a:endParaRPr lang="ru-RU" altLang="ru-RU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Постановка задачи</a:t>
            </a:r>
          </a:p>
        </p:txBody>
      </p:sp>
      <p:sp>
        <p:nvSpPr>
          <p:cNvPr id="13317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49" y="1714500"/>
            <a:ext cx="8208963" cy="4446474"/>
          </a:xfrm>
          <a:prstGeom prst="rect">
            <a:avLst/>
          </a:prstGeom>
          <a:blipFill>
            <a:blip r:embed="rId4"/>
            <a:stretch>
              <a:fillRect l="-1783" t="-1781" b="-21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Цель и задачи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920038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Цель работы</a:t>
            </a:r>
            <a:r>
              <a:rPr lang="en-US" altLang="ru-RU" sz="1800" dirty="0">
                <a:latin typeface="Verdana" panose="020B0604030504040204" pitchFamily="34" charset="0"/>
              </a:rPr>
              <a:t> – </a:t>
            </a:r>
            <a:r>
              <a:rPr lang="ru-RU" altLang="ru-RU" sz="1800" dirty="0">
                <a:latin typeface="Verdana" panose="020B0604030504040204" pitchFamily="34" charset="0"/>
              </a:rPr>
              <a:t>решение задачи о многомерном рюкзаке применением генетического алгоритма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Задачи</a:t>
            </a:r>
            <a:r>
              <a:rPr lang="en-US" altLang="ru-RU" sz="1800" dirty="0">
                <a:latin typeface="Verdana" panose="020B0604030504040204" pitchFamily="34" charset="0"/>
              </a:rPr>
              <a:t>:</a:t>
            </a:r>
            <a:endParaRPr lang="ru-RU" altLang="ru-RU" sz="1800" dirty="0">
              <a:latin typeface="Verdana" panose="020B0604030504040204" pitchFamily="34" charset="0"/>
            </a:endParaRP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Ознакомиться с задачей о многомерном рюкзаке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Ознакомиться с генетическими алгоритмами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Реализовать алгоритм с использованием одного из языков программирования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r>
              <a:rPr lang="ru-RU" altLang="ru-RU" sz="1800" dirty="0">
                <a:latin typeface="Verdana" panose="020B0604030504040204" pitchFamily="34" charset="0"/>
              </a:rPr>
              <a:t>Протестировать алгоритм на наборе примеров</a:t>
            </a:r>
          </a:p>
          <a:p>
            <a:pPr marL="285750" indent="-285750" algn="just" eaLnBrk="1" hangingPunct="1">
              <a:spcBef>
                <a:spcPct val="0"/>
              </a:spcBef>
              <a:defRPr/>
            </a:pPr>
            <a:endParaRPr lang="ru-RU" altLang="ru-RU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539750" y="1714500"/>
            <a:ext cx="7454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Verdana" panose="020B0604030504040204" pitchFamily="34" charset="0"/>
              </a:rPr>
              <a:t>Кодирование</a:t>
            </a:r>
            <a:r>
              <a:rPr lang="ru-RU" altLang="ru-RU" sz="1400">
                <a:latin typeface="Verdana" panose="020B0604030504040204" pitchFamily="34" charset="0"/>
              </a:rPr>
              <a:t> генотипа – упорядоченная бинарная последовательность индикаторов вхождения предметов в рюкзак.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>
                <a:latin typeface="Verdana" panose="020B0604030504040204" pitchFamily="34" charset="0"/>
              </a:rPr>
              <a:t>Оценка</a:t>
            </a:r>
            <a:r>
              <a:rPr lang="ru-RU" altLang="ru-RU" sz="1400">
                <a:latin typeface="Verdana" panose="020B0604030504040204" pitchFamily="34" charset="0"/>
              </a:rPr>
              <a:t> генотипа – сумма стоимостей всех предметов, входящих в описанный генотипом рюкзак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184275" y="3068638"/>
          <a:ext cx="6775450" cy="74136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87725">
                  <a:extLst>
                    <a:ext uri="{9D8B030D-6E8A-4147-A177-3AD203B41FA5}">
                      <a16:colId xmlns:a16="http://schemas.microsoft.com/office/drawing/2014/main" val="1109884132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3871082059"/>
                    </a:ext>
                  </a:extLst>
                </a:gridCol>
              </a:tblGrid>
              <a:tr h="370681">
                <a:tc gridSpan="2">
                  <a:txBody>
                    <a:bodyPr/>
                    <a:lstStyle/>
                    <a:p>
                      <a:pPr algn="ctr"/>
                      <a:r>
                        <a:rPr lang="ru-RU" altLang="ru-RU" sz="1800" dirty="0"/>
                        <a:t>Мутации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9755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Одноточечная</a:t>
                      </a:r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effectLst/>
                        </a:rPr>
                        <a:t>Половинная </a:t>
                      </a:r>
                      <a:endParaRPr lang="ru-RU" sz="1800" dirty="0"/>
                    </a:p>
                  </a:txBody>
                  <a:tcPr marL="91441" marR="91441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88671"/>
                  </a:ext>
                </a:extLst>
              </a:tr>
            </a:tbl>
          </a:graphicData>
        </a:graphic>
      </p:graphicFrame>
      <p:pic>
        <p:nvPicPr>
          <p:cNvPr id="9226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810000"/>
            <a:ext cx="5133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Выбор параметров - скрещивание</a:t>
            </a:r>
          </a:p>
        </p:txBody>
      </p:sp>
      <p:sp>
        <p:nvSpPr>
          <p:cNvPr id="11269" name="TextBox 3"/>
          <p:cNvSpPr txBox="1">
            <a:spLocks noChangeArrowheads="1"/>
          </p:cNvSpPr>
          <p:nvPr/>
        </p:nvSpPr>
        <p:spPr bwMode="auto">
          <a:xfrm>
            <a:off x="917575" y="3289300"/>
            <a:ext cx="7453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latin typeface="Verdana" panose="020B0604030504040204" pitchFamily="34" charset="0"/>
              </a:rPr>
              <a:t>Двухточечное</a:t>
            </a:r>
            <a:endParaRPr lang="en-US" altLang="ru-RU" sz="140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</p:txBody>
      </p:sp>
      <p:pic>
        <p:nvPicPr>
          <p:cNvPr id="11270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2251075"/>
            <a:ext cx="7705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3"/>
          <p:cNvSpPr txBox="1">
            <a:spLocks noChangeArrowheads="1"/>
          </p:cNvSpPr>
          <p:nvPr/>
        </p:nvSpPr>
        <p:spPr bwMode="auto">
          <a:xfrm>
            <a:off x="1041400" y="1820863"/>
            <a:ext cx="74549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latin typeface="Verdana" panose="020B0604030504040204" pitchFamily="34" charset="0"/>
              </a:rPr>
              <a:t>Одноточечное</a:t>
            </a:r>
            <a:endParaRPr lang="en-US" altLang="ru-RU" sz="140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</p:txBody>
      </p:sp>
      <p:pic>
        <p:nvPicPr>
          <p:cNvPr id="11272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21100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3"/>
          <p:cNvSpPr txBox="1">
            <a:spLocks noChangeArrowheads="1"/>
          </p:cNvSpPr>
          <p:nvPr/>
        </p:nvSpPr>
        <p:spPr bwMode="auto">
          <a:xfrm>
            <a:off x="844550" y="4759325"/>
            <a:ext cx="7454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>
                <a:latin typeface="Verdana" panose="020B0604030504040204" pitchFamily="34" charset="0"/>
              </a:rPr>
              <a:t>Побитовое</a:t>
            </a:r>
            <a:endParaRPr lang="en-US" altLang="ru-RU" sz="140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>
              <a:latin typeface="Verdana" panose="020B0604030504040204" pitchFamily="34" charset="0"/>
            </a:endParaRPr>
          </a:p>
        </p:txBody>
      </p:sp>
      <p:pic>
        <p:nvPicPr>
          <p:cNvPr id="11274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5189538"/>
            <a:ext cx="77041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Пример работы алгоритма</a:t>
            </a:r>
          </a:p>
        </p:txBody>
      </p:sp>
      <p:pic>
        <p:nvPicPr>
          <p:cNvPr id="13317" name="Рисунок 7" descr="C:\Users\black_000\AppData\Local\Microsoft\Windows\INetCacheContent.Word\notWork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4248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Название темы презентации		</a:t>
            </a:r>
            <a:r>
              <a:rPr lang="ru-RU" altLang="ru-RU" sz="1000" b="1">
                <a:latin typeface="Verdana" panose="020B0604030504040204" pitchFamily="34" charset="0"/>
              </a:rPr>
              <a:t>	Фамилия И. О.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Параметры тестов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9750" y="1628775"/>
          <a:ext cx="8208963" cy="4176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21">
                  <a:extLst>
                    <a:ext uri="{9D8B030D-6E8A-4147-A177-3AD203B41FA5}">
                      <a16:colId xmlns:a16="http://schemas.microsoft.com/office/drawing/2014/main" val="2780268699"/>
                    </a:ext>
                  </a:extLst>
                </a:gridCol>
                <a:gridCol w="2736321">
                  <a:extLst>
                    <a:ext uri="{9D8B030D-6E8A-4147-A177-3AD203B41FA5}">
                      <a16:colId xmlns:a16="http://schemas.microsoft.com/office/drawing/2014/main" val="2225862231"/>
                    </a:ext>
                  </a:extLst>
                </a:gridCol>
                <a:gridCol w="2736321">
                  <a:extLst>
                    <a:ext uri="{9D8B030D-6E8A-4147-A177-3AD203B41FA5}">
                      <a16:colId xmlns:a16="http://schemas.microsoft.com/office/drawing/2014/main" val="3820377154"/>
                    </a:ext>
                  </a:extLst>
                </a:gridCol>
              </a:tblGrid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предметов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Число измерений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66101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412307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295780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91052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255767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4828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993445"/>
                  </a:ext>
                </a:extLst>
              </a:tr>
              <a:tr h="5220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7232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Результаты на тестах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683568" y="1341433"/>
          <a:ext cx="8065146" cy="4823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564">
                  <a:extLst>
                    <a:ext uri="{9D8B030D-6E8A-4147-A177-3AD203B41FA5}">
                      <a16:colId xmlns:a16="http://schemas.microsoft.com/office/drawing/2014/main" val="1951936655"/>
                    </a:ext>
                  </a:extLst>
                </a:gridCol>
                <a:gridCol w="1300608">
                  <a:extLst>
                    <a:ext uri="{9D8B030D-6E8A-4147-A177-3AD203B41FA5}">
                      <a16:colId xmlns:a16="http://schemas.microsoft.com/office/drawing/2014/main" val="429736008"/>
                    </a:ext>
                  </a:extLst>
                </a:gridCol>
                <a:gridCol w="1154752">
                  <a:extLst>
                    <a:ext uri="{9D8B030D-6E8A-4147-A177-3AD203B41FA5}">
                      <a16:colId xmlns:a16="http://schemas.microsoft.com/office/drawing/2014/main" val="470461396"/>
                    </a:ext>
                  </a:extLst>
                </a:gridCol>
                <a:gridCol w="1281620">
                  <a:extLst>
                    <a:ext uri="{9D8B030D-6E8A-4147-A177-3AD203B41FA5}">
                      <a16:colId xmlns:a16="http://schemas.microsoft.com/office/drawing/2014/main" val="1784441547"/>
                    </a:ext>
                  </a:extLst>
                </a:gridCol>
                <a:gridCol w="1140944">
                  <a:extLst>
                    <a:ext uri="{9D8B030D-6E8A-4147-A177-3AD203B41FA5}">
                      <a16:colId xmlns:a16="http://schemas.microsoft.com/office/drawing/2014/main" val="1780726594"/>
                    </a:ext>
                  </a:extLst>
                </a:gridCol>
                <a:gridCol w="1243646">
                  <a:extLst>
                    <a:ext uri="{9D8B030D-6E8A-4147-A177-3AD203B41FA5}">
                      <a16:colId xmlns:a16="http://schemas.microsoft.com/office/drawing/2014/main" val="2157663219"/>
                    </a:ext>
                  </a:extLst>
                </a:gridCol>
                <a:gridCol w="1109012">
                  <a:extLst>
                    <a:ext uri="{9D8B030D-6E8A-4147-A177-3AD203B41FA5}">
                      <a16:colId xmlns:a16="http://schemas.microsoft.com/office/drawing/2014/main" val="1094962513"/>
                    </a:ext>
                  </a:extLst>
                </a:gridCol>
              </a:tblGrid>
              <a:tr h="397851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Точечная мутация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47808"/>
                  </a:ext>
                </a:extLst>
              </a:tr>
              <a:tr h="820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Одноточечное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Двухточечное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Побитовое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89277"/>
                  </a:ext>
                </a:extLst>
              </a:tr>
              <a:tr h="820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386787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811091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highlight>
                            <a:srgbClr val="FFFFFF"/>
                          </a:highlight>
                        </a:rPr>
                        <a:t>114340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2694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70930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1697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1826334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33017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561084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712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1455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276592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4022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highlight>
                            <a:srgbClr val="FFFFFF"/>
                          </a:highlight>
                        </a:rPr>
                        <a:t>92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2092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7869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367351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3049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2672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2198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109398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400974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13481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23261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818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289379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10013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973028"/>
                  </a:ext>
                </a:extLst>
              </a:tr>
              <a:tr h="397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9343432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396644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4770456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199461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348826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highlight>
                            <a:srgbClr val="FFFFFF"/>
                          </a:highlight>
                        </a:rPr>
                        <a:t>13940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5068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00">
                <a:latin typeface="Verdana" panose="020B0604030504040204" pitchFamily="34" charset="0"/>
              </a:rPr>
              <a:t>Решение проблемы о многомерном рюкзаке с помощью генетического алгоритма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000">
                <a:latin typeface="Verdana" panose="020B0604030504040204" pitchFamily="34" charset="0"/>
              </a:rPr>
              <a:t>		</a:t>
            </a:r>
            <a:r>
              <a:rPr lang="ru-RU" altLang="ru-RU" sz="1000" b="1">
                <a:latin typeface="Verdana" panose="020B0604030504040204" pitchFamily="34" charset="0"/>
              </a:rPr>
              <a:t>	Островский С. В.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800" b="1">
                <a:latin typeface="Verdana" panose="020B0604030504040204" pitchFamily="34" charset="0"/>
              </a:rPr>
              <a:t>Результаты на тестах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67544" y="1628773"/>
          <a:ext cx="8281170" cy="4824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918">
                  <a:extLst>
                    <a:ext uri="{9D8B030D-6E8A-4147-A177-3AD203B41FA5}">
                      <a16:colId xmlns:a16="http://schemas.microsoft.com/office/drawing/2014/main" val="1778701500"/>
                    </a:ext>
                  </a:extLst>
                </a:gridCol>
                <a:gridCol w="1335444">
                  <a:extLst>
                    <a:ext uri="{9D8B030D-6E8A-4147-A177-3AD203B41FA5}">
                      <a16:colId xmlns:a16="http://schemas.microsoft.com/office/drawing/2014/main" val="4078996307"/>
                    </a:ext>
                  </a:extLst>
                </a:gridCol>
                <a:gridCol w="1185682">
                  <a:extLst>
                    <a:ext uri="{9D8B030D-6E8A-4147-A177-3AD203B41FA5}">
                      <a16:colId xmlns:a16="http://schemas.microsoft.com/office/drawing/2014/main" val="3754706525"/>
                    </a:ext>
                  </a:extLst>
                </a:gridCol>
                <a:gridCol w="1315948">
                  <a:extLst>
                    <a:ext uri="{9D8B030D-6E8A-4147-A177-3AD203B41FA5}">
                      <a16:colId xmlns:a16="http://schemas.microsoft.com/office/drawing/2014/main" val="3210133261"/>
                    </a:ext>
                  </a:extLst>
                </a:gridCol>
                <a:gridCol w="1171504">
                  <a:extLst>
                    <a:ext uri="{9D8B030D-6E8A-4147-A177-3AD203B41FA5}">
                      <a16:colId xmlns:a16="http://schemas.microsoft.com/office/drawing/2014/main" val="1943336969"/>
                    </a:ext>
                  </a:extLst>
                </a:gridCol>
                <a:gridCol w="1276957">
                  <a:extLst>
                    <a:ext uri="{9D8B030D-6E8A-4147-A177-3AD203B41FA5}">
                      <a16:colId xmlns:a16="http://schemas.microsoft.com/office/drawing/2014/main" val="927045621"/>
                    </a:ext>
                  </a:extLst>
                </a:gridCol>
                <a:gridCol w="1138717">
                  <a:extLst>
                    <a:ext uri="{9D8B030D-6E8A-4147-A177-3AD203B41FA5}">
                      <a16:colId xmlns:a16="http://schemas.microsoft.com/office/drawing/2014/main" val="3063113595"/>
                    </a:ext>
                  </a:extLst>
                </a:gridCol>
              </a:tblGrid>
              <a:tr h="397908">
                <a:tc grid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Половинная мутация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505551"/>
                  </a:ext>
                </a:extLst>
              </a:tr>
              <a:tr h="8206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Одноточечное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Двухточечное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Побитовое скрещивание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2494"/>
                  </a:ext>
                </a:extLst>
              </a:tr>
              <a:tr h="8206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 теста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Итерации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Время, мс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734951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708070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175026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58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356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1409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78297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9538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560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7161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422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246001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highlight>
                            <a:srgbClr val="FFFFFF"/>
                          </a:highlight>
                        </a:rPr>
                        <a:t>12189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310643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51325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954126"/>
                  </a:ext>
                </a:extLst>
              </a:tr>
              <a:tr h="3979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3961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369</Words>
  <Application>Microsoft Office PowerPoint</Application>
  <PresentationFormat>Экран (4:3)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Calibri</vt:lpstr>
      <vt:lpstr>Arial</vt:lpstr>
      <vt:lpstr>Verdana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</dc:creator>
  <cp:lastModifiedBy>Сергей Островский</cp:lastModifiedBy>
  <cp:revision>38</cp:revision>
  <dcterms:created xsi:type="dcterms:W3CDTF">2011-09-19T03:23:37Z</dcterms:created>
  <dcterms:modified xsi:type="dcterms:W3CDTF">2017-06-09T11:38:56Z</dcterms:modified>
</cp:coreProperties>
</file>