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99" r:id="rId3"/>
    <p:sldId id="795" r:id="rId5"/>
    <p:sldId id="726" r:id="rId6"/>
    <p:sldId id="821" r:id="rId7"/>
    <p:sldId id="822" r:id="rId8"/>
    <p:sldId id="783" r:id="rId9"/>
    <p:sldId id="1009" r:id="rId10"/>
    <p:sldId id="1010" r:id="rId11"/>
    <p:sldId id="1011" r:id="rId12"/>
    <p:sldId id="1006" r:id="rId13"/>
    <p:sldId id="1012" r:id="rId14"/>
    <p:sldId id="1014" r:id="rId15"/>
    <p:sldId id="1015" r:id="rId16"/>
    <p:sldId id="1016" r:id="rId17"/>
    <p:sldId id="1017" r:id="rId18"/>
    <p:sldId id="1013" r:id="rId19"/>
    <p:sldId id="1018" r:id="rId20"/>
    <p:sldId id="1019" r:id="rId21"/>
    <p:sldId id="1020" r:id="rId22"/>
    <p:sldId id="1021" r:id="rId23"/>
    <p:sldId id="1023" r:id="rId24"/>
    <p:sldId id="1024" r:id="rId25"/>
    <p:sldId id="1059" r:id="rId26"/>
    <p:sldId id="1060" r:id="rId27"/>
    <p:sldId id="1000" r:id="rId28"/>
    <p:sldId id="1001" r:id="rId29"/>
    <p:sldId id="1025" r:id="rId30"/>
    <p:sldId id="1026" r:id="rId31"/>
    <p:sldId id="1027" r:id="rId32"/>
    <p:sldId id="1028" r:id="rId33"/>
    <p:sldId id="1029" r:id="rId34"/>
    <p:sldId id="1030" r:id="rId35"/>
    <p:sldId id="1061" r:id="rId36"/>
    <p:sldId id="1062" r:id="rId37"/>
    <p:sldId id="1039" r:id="rId38"/>
    <p:sldId id="1040" r:id="rId39"/>
    <p:sldId id="1031" r:id="rId40"/>
    <p:sldId id="1032" r:id="rId41"/>
    <p:sldId id="1065" r:id="rId42"/>
    <p:sldId id="1063" r:id="rId43"/>
    <p:sldId id="1066" r:id="rId44"/>
    <p:sldId id="1072" r:id="rId45"/>
    <p:sldId id="1075" r:id="rId46"/>
    <p:sldId id="1079" r:id="rId47"/>
    <p:sldId id="1076" r:id="rId48"/>
    <p:sldId id="1033" r:id="rId49"/>
    <p:sldId id="1034" r:id="rId50"/>
    <p:sldId id="1035" r:id="rId51"/>
    <p:sldId id="1036" r:id="rId52"/>
    <p:sldId id="1080" r:id="rId53"/>
    <p:sldId id="1081" r:id="rId54"/>
    <p:sldId id="1082" r:id="rId55"/>
    <p:sldId id="1037" r:id="rId56"/>
    <p:sldId id="1038" r:id="rId57"/>
    <p:sldId id="1002" r:id="rId58"/>
    <p:sldId id="1003" r:id="rId59"/>
    <p:sldId id="1041" r:id="rId60"/>
    <p:sldId id="1093" r:id="rId61"/>
    <p:sldId id="1084" r:id="rId62"/>
    <p:sldId id="1043" r:id="rId63"/>
    <p:sldId id="1092" r:id="rId64"/>
    <p:sldId id="1094" r:id="rId65"/>
    <p:sldId id="1044" r:id="rId66"/>
    <p:sldId id="1095" r:id="rId67"/>
    <p:sldId id="1089" r:id="rId68"/>
    <p:sldId id="1096" r:id="rId69"/>
    <p:sldId id="1090" r:id="rId70"/>
    <p:sldId id="1097" r:id="rId71"/>
    <p:sldId id="1091" r:id="rId72"/>
    <p:sldId id="1083" r:id="rId73"/>
    <p:sldId id="1088" r:id="rId74"/>
    <p:sldId id="1102" r:id="rId75"/>
    <p:sldId id="1098" r:id="rId76"/>
    <p:sldId id="1086" r:id="rId77"/>
    <p:sldId id="1099" r:id="rId78"/>
    <p:sldId id="1087" r:id="rId79"/>
    <p:sldId id="1101" r:id="rId80"/>
    <p:sldId id="1100" r:id="rId81"/>
    <p:sldId id="1042" r:id="rId82"/>
    <p:sldId id="1045" r:id="rId83"/>
    <p:sldId id="1046" r:id="rId84"/>
    <p:sldId id="1103" r:id="rId85"/>
    <p:sldId id="1104" r:id="rId86"/>
    <p:sldId id="1105" r:id="rId87"/>
    <p:sldId id="1004" r:id="rId88"/>
    <p:sldId id="1005" r:id="rId89"/>
    <p:sldId id="1051" r:id="rId90"/>
    <p:sldId id="1052" r:id="rId91"/>
    <p:sldId id="1053" r:id="rId92"/>
    <p:sldId id="1054" r:id="rId93"/>
    <p:sldId id="1106" r:id="rId94"/>
    <p:sldId id="1055" r:id="rId95"/>
    <p:sldId id="1056" r:id="rId96"/>
    <p:sldId id="1057" r:id="rId97"/>
    <p:sldId id="1058" r:id="rId98"/>
    <p:sldId id="1007" r:id="rId99"/>
    <p:sldId id="1008" r:id="rId100"/>
    <p:sldId id="1107" r:id="rId101"/>
    <p:sldId id="1109" r:id="rId102"/>
    <p:sldId id="1110" r:id="rId103"/>
    <p:sldId id="1112" r:id="rId104"/>
    <p:sldId id="1115" r:id="rId105"/>
    <p:sldId id="1113" r:id="rId106"/>
    <p:sldId id="1114" r:id="rId107"/>
    <p:sldId id="1116" r:id="rId108"/>
    <p:sldId id="1117" r:id="rId109"/>
    <p:sldId id="1144" r:id="rId110"/>
    <p:sldId id="574" r:id="rId111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昌涛" initials="刘昌涛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DC0"/>
    <a:srgbClr val="3F434C"/>
    <a:srgbClr val="F442A3"/>
    <a:srgbClr val="009E47"/>
    <a:srgbClr val="137B5B"/>
    <a:srgbClr val="0B5999"/>
    <a:srgbClr val="0D68B3"/>
    <a:srgbClr val="FF6161"/>
    <a:srgbClr val="7C35B1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73259" autoAdjust="0"/>
  </p:normalViewPr>
  <p:slideViewPr>
    <p:cSldViewPr snapToGrid="0">
      <p:cViewPr varScale="1">
        <p:scale>
          <a:sx n="48" d="100"/>
          <a:sy n="48" d="100"/>
        </p:scale>
        <p:origin x="288" y="56"/>
      </p:cViewPr>
      <p:guideLst>
        <p:guide orient="horz" pos="2945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commentAuthors" Target="commentAuthors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时间占比</c:v>
                </c:pt>
              </c:strCache>
            </c:strRef>
          </c:tx>
          <c:spPr/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4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4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概述</c:v>
                </c:pt>
                <c:pt idx="1">
                  <c:v>JS UI 框架</c:v>
                </c:pt>
                <c:pt idx="2">
                  <c:v>组件</c:v>
                </c:pt>
                <c:pt idx="3">
                  <c:v>接口</c:v>
                </c:pt>
                <c:pt idx="4">
                  <c:v>项目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35</c:v>
                </c:pt>
                <c:pt idx="2">
                  <c:v>15</c:v>
                </c:pt>
                <c:pt idx="3">
                  <c:v>25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6DF3-6208-4768-8286-6D07439FA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zh-CN" altLang="en-US" b="1" dirty="0">
                <a:solidFill>
                  <a:srgbClr val="333333"/>
                </a:solidFill>
                <a:effectLst/>
              </a:rPr>
              <a:t>内核层</a:t>
            </a:r>
            <a:endParaRPr lang="zh-CN" altLang="en-US" b="1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728"/>
                </a:solidFill>
                <a:effectLst/>
              </a:rPr>
              <a:t>内核子系统：</a:t>
            </a:r>
            <a:r>
              <a:rPr lang="en-US" altLang="zh-CN" dirty="0" err="1">
                <a:solidFill>
                  <a:srgbClr val="242728"/>
                </a:solidFill>
                <a:effectLst/>
              </a:rPr>
              <a:t>HarmonyOS</a:t>
            </a:r>
            <a:r>
              <a:rPr lang="en-US" altLang="zh-CN" dirty="0">
                <a:solidFill>
                  <a:srgbClr val="242728"/>
                </a:solidFill>
                <a:effectLst/>
              </a:rPr>
              <a:t> </a:t>
            </a:r>
            <a:r>
              <a:rPr lang="zh-CN" altLang="en-US" dirty="0">
                <a:solidFill>
                  <a:srgbClr val="242728"/>
                </a:solidFill>
                <a:effectLst/>
              </a:rPr>
              <a:t>采用多内核设计，支持针对不同资源受限设备选用适合的 </a:t>
            </a:r>
            <a:r>
              <a:rPr lang="en-US" altLang="zh-CN" dirty="0">
                <a:solidFill>
                  <a:srgbClr val="242728"/>
                </a:solidFill>
                <a:effectLst/>
              </a:rPr>
              <a:t>OS </a:t>
            </a:r>
            <a:r>
              <a:rPr lang="zh-CN" altLang="en-US" dirty="0">
                <a:solidFill>
                  <a:srgbClr val="242728"/>
                </a:solidFill>
                <a:effectLst/>
              </a:rPr>
              <a:t>内核。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PingFangSC-Regular"/>
              </a:rPr>
              <a:t>JS UI</a:t>
            </a:r>
            <a:r>
              <a:rPr lang="zh-CN" altLang="en-US" b="0" i="0" dirty="0">
                <a:effectLst/>
                <a:latin typeface="PingFangSC-Regular"/>
              </a:rPr>
              <a:t>框架包括应用层（</a:t>
            </a:r>
            <a:r>
              <a:rPr lang="en-US" altLang="zh-CN" b="0" i="0" dirty="0">
                <a:effectLst/>
                <a:latin typeface="PingFangSC-Regular"/>
              </a:rPr>
              <a:t>Application</a:t>
            </a:r>
            <a:r>
              <a:rPr lang="zh-CN" altLang="en-US" b="0" i="0" dirty="0">
                <a:effectLst/>
                <a:latin typeface="PingFangSC-Regular"/>
              </a:rPr>
              <a:t>）、前端框架层（</a:t>
            </a:r>
            <a:r>
              <a:rPr lang="en-US" altLang="zh-CN" b="0" i="0" dirty="0">
                <a:effectLst/>
                <a:latin typeface="PingFangSC-Regular"/>
              </a:rPr>
              <a:t>Framework</a:t>
            </a:r>
            <a:r>
              <a:rPr lang="zh-CN" altLang="en-US" b="0" i="0" dirty="0">
                <a:effectLst/>
                <a:latin typeface="PingFangSC-Regular"/>
              </a:rPr>
              <a:t>）、引擎层（</a:t>
            </a:r>
            <a:r>
              <a:rPr lang="en-US" altLang="zh-CN" b="0" i="0" dirty="0">
                <a:effectLst/>
                <a:latin typeface="PingFangSC-Regular"/>
              </a:rPr>
              <a:t>Engine</a:t>
            </a:r>
            <a:r>
              <a:rPr lang="zh-CN" altLang="en-US" b="0" i="0" dirty="0">
                <a:effectLst/>
                <a:latin typeface="PingFangSC-Regular"/>
              </a:rPr>
              <a:t>）和平台适配层（</a:t>
            </a:r>
            <a:r>
              <a:rPr lang="en-US" altLang="zh-CN" b="0" i="0" dirty="0">
                <a:effectLst/>
                <a:latin typeface="PingFangSC-Regular"/>
              </a:rPr>
              <a:t>Porting Layer</a:t>
            </a:r>
            <a:r>
              <a:rPr lang="zh-CN" altLang="en-US" b="0" i="0" dirty="0">
                <a:effectLst/>
                <a:latin typeface="PingFangSC-Regular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Page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唯一支持的模板，用于提供与用户交互的能力。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Service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模板：用于提供后台运行任务的能力。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Data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模板：用于对外部提供统一的数据访问抽象。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Page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唯一支持的模板，用于提供与用户交互的能力。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Service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模板：用于提供后台运行任务的能力。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Data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模板：用于对外部提供统一的数据访问抽象。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JS runtime </a:t>
            </a:r>
            <a:r>
              <a:rPr lang="zh-CN" altLang="en-US" dirty="0">
                <a:latin typeface="-apple-system"/>
              </a:rPr>
              <a:t>没有使用 </a:t>
            </a:r>
            <a:r>
              <a:rPr lang="en-US" altLang="zh-CN" dirty="0">
                <a:latin typeface="-apple-system"/>
              </a:rPr>
              <a:t>V8</a:t>
            </a:r>
            <a:r>
              <a:rPr lang="zh-CN" altLang="en-US" dirty="0">
                <a:latin typeface="-apple-system"/>
              </a:rPr>
              <a:t>，也没有使用 </a:t>
            </a:r>
            <a:r>
              <a:rPr lang="en-US" altLang="zh-CN" dirty="0" err="1">
                <a:latin typeface="-apple-system"/>
              </a:rPr>
              <a:t>jscore</a:t>
            </a:r>
            <a:r>
              <a:rPr lang="zh-CN" altLang="en-US" dirty="0">
                <a:latin typeface="-apple-system"/>
              </a:rPr>
              <a:t>。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JerryScript</a:t>
            </a:r>
            <a:r>
              <a:rPr lang="en-US" altLang="zh-CN" dirty="0"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是用于物联网的超轻量 </a:t>
            </a:r>
            <a:r>
              <a:rPr lang="en-US" altLang="zh-CN" dirty="0">
                <a:latin typeface="-apple-system"/>
              </a:rPr>
              <a:t>JavaScript </a:t>
            </a:r>
            <a:r>
              <a:rPr lang="zh-CN" altLang="en-US" dirty="0">
                <a:latin typeface="-apple-system"/>
              </a:rPr>
              <a:t>引擎。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它能够在内存少于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64 KB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的设备上执行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ECMAScript 5.1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源代码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超级小程序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H5 </a:t>
            </a:r>
            <a:r>
              <a:rPr lang="zh-CN" altLang="en-US" dirty="0">
                <a:effectLst/>
              </a:rPr>
              <a:t>只能使用浏览器的功能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小程序可以调用微信的功能（扫码、拍照、定位、查通讯录）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鸿蒙可以调用系统级别的功能（线程），而且可以调用其他设备的功能</a:t>
            </a: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可剪裁系统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可以跑在手机、平板、电视、可穿戴设备、智能硬件和车载系统上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鸿蒙可以根据系统（芯片）的算力，选择性地运行整个系统的某些部分</a:t>
            </a: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模改通讯协议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IoT </a:t>
            </a:r>
            <a:r>
              <a:rPr lang="zh-CN" altLang="en-US" dirty="0">
                <a:effectLst/>
              </a:rPr>
              <a:t>互通互联的标准语言（手机，微波炉，冰箱，汽车，手表，耳机）</a:t>
            </a:r>
            <a:endParaRPr lang="zh-CN" altLang="en-US" dirty="0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类似普通话，统一了方言</a:t>
            </a:r>
            <a:endParaRPr lang="zh-CN" altLang="en-US" dirty="0">
              <a:effectLst/>
            </a:endParaRPr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学习成本高的原因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新概念多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做的项目少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0" y="0"/>
            <a:ext cx="2034540" cy="1051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43" y="2588384"/>
            <a:ext cx="2847601" cy="28617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90815" y="84670"/>
            <a:ext cx="2543175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6513" y="9765235"/>
            <a:ext cx="13134975" cy="35242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juhe.cn/docs/api/id/235" TargetMode="Externa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basic-richtext-0000001160428697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guides/glossary-0000000000029587#ZH-CN_TOPIC_0000001114162884__li1373094219463" TargetMode="External"/><Relationship Id="rId2" Type="http://schemas.openxmlformats.org/officeDocument/2006/relationships/hyperlink" Target="https://developer.harmonyos.com/cn/docs/documentation/doc-guides/glossary-0000000000029587#ZH-CN_TOPIC_0000001114162884__li11872193812460" TargetMode="External"/><Relationship Id="rId1" Type="http://schemas.openxmlformats.org/officeDocument/2006/relationships/hyperlink" Target="https://developer.harmonyos.com/cn/docs/documentation/doc-guides/glossary-0000000000029587#ZH-CN_TOPIC_0000001114162884__li10231192310471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guides/ability-ability-overview-000000000002985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evelop/deveco-studio#downloa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guides/basic-resource-file-example-0000001051733014" TargetMode="External"/><Relationship Id="rId2" Type="http://schemas.openxmlformats.org/officeDocument/2006/relationships/hyperlink" Target="https://developer.harmonyos.com/cn/docs/documentation/doc-guides/basic-resource-file-categories-0000001052066099" TargetMode="External"/><Relationship Id="rId1" Type="http://schemas.openxmlformats.org/officeDocument/2006/relationships/hyperlink" Target="https://developer.harmonyos.com/cn/docs/documentation/doc-references/js-framework-file-000000000061139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guides/basic-config-file-example-0000000000034466" TargetMode="External"/><Relationship Id="rId2" Type="http://schemas.openxmlformats.org/officeDocument/2006/relationships/hyperlink" Target="https://developer.harmonyos.com/cn/docs/documentation/doc-guides/basic-config-file-elements-0000000000034463" TargetMode="External"/><Relationship Id="rId1" Type="http://schemas.openxmlformats.org/officeDocument/2006/relationships/hyperlink" Target="https://developer.harmonyos.com/cn/docs/documentation/doc-guides/basic-config-file-overview-0000000000011951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framework-syntax-js-0000000000611432#ZH-CN_TOPIC_0000001058562835__s962b82fb67304ec9a50fb06ffa97756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apis-basic-features-routes-0000000000611824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framework-syntax-js-0000000000611432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openharmony/ace_napi" TargetMode="External"/><Relationship Id="rId2" Type="http://schemas.openxmlformats.org/officeDocument/2006/relationships/hyperlink" Target="https://gitee.com/openharmony/ace_engine_lite" TargetMode="External"/><Relationship Id="rId1" Type="http://schemas.openxmlformats.org/officeDocument/2006/relationships/hyperlink" Target="https://gitee.com/openharmony/ace_ace_engin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framework-syntax-hml-0000000000611413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framework-syntax-css-000000000061142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service-widget-multiple-languages-000000115294842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service-widget-common-attributes-000000116125959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references/js-components-container-tab-content-0000000000611560" TargetMode="External"/><Relationship Id="rId2" Type="http://schemas.openxmlformats.org/officeDocument/2006/relationships/hyperlink" Target="https://developer.harmonyos.com/cn/docs/documentation/doc-references/js-components-container-tab-bar-0000000000611548" TargetMode="External"/><Relationship Id="rId1" Type="http://schemas.openxmlformats.org/officeDocument/2006/relationships/hyperlink" Target="https://developer.harmonyos.com/cn/docs/documentation/doc-references/js-components-container-tabs-000000000061157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container-div-0000000000611484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container-dialog-0000001050068157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references/js-components-container-list-item-group-0000001050023049" TargetMode="External"/><Relationship Id="rId2" Type="http://schemas.openxmlformats.org/officeDocument/2006/relationships/hyperlink" Target="https://developer.harmonyos.com/cn/docs/documentation/doc-references/js-components-container-list-item-0000000000611509" TargetMode="External"/><Relationship Id="rId1" Type="http://schemas.openxmlformats.org/officeDocument/2006/relationships/hyperlink" Target="https://developer.harmonyos.com/cn/docs/documentation/doc-references/js-components-container-list-0000000000611496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harmonyos.com/cn/docs/documentation/doc-references/js-components-basic-image-0000000000611597" TargetMode="External"/><Relationship Id="rId1" Type="http://schemas.openxmlformats.org/officeDocument/2006/relationships/hyperlink" Target="https://developer.harmonyos.com/cn/docs/documentation/doc-references/js-components-container-swiper-000000000061153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harmonyos.com/cn/docs/documentation/doc-references/js-components-basic-toolbar-item-0000001061931453" TargetMode="External"/><Relationship Id="rId1" Type="http://schemas.openxmlformats.org/officeDocument/2006/relationships/hyperlink" Target="https://developer.harmonyos.com/cn/docs/documentation/doc-references/js-components-basic-toolbar-0000001062209279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basic-chart-0000001050030933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harmonyos.com/cn/docs/documentation/doc-references/js-components-basic-picker-view-0000001050119874" TargetMode="External"/><Relationship Id="rId1" Type="http://schemas.openxmlformats.org/officeDocument/2006/relationships/hyperlink" Target="https://developer.harmonyos.com/cn/docs/documentation/doc-references/js-components-basic-picker-0000000000621791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basic-input-000000000061167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developer.harmonyos.com/cn/docs/documentation/doc-references/js-apis-overview-0000001056361791" TargetMode="External"/><Relationship Id="rId5" Type="http://schemas.openxmlformats.org/officeDocument/2006/relationships/hyperlink" Target="https://gitee.com/openharmony" TargetMode="External"/><Relationship Id="rId4" Type="http://schemas.openxmlformats.org/officeDocument/2006/relationships/hyperlink" Target="https://playground.harmonyos.com/" TargetMode="External"/><Relationship Id="rId3" Type="http://schemas.openxmlformats.org/officeDocument/2006/relationships/hyperlink" Target="https://developer.huawei.com/" TargetMode="External"/><Relationship Id="rId2" Type="http://schemas.openxmlformats.org/officeDocument/2006/relationships/hyperlink" Target="https://developer.harmonyos.com/cn/home/" TargetMode="External"/><Relationship Id="rId1" Type="http://schemas.openxmlformats.org/officeDocument/2006/relationships/hyperlink" Target="https://www.harmonyos.com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components-custom-basic-usage-0000000000611781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apis-basic-features-app-context-0000000000611801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apis-network-data-request-0000000000626077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harmonyos.com/cn/docs/documentation/doc-references/js-apis-system-mediaquery-0000001050104543" TargetMode="External"/><Relationship Id="rId2" Type="http://schemas.openxmlformats.org/officeDocument/2006/relationships/hyperlink" Target="https://developer.harmonyos.com/cn/docs/documentation/doc-references/js-apis-system-network-0000000000626092" TargetMode="External"/><Relationship Id="rId1" Type="http://schemas.openxmlformats.org/officeDocument/2006/relationships/hyperlink" Target="https://developer.harmonyos.com/cn/docs/documentation/doc-references/js-apis-system-location-0000000000626089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harmonyos.com/cn/docs/documentation/doc-references/js-apis-storage-0000000000626080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鸿蒙 </a:t>
            </a:r>
            <a:r>
              <a:rPr lang="en-US" altLang="zh-CN" dirty="0"/>
              <a:t>JS UI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115733" y="4266688"/>
            <a:ext cx="2444496" cy="2537918"/>
          </a:xfrm>
          <a:prstGeom prst="roundRect">
            <a:avLst>
              <a:gd name="adj" fmla="val 1121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鸿蒙 </a:t>
            </a:r>
            <a:r>
              <a:rPr lang="en-US" altLang="zh-CN" sz="3000" dirty="0"/>
              <a:t>JS UI</a:t>
            </a:r>
            <a:endParaRPr lang="zh-CN" altLang="en-US" sz="3000" dirty="0"/>
          </a:p>
        </p:txBody>
      </p:sp>
      <p:sp>
        <p:nvSpPr>
          <p:cNvPr id="13" name="矩形: 圆角 12"/>
          <p:cNvSpPr/>
          <p:nvPr/>
        </p:nvSpPr>
        <p:spPr>
          <a:xfrm>
            <a:off x="7717230" y="4266688"/>
            <a:ext cx="2883038" cy="2537918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Vue 2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770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鸿蒙 </a:t>
            </a:r>
            <a:r>
              <a:rPr lang="en-US" altLang="zh-CN" sz="3000" dirty="0"/>
              <a:t>JS UI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12289228" y="4266279"/>
            <a:ext cx="2883039" cy="2537918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</a:t>
            </a:r>
            <a:endParaRPr lang="zh-CN" altLang="en-US" sz="3000" dirty="0"/>
          </a:p>
        </p:txBody>
      </p:sp>
      <p:sp>
        <p:nvSpPr>
          <p:cNvPr id="3" name="等号 2"/>
          <p:cNvSpPr/>
          <p:nvPr/>
        </p:nvSpPr>
        <p:spPr>
          <a:xfrm>
            <a:off x="6087535" y="5168239"/>
            <a:ext cx="1102389" cy="6434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加号 4"/>
          <p:cNvSpPr/>
          <p:nvPr/>
        </p:nvSpPr>
        <p:spPr>
          <a:xfrm>
            <a:off x="10979081" y="5081941"/>
            <a:ext cx="931333" cy="906594"/>
          </a:xfrm>
          <a:prstGeom prst="mathPlus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路由规划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https://www.juhe.cn/docs/api/id/235</a:t>
            </a:r>
            <a:endParaRPr lang="en-US" altLang="zh-CN" dirty="0"/>
          </a:p>
          <a:p>
            <a:r>
              <a:rPr lang="zh-CN" altLang="en-US" dirty="0"/>
              <a:t>注册账号</a:t>
            </a:r>
            <a:endParaRPr lang="en-US" altLang="zh-CN" dirty="0"/>
          </a:p>
          <a:p>
            <a:r>
              <a:rPr lang="zh-CN" altLang="en-US" dirty="0"/>
              <a:t>申请接口密钥</a:t>
            </a:r>
            <a:endParaRPr lang="en-US" altLang="zh-CN" dirty="0"/>
          </a:p>
          <a:p>
            <a:r>
              <a:rPr lang="zh-CN" altLang="en-US" dirty="0"/>
              <a:t>免费接口每天只能调用 </a:t>
            </a:r>
            <a:r>
              <a:rPr lang="en-US" altLang="zh-CN" dirty="0"/>
              <a:t>100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调试接口（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 err="1"/>
              <a:t>Apipost</a:t>
            </a:r>
            <a:r>
              <a:rPr lang="zh-CN" altLang="en-US" dirty="0"/>
              <a:t>、</a:t>
            </a:r>
            <a:r>
              <a:rPr lang="en-US" altLang="zh-CN" dirty="0"/>
              <a:t>Insomnia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新闻列表</a:t>
            </a:r>
            <a:endParaRPr lang="en-US" altLang="zh-CN" dirty="0"/>
          </a:p>
          <a:p>
            <a:pPr lvl="1"/>
            <a:r>
              <a:rPr lang="en-US" altLang="zh-CN" dirty="0"/>
              <a:t>list</a:t>
            </a:r>
            <a:endParaRPr lang="en-US" altLang="zh-CN" dirty="0"/>
          </a:p>
          <a:p>
            <a:r>
              <a:rPr lang="zh-CN" altLang="en-US" dirty="0"/>
              <a:t>新闻分类</a:t>
            </a:r>
            <a:endParaRPr lang="en-US" altLang="zh-CN" dirty="0"/>
          </a:p>
          <a:p>
            <a:pPr lvl="1"/>
            <a:r>
              <a:rPr lang="en-US" altLang="zh-CN" dirty="0"/>
              <a:t>tabs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新闻列表</a:t>
            </a:r>
            <a:endParaRPr lang="en-US" altLang="zh-CN" dirty="0"/>
          </a:p>
          <a:p>
            <a:pPr lvl="1"/>
            <a:r>
              <a:rPr lang="en-US" altLang="zh-CN" dirty="0"/>
              <a:t>&lt;list-item onclick="</a:t>
            </a:r>
            <a:r>
              <a:rPr lang="en-US" altLang="zh-CN" dirty="0" err="1">
                <a:solidFill>
                  <a:schemeClr val="accent3"/>
                </a:solidFill>
              </a:rPr>
              <a:t>checkItem</a:t>
            </a:r>
            <a:r>
              <a:rPr lang="en-US" altLang="zh-CN" dirty="0"/>
              <a:t>($</a:t>
            </a:r>
            <a:r>
              <a:rPr lang="en-US" altLang="zh-CN" dirty="0" err="1"/>
              <a:t>item.uniquekey</a:t>
            </a:r>
            <a:r>
              <a:rPr lang="en-US" altLang="zh-CN" dirty="0"/>
              <a:t>)" &gt;&lt;/list-item&gt;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3"/>
                </a:solidFill>
              </a:rPr>
              <a:t>checkItem</a:t>
            </a:r>
            <a:r>
              <a:rPr lang="en-US" altLang="zh-CN" dirty="0"/>
              <a:t>(</a:t>
            </a:r>
            <a:r>
              <a:rPr lang="en-US" altLang="zh-CN" dirty="0" err="1"/>
              <a:t>uk</a:t>
            </a:r>
            <a:r>
              <a:rPr lang="en-US" altLang="zh-CN" dirty="0"/>
              <a:t>) { </a:t>
            </a:r>
            <a:r>
              <a:rPr lang="en-US" altLang="zh-CN" dirty="0" err="1"/>
              <a:t>router.push</a:t>
            </a:r>
            <a:r>
              <a:rPr lang="en-US" altLang="zh-CN" dirty="0"/>
              <a:t>({ </a:t>
            </a:r>
            <a:r>
              <a:rPr lang="en-US" altLang="zh-CN" dirty="0" err="1"/>
              <a:t>uri</a:t>
            </a:r>
            <a:r>
              <a:rPr lang="en-US" altLang="zh-CN" dirty="0"/>
              <a:t>: "</a:t>
            </a:r>
            <a:r>
              <a:rPr lang="zh-CN" altLang="en-US" dirty="0"/>
              <a:t>详情页面</a:t>
            </a:r>
            <a:r>
              <a:rPr lang="en-US" altLang="zh-CN" dirty="0"/>
              <a:t>", params: {</a:t>
            </a:r>
            <a:r>
              <a:rPr lang="en-US" altLang="zh-CN" dirty="0" err="1">
                <a:solidFill>
                  <a:schemeClr val="accent1"/>
                </a:solidFill>
              </a:rPr>
              <a:t>uniquekey</a:t>
            </a:r>
            <a:r>
              <a:rPr lang="en-US" altLang="zh-CN" dirty="0"/>
              <a:t>: </a:t>
            </a:r>
            <a:r>
              <a:rPr lang="en-US" altLang="zh-CN" dirty="0" err="1"/>
              <a:t>uk</a:t>
            </a:r>
            <a:r>
              <a:rPr lang="en-US" altLang="zh-CN" dirty="0"/>
              <a:t>}}) }</a:t>
            </a:r>
            <a:endParaRPr lang="en-US" altLang="zh-CN" dirty="0"/>
          </a:p>
          <a:p>
            <a:r>
              <a:rPr lang="zh-CN" altLang="en-US" dirty="0"/>
              <a:t>新闻详情</a:t>
            </a:r>
            <a:endParaRPr lang="en-US" altLang="zh-CN" dirty="0"/>
          </a:p>
          <a:p>
            <a:pPr lvl="1"/>
            <a:r>
              <a:rPr lang="en-US" altLang="zh-CN" dirty="0"/>
              <a:t>data: { </a:t>
            </a:r>
            <a:r>
              <a:rPr lang="en-US" altLang="zh-CN" dirty="0" err="1">
                <a:solidFill>
                  <a:schemeClr val="accent1"/>
                </a:solidFill>
              </a:rPr>
              <a:t>uniquekey</a:t>
            </a:r>
            <a:r>
              <a:rPr lang="en-US" altLang="zh-CN" dirty="0"/>
              <a:t>: "</a:t>
            </a:r>
            <a:r>
              <a:rPr lang="zh-CN" altLang="en-US" dirty="0"/>
              <a:t>默认值</a:t>
            </a:r>
            <a:r>
              <a:rPr lang="en-US" altLang="zh-CN" dirty="0"/>
              <a:t>" }</a:t>
            </a:r>
            <a:endParaRPr lang="en-US" altLang="zh-CN" dirty="0"/>
          </a:p>
          <a:p>
            <a:pPr lvl="1"/>
            <a:r>
              <a:rPr lang="zh-CN" altLang="en-US" dirty="0"/>
              <a:t>根据 </a:t>
            </a:r>
            <a:r>
              <a:rPr lang="en-US" altLang="zh-CN" dirty="0" err="1"/>
              <a:t>uniquekey</a:t>
            </a:r>
            <a:r>
              <a:rPr lang="en-US" altLang="zh-CN" dirty="0"/>
              <a:t> </a:t>
            </a:r>
            <a:r>
              <a:rPr lang="zh-CN" altLang="en-US" dirty="0"/>
              <a:t>查询新闻详情（</a:t>
            </a:r>
            <a:r>
              <a:rPr lang="en-US" altLang="zh-CN" dirty="0"/>
              <a:t> https://www.juhe.cn/docs/api/id/235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richtext</a:t>
            </a:r>
            <a:r>
              <a:rPr lang="en-US" altLang="zh-CN" dirty="0"/>
              <a:t> 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https://developer.harmonyos.com/cn/docs/documentation/doc-references/js-components-basic-richtext-0000001160428697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rk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492885"/>
            <a:ext cx="10058400" cy="71075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8304200" cy="8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897468" y="3633025"/>
            <a:ext cx="1964266" cy="481776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鸿蒙系统架构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  <a:p>
            <a:pPr lvl="1"/>
            <a:r>
              <a:rPr lang="zh-CN" altLang="en-US" dirty="0"/>
              <a:t>鸿蒙</a:t>
            </a:r>
            <a:r>
              <a:rPr lang="zh-CN" altLang="en-US" dirty="0">
                <a:effectLst/>
              </a:rPr>
              <a:t>的应用由一个或多个 </a:t>
            </a:r>
            <a:r>
              <a:rPr lang="en-US" altLang="zh-CN" dirty="0">
                <a:effectLst/>
                <a:hlinkClick r:id="rId1"/>
              </a:rPr>
              <a:t>FA</a:t>
            </a:r>
            <a:r>
              <a:rPr lang="zh-CN" altLang="en-US" dirty="0">
                <a:effectLst/>
                <a:hlinkClick r:id="rId1"/>
              </a:rPr>
              <a:t>（</a:t>
            </a:r>
            <a:r>
              <a:rPr lang="en-US" altLang="zh-CN" dirty="0">
                <a:effectLst/>
                <a:hlinkClick r:id="rId1"/>
              </a:rPr>
              <a:t>Feature Ability</a:t>
            </a:r>
            <a:r>
              <a:rPr lang="zh-CN" altLang="en-US" dirty="0">
                <a:effectLst/>
                <a:hlinkClick r:id="rId1"/>
              </a:rPr>
              <a:t>）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  <a:hlinkClick r:id="rId2"/>
              </a:rPr>
              <a:t>PA</a:t>
            </a:r>
            <a:r>
              <a:rPr lang="zh-CN" altLang="en-US" dirty="0">
                <a:effectLst/>
                <a:hlinkClick r:id="rId2"/>
              </a:rPr>
              <a:t>（</a:t>
            </a:r>
            <a:r>
              <a:rPr lang="en-US" altLang="zh-CN" dirty="0">
                <a:effectLst/>
                <a:hlinkClick r:id="rId2"/>
              </a:rPr>
              <a:t>Particle Ability</a:t>
            </a:r>
            <a:r>
              <a:rPr lang="zh-CN" altLang="en-US" dirty="0">
                <a:effectLst/>
                <a:hlinkClick r:id="rId2"/>
              </a:rPr>
              <a:t>）</a:t>
            </a:r>
            <a:r>
              <a:rPr lang="zh-CN" altLang="en-US" dirty="0">
                <a:effectLst/>
              </a:rPr>
              <a:t>组成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FA </a:t>
            </a:r>
            <a:r>
              <a:rPr lang="zh-CN" altLang="en-US" dirty="0">
                <a:effectLst/>
              </a:rPr>
              <a:t>有 </a:t>
            </a:r>
            <a:r>
              <a:rPr lang="en-US" altLang="zh-CN" dirty="0">
                <a:effectLst/>
              </a:rPr>
              <a:t>UI </a:t>
            </a:r>
            <a:r>
              <a:rPr lang="zh-CN" altLang="en-US" dirty="0">
                <a:effectLst/>
              </a:rPr>
              <a:t>界面，提供与用户交互的能力；而 </a:t>
            </a:r>
            <a:r>
              <a:rPr lang="en-US" altLang="zh-CN" dirty="0">
                <a:effectLst/>
              </a:rPr>
              <a:t>PA </a:t>
            </a:r>
            <a:r>
              <a:rPr lang="zh-CN" altLang="en-US" dirty="0">
                <a:effectLst/>
              </a:rPr>
              <a:t>无 </a:t>
            </a:r>
            <a:r>
              <a:rPr lang="en-US" altLang="zh-CN" dirty="0">
                <a:effectLst/>
              </a:rPr>
              <a:t>UI </a:t>
            </a:r>
            <a:r>
              <a:rPr lang="zh-CN" altLang="en-US" dirty="0">
                <a:effectLst/>
              </a:rPr>
              <a:t>界面，提供后台运行任务的能力</a:t>
            </a:r>
            <a:endParaRPr lang="en-US" altLang="zh-CN" dirty="0"/>
          </a:p>
          <a:p>
            <a:r>
              <a:rPr lang="zh-CN" altLang="en-US" dirty="0"/>
              <a:t>框架层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提供了 </a:t>
            </a:r>
            <a:r>
              <a:rPr lang="en-US" altLang="zh-CN" dirty="0">
                <a:effectLst/>
              </a:rPr>
              <a:t>Java/C/C++/JS </a:t>
            </a:r>
            <a:r>
              <a:rPr lang="zh-CN" altLang="en-US" dirty="0">
                <a:effectLst/>
              </a:rPr>
              <a:t>等用户程序框架和 </a:t>
            </a:r>
            <a:r>
              <a:rPr lang="en-US" altLang="zh-CN" dirty="0">
                <a:effectLst/>
                <a:hlinkClick r:id="rId3"/>
              </a:rPr>
              <a:t>Ability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框架</a:t>
            </a:r>
            <a:endParaRPr lang="zh-CN" alt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两种 </a:t>
            </a:r>
            <a:r>
              <a:rPr lang="en-US" altLang="zh-CN" dirty="0">
                <a:effectLst/>
              </a:rPr>
              <a:t>UI </a:t>
            </a:r>
            <a:r>
              <a:rPr lang="zh-CN" altLang="en-US" dirty="0">
                <a:effectLst/>
              </a:rPr>
              <a:t>框架（</a:t>
            </a:r>
            <a:r>
              <a:rPr lang="en-US" altLang="zh-CN" dirty="0">
                <a:effectLst/>
              </a:rPr>
              <a:t>Java UI </a:t>
            </a:r>
            <a:r>
              <a:rPr lang="zh-CN" altLang="en-US" dirty="0">
                <a:effectLst/>
              </a:rPr>
              <a:t>框架、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JS UI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框架</a:t>
            </a:r>
            <a:r>
              <a:rPr lang="zh-CN" altLang="en-US" dirty="0">
                <a:effectLst/>
              </a:rPr>
              <a:t>）</a:t>
            </a:r>
            <a:endParaRPr lang="en-US" altLang="zh-CN" dirty="0"/>
          </a:p>
          <a:p>
            <a:r>
              <a:rPr lang="zh-CN" altLang="en-US" dirty="0"/>
              <a:t>系统服务层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系统服务层是鸿蒙的核心能力集合，通过框架层对应用程序提供服务</a:t>
            </a:r>
            <a:endParaRPr lang="en-US" altLang="zh-CN" dirty="0"/>
          </a:p>
          <a:p>
            <a:r>
              <a:rPr lang="zh-CN" altLang="en-US" dirty="0"/>
              <a:t>内核层</a:t>
            </a:r>
            <a:endParaRPr lang="en-US" altLang="zh-CN" dirty="0"/>
          </a:p>
          <a:p>
            <a:pPr lvl="1"/>
            <a:r>
              <a:rPr lang="zh-CN" altLang="en-US" dirty="0"/>
              <a:t>采用多内核设计，支持针对不同资源受限设备选用适合的 </a:t>
            </a:r>
            <a:r>
              <a:rPr lang="en-US" altLang="zh-CN" dirty="0"/>
              <a:t>OS </a:t>
            </a:r>
            <a:r>
              <a:rPr lang="zh-CN" altLang="en-US" dirty="0"/>
              <a:t>内核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169335" y="110145"/>
            <a:ext cx="17949332" cy="855054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矩形: 圆角 5"/>
          <p:cNvSpPr/>
          <p:nvPr/>
        </p:nvSpPr>
        <p:spPr>
          <a:xfrm>
            <a:off x="162191" y="1362449"/>
            <a:ext cx="17949332" cy="2464483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: 圆角 6"/>
          <p:cNvSpPr/>
          <p:nvPr/>
        </p:nvSpPr>
        <p:spPr>
          <a:xfrm>
            <a:off x="169335" y="4099032"/>
            <a:ext cx="17949332" cy="4062835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162191" y="8357284"/>
            <a:ext cx="17949332" cy="769782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PingFangSC-Regular"/>
              </a:rPr>
              <a:t>应用层表示开发者使用 </a:t>
            </a:r>
            <a:r>
              <a:rPr lang="en-US" altLang="zh-CN" b="0" i="0" dirty="0">
                <a:effectLst/>
                <a:latin typeface="PingFangSC-Regular"/>
              </a:rPr>
              <a:t>JS UI </a:t>
            </a:r>
            <a:r>
              <a:rPr lang="zh-CN" altLang="en-US" b="0" i="0" dirty="0">
                <a:effectLst/>
                <a:latin typeface="PingFangSC-Regular"/>
              </a:rPr>
              <a:t>框架开发的 </a:t>
            </a:r>
            <a:r>
              <a:rPr lang="en-US" altLang="zh-CN" b="0" i="0" u="none" strike="noStrike" dirty="0">
                <a:effectLst/>
                <a:latin typeface="PingFangSC-Regular"/>
                <a:hlinkClick r:id="rId1"/>
              </a:rPr>
              <a:t>FA</a:t>
            </a:r>
            <a:r>
              <a:rPr lang="en-US" altLang="zh-CN" b="0" i="0" u="none" strike="noStrike" dirty="0">
                <a:effectLst/>
                <a:latin typeface="PingFangSC-Regular"/>
              </a:rPr>
              <a:t> </a:t>
            </a:r>
            <a:r>
              <a:rPr lang="zh-CN" altLang="en-US" b="0" i="0" dirty="0">
                <a:effectLst/>
                <a:latin typeface="PingFangSC-Regular"/>
              </a:rPr>
              <a:t>应用</a:t>
            </a:r>
            <a:endParaRPr lang="en-US" altLang="zh-CN" dirty="0"/>
          </a:p>
          <a:p>
            <a:r>
              <a:rPr lang="zh-CN" altLang="en-US" dirty="0"/>
              <a:t>前端框架层</a:t>
            </a:r>
            <a:endParaRPr lang="en-US" altLang="zh-CN" dirty="0"/>
          </a:p>
          <a:p>
            <a:pPr lvl="1"/>
            <a:r>
              <a:rPr lang="zh-CN" altLang="en-US" dirty="0">
                <a:latin typeface="PingFangSC-Regular"/>
              </a:rPr>
              <a:t>完成前端页面解析，提供 </a:t>
            </a:r>
            <a:r>
              <a:rPr lang="en-US" altLang="zh-CN" dirty="0">
                <a:latin typeface="PingFangSC-Regular"/>
              </a:rPr>
              <a:t>MVVM</a:t>
            </a:r>
            <a:r>
              <a:rPr lang="zh-CN" altLang="en-US" dirty="0">
                <a:latin typeface="PingFangSC-Regular"/>
              </a:rPr>
              <a:t> 开发模式、页面路由和自定义组件等能力</a:t>
            </a:r>
            <a:endParaRPr lang="en-US" altLang="zh-CN" dirty="0">
              <a:latin typeface="PingFangSC-Regular"/>
            </a:endParaRPr>
          </a:p>
          <a:p>
            <a:r>
              <a:rPr lang="zh-CN" altLang="en-US" dirty="0"/>
              <a:t>引擎层</a:t>
            </a:r>
            <a:endParaRPr lang="en-US" altLang="zh-CN" dirty="0"/>
          </a:p>
          <a:p>
            <a:pPr lvl="1"/>
            <a:r>
              <a:rPr lang="zh-CN" altLang="en-US" dirty="0">
                <a:latin typeface="PingFangSC-Regular"/>
              </a:rPr>
              <a:t>完成动画解析、</a:t>
            </a:r>
            <a:r>
              <a:rPr lang="en-US" altLang="zh-CN" dirty="0">
                <a:latin typeface="PingFangSC-Regular"/>
              </a:rPr>
              <a:t>DOM</a:t>
            </a:r>
            <a:r>
              <a:rPr lang="zh-CN" altLang="en-US" dirty="0">
                <a:latin typeface="PingFangSC-Regular"/>
              </a:rPr>
              <a:t> 树构建、布局计算、渲染命令构建与绘制、事件管理等</a:t>
            </a:r>
            <a:endParaRPr lang="en-US" altLang="zh-CN" dirty="0">
              <a:latin typeface="PingFangSC-Regular"/>
            </a:endParaRPr>
          </a:p>
          <a:p>
            <a:r>
              <a:rPr lang="zh-CN" altLang="en-US" dirty="0"/>
              <a:t>适配层</a:t>
            </a:r>
            <a:endParaRPr lang="en-US" altLang="zh-CN" dirty="0"/>
          </a:p>
          <a:p>
            <a:pPr lvl="1"/>
            <a:r>
              <a:rPr lang="zh-CN" altLang="en-US" dirty="0">
                <a:latin typeface="PingFangSC-Regular"/>
              </a:rPr>
              <a:t>完成对平台层的对接，比如：事件对接、渲染管线对接和系统生命周期对接等</a:t>
            </a:r>
            <a:endParaRPr lang="en-US" altLang="zh-CN" dirty="0">
              <a:latin typeface="PingFangSC-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093485" y="2707180"/>
            <a:ext cx="2077278" cy="5925958"/>
          </a:xfrm>
          <a:prstGeom prst="roundRect">
            <a:avLst>
              <a:gd name="adj" fmla="val 1121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Ability</a:t>
            </a:r>
            <a:endParaRPr lang="zh-CN" altLang="en-US" sz="3000" dirty="0"/>
          </a:p>
        </p:txBody>
      </p:sp>
      <p:sp>
        <p:nvSpPr>
          <p:cNvPr id="13" name="矩形: 圆角 12"/>
          <p:cNvSpPr/>
          <p:nvPr/>
        </p:nvSpPr>
        <p:spPr>
          <a:xfrm>
            <a:off x="6945563" y="2707180"/>
            <a:ext cx="3153971" cy="2537918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Feature Ability</a:t>
            </a:r>
            <a:endParaRPr lang="zh-CN" altLang="en-US" sz="3000" dirty="0"/>
          </a:p>
        </p:txBody>
      </p:sp>
      <p:sp>
        <p:nvSpPr>
          <p:cNvPr id="17" name="箭头: 右 16"/>
          <p:cNvSpPr/>
          <p:nvPr/>
        </p:nvSpPr>
        <p:spPr>
          <a:xfrm>
            <a:off x="5667284" y="5359399"/>
            <a:ext cx="781758" cy="554875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17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Ability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6945563" y="6095220"/>
            <a:ext cx="3153971" cy="2537918"/>
          </a:xfrm>
          <a:prstGeom prst="roundRect">
            <a:avLst>
              <a:gd name="adj" fmla="val 11212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Particle Ability</a:t>
            </a:r>
            <a:endParaRPr lang="zh-CN" altLang="en-US" sz="3000" dirty="0"/>
          </a:p>
        </p:txBody>
      </p:sp>
      <p:sp>
        <p:nvSpPr>
          <p:cNvPr id="8" name="矩形: 圆角 7"/>
          <p:cNvSpPr/>
          <p:nvPr/>
        </p:nvSpPr>
        <p:spPr>
          <a:xfrm>
            <a:off x="11745947" y="2707180"/>
            <a:ext cx="3153971" cy="2537918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Page Ability</a:t>
            </a:r>
            <a:endParaRPr lang="zh-CN" altLang="en-US" sz="3000" dirty="0"/>
          </a:p>
        </p:txBody>
      </p:sp>
      <p:sp>
        <p:nvSpPr>
          <p:cNvPr id="9" name="箭头: 右 8"/>
          <p:cNvSpPr/>
          <p:nvPr/>
        </p:nvSpPr>
        <p:spPr>
          <a:xfrm>
            <a:off x="10531861" y="3698701"/>
            <a:ext cx="781758" cy="554875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矩形: 圆角 9"/>
          <p:cNvSpPr/>
          <p:nvPr/>
        </p:nvSpPr>
        <p:spPr>
          <a:xfrm>
            <a:off x="11745947" y="6095220"/>
            <a:ext cx="3153971" cy="1159541"/>
          </a:xfrm>
          <a:prstGeom prst="roundRect">
            <a:avLst>
              <a:gd name="adj" fmla="val 11212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Service Ability</a:t>
            </a:r>
            <a:endParaRPr lang="zh-CN" altLang="en-US" sz="3000" dirty="0"/>
          </a:p>
        </p:txBody>
      </p:sp>
      <p:sp>
        <p:nvSpPr>
          <p:cNvPr id="11" name="箭头: 右 10"/>
          <p:cNvSpPr/>
          <p:nvPr/>
        </p:nvSpPr>
        <p:spPr>
          <a:xfrm>
            <a:off x="10531861" y="7086741"/>
            <a:ext cx="781758" cy="5548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矩形: 圆角 11"/>
          <p:cNvSpPr/>
          <p:nvPr/>
        </p:nvSpPr>
        <p:spPr>
          <a:xfrm>
            <a:off x="11745947" y="7473597"/>
            <a:ext cx="3153971" cy="1159541"/>
          </a:xfrm>
          <a:prstGeom prst="roundRect">
            <a:avLst>
              <a:gd name="adj" fmla="val 11212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Data Ability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17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Ability</a:t>
            </a:r>
            <a:endParaRPr lang="zh-CN" altLang="en-US" sz="3000" dirty="0"/>
          </a:p>
        </p:txBody>
      </p:sp>
      <p:sp>
        <p:nvSpPr>
          <p:cNvPr id="8" name="矩形: 圆角 7"/>
          <p:cNvSpPr/>
          <p:nvPr/>
        </p:nvSpPr>
        <p:spPr>
          <a:xfrm>
            <a:off x="11745947" y="2707180"/>
            <a:ext cx="3153971" cy="2537918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Page</a:t>
            </a:r>
            <a:r>
              <a:rPr lang="en-US" altLang="zh-CN" sz="3000" dirty="0"/>
              <a:t> Ability</a:t>
            </a:r>
            <a:endParaRPr lang="zh-CN" altLang="en-US" sz="3000" dirty="0"/>
          </a:p>
        </p:txBody>
      </p:sp>
      <p:sp>
        <p:nvSpPr>
          <p:cNvPr id="10" name="矩形: 圆角 9"/>
          <p:cNvSpPr/>
          <p:nvPr/>
        </p:nvSpPr>
        <p:spPr>
          <a:xfrm>
            <a:off x="11745947" y="6095220"/>
            <a:ext cx="3153971" cy="1159541"/>
          </a:xfrm>
          <a:prstGeom prst="roundRect">
            <a:avLst>
              <a:gd name="adj" fmla="val 11212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lang="en-US" altLang="zh-CN" sz="3000" dirty="0"/>
              <a:t> Ability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11745947" y="7473597"/>
            <a:ext cx="3153971" cy="1159541"/>
          </a:xfrm>
          <a:prstGeom prst="roundRect">
            <a:avLst>
              <a:gd name="adj" fmla="val 11212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altLang="zh-CN" sz="3000" dirty="0"/>
              <a:t> Ability</a:t>
            </a:r>
            <a:endParaRPr lang="zh-CN" altLang="en-US" sz="3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8082" y="2707181"/>
            <a:ext cx="6711451" cy="5925957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4412456" y="7439731"/>
            <a:ext cx="3597009" cy="349603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6" name="直接箭头连接符 15"/>
          <p:cNvCxnSpPr>
            <a:endCxn id="8" idx="1"/>
          </p:cNvCxnSpPr>
          <p:nvPr/>
        </p:nvCxnSpPr>
        <p:spPr>
          <a:xfrm flipV="1">
            <a:off x="8077200" y="3976139"/>
            <a:ext cx="3668747" cy="3497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3911600" y="2912533"/>
            <a:ext cx="5744279" cy="538480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开发环境搭建（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开发环境搭建（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DevEco</a:t>
            </a:r>
            <a:r>
              <a:rPr lang="en-US" altLang="zh-CN" dirty="0"/>
              <a:t> Studio </a:t>
            </a:r>
            <a:r>
              <a:rPr lang="zh-CN" altLang="en-US" dirty="0"/>
              <a:t>是全场景多设备的，一站式分布式应用开发平台</a:t>
            </a:r>
            <a:endParaRPr lang="en-US" altLang="zh-CN" dirty="0"/>
          </a:p>
          <a:p>
            <a:pPr lvl="1"/>
            <a:r>
              <a:rPr lang="it-IT" altLang="zh-CN" dirty="0"/>
              <a:t>DevEco Studio 1.0</a:t>
            </a:r>
            <a:r>
              <a:rPr lang="zh-CN" altLang="it-IT" dirty="0"/>
              <a:t>（</a:t>
            </a:r>
            <a:r>
              <a:rPr lang="it-IT" altLang="zh-CN" dirty="0"/>
              <a:t>for EMUI</a:t>
            </a:r>
            <a:r>
              <a:rPr lang="zh-CN" altLang="it-IT" dirty="0"/>
              <a:t>）</a:t>
            </a:r>
            <a:endParaRPr lang="en-US" altLang="zh-CN" dirty="0"/>
          </a:p>
          <a:p>
            <a:pPr lvl="1"/>
            <a:r>
              <a:rPr lang="nn-NO" altLang="zh-CN" dirty="0"/>
              <a:t>DevEco Studio 2.0</a:t>
            </a:r>
            <a:r>
              <a:rPr lang="zh-CN" altLang="nn-NO" dirty="0"/>
              <a:t>（</a:t>
            </a:r>
            <a:r>
              <a:rPr lang="nn-NO" altLang="zh-CN" dirty="0"/>
              <a:t>for </a:t>
            </a:r>
            <a:r>
              <a:rPr lang="nn-NO" altLang="zh-CN" dirty="0">
                <a:solidFill>
                  <a:schemeClr val="accent2"/>
                </a:solidFill>
              </a:rPr>
              <a:t>HarmonyOS</a:t>
            </a:r>
            <a:r>
              <a:rPr lang="zh-CN" altLang="nn-NO" dirty="0"/>
              <a:t>）</a:t>
            </a:r>
            <a:endParaRPr lang="en-US" altLang="zh-CN" dirty="0"/>
          </a:p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>
                <a:effectLst/>
                <a:hlinkClick r:id="rId1"/>
              </a:rPr>
              <a:t>https://developer.harmonyos.com/cn/develop/deveco-studio#download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zh-CN" altLang="en-US" dirty="0"/>
              <a:t>确保安装过程中有网络环境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鸿蒙 </a:t>
            </a:r>
            <a:r>
              <a:rPr lang="en-US" altLang="zh-CN"/>
              <a:t>JS 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概述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组件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接口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初始化项目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安装模拟器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安装模拟器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安装菜单</a:t>
            </a:r>
            <a:endParaRPr lang="en-US" altLang="zh-CN" dirty="0"/>
          </a:p>
          <a:p>
            <a:pPr lvl="1"/>
            <a:r>
              <a:rPr lang="en-US" altLang="zh-CN" dirty="0"/>
              <a:t>Tools -&gt; Device Manager</a:t>
            </a:r>
            <a:endParaRPr lang="en-US" altLang="zh-CN" dirty="0"/>
          </a:p>
          <a:p>
            <a:r>
              <a:rPr lang="zh-CN" altLang="en-US" dirty="0"/>
              <a:t>注册华为开发者</a:t>
            </a:r>
            <a:endParaRPr lang="en-US" altLang="zh-CN" dirty="0"/>
          </a:p>
          <a:p>
            <a:pPr lvl="1"/>
            <a:r>
              <a:rPr lang="zh-CN" altLang="en-US" dirty="0"/>
              <a:t>注册账号</a:t>
            </a:r>
            <a:endParaRPr lang="en-US" altLang="zh-CN" dirty="0"/>
          </a:p>
          <a:p>
            <a:pPr lvl="1"/>
            <a:r>
              <a:rPr lang="zh-CN" altLang="en-US" dirty="0"/>
              <a:t>实名认证</a:t>
            </a:r>
            <a:endParaRPr lang="en-US" altLang="zh-CN" dirty="0"/>
          </a:p>
          <a:p>
            <a:pPr lvl="2"/>
            <a:r>
              <a:rPr lang="zh-CN" altLang="en-US" dirty="0"/>
              <a:t>银行卡认证（</a:t>
            </a:r>
            <a:r>
              <a:rPr lang="en-US" altLang="zh-CN" dirty="0"/>
              <a:t>3 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2"/>
            <a:r>
              <a:rPr lang="zh-CN" altLang="en-US" dirty="0"/>
              <a:t>身份证认证（</a:t>
            </a:r>
            <a:r>
              <a:rPr lang="en-US" altLang="zh-CN" dirty="0"/>
              <a:t>1-2 </a:t>
            </a:r>
            <a:r>
              <a:rPr lang="zh-CN" altLang="en-US" dirty="0"/>
              <a:t>个工作日）</a:t>
            </a:r>
            <a:endParaRPr lang="en-US" altLang="zh-CN" dirty="0"/>
          </a:p>
          <a:p>
            <a:r>
              <a:rPr lang="zh-CN" altLang="en-US" dirty="0"/>
              <a:t>启动模拟器</a:t>
            </a:r>
            <a:endParaRPr lang="en-US" altLang="zh-CN" dirty="0"/>
          </a:p>
          <a:p>
            <a:pPr marL="1371600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汉化菜单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汉化菜单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点选菜单 </a:t>
            </a:r>
            <a:r>
              <a:rPr lang="en-US" altLang="zh-CN" dirty="0"/>
              <a:t>File -&gt; Settings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然后点选 </a:t>
            </a:r>
            <a:r>
              <a:rPr lang="en-US" altLang="zh-CN" dirty="0"/>
              <a:t>Plugins -&gt; Marketplace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然后搜索 </a:t>
            </a:r>
            <a:r>
              <a:rPr lang="en-US" altLang="zh-CN" dirty="0"/>
              <a:t>Chinese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然后选择 </a:t>
            </a:r>
            <a:r>
              <a:rPr lang="en-US" altLang="zh-CN" dirty="0"/>
              <a:t>Chinese</a:t>
            </a:r>
            <a:r>
              <a:rPr lang="zh-CN" altLang="en-US" dirty="0"/>
              <a:t>（</a:t>
            </a:r>
            <a:r>
              <a:rPr lang="en-US" altLang="zh-CN" dirty="0"/>
              <a:t>Simplified</a:t>
            </a:r>
            <a:r>
              <a:rPr lang="zh-CN" altLang="en-US" dirty="0"/>
              <a:t>）</a:t>
            </a:r>
            <a:r>
              <a:rPr lang="en-US" altLang="zh-CN" dirty="0"/>
              <a:t>Language Pack / </a:t>
            </a:r>
            <a:r>
              <a:rPr lang="zh-CN" altLang="en-US" dirty="0"/>
              <a:t>中文语言包。</a:t>
            </a:r>
            <a:endParaRPr lang="zh-CN" altLang="en-US" dirty="0"/>
          </a:p>
          <a:p>
            <a:r>
              <a:rPr lang="zh-CN" altLang="en-US" dirty="0"/>
              <a:t>然后点击 </a:t>
            </a:r>
            <a:r>
              <a:rPr lang="en-US" altLang="zh-CN" dirty="0"/>
              <a:t>install </a:t>
            </a:r>
            <a:r>
              <a:rPr lang="zh-CN" altLang="en-US" dirty="0"/>
              <a:t>执行安装</a:t>
            </a:r>
            <a:endParaRPr lang="zh-CN" altLang="en-US" dirty="0"/>
          </a:p>
          <a:p>
            <a:r>
              <a:rPr lang="zh-CN" altLang="en-US" dirty="0"/>
              <a:t>安装完成后，重启 </a:t>
            </a:r>
            <a:r>
              <a:rPr lang="en-US" altLang="zh-CN" dirty="0" err="1"/>
              <a:t>DevEco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目录结构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配置文件（</a:t>
            </a:r>
            <a:r>
              <a:rPr lang="en-US" altLang="zh-CN" dirty="0" err="1"/>
              <a:t>config.json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路由与导航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HML </a:t>
            </a:r>
            <a:r>
              <a:rPr lang="zh-CN" altLang="en-US" dirty="0"/>
              <a:t>语法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CSS </a:t>
            </a:r>
            <a:r>
              <a:rPr lang="zh-CN" altLang="en-US" dirty="0"/>
              <a:t>语法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多语言支持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文件组织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https://developer.harmonyos.com/cn/docs/documentation/doc-references/js-framework-file-0000000000611396</a:t>
            </a:r>
            <a:endParaRPr lang="en-US" altLang="zh-CN" dirty="0"/>
          </a:p>
          <a:p>
            <a:r>
              <a:rPr lang="zh-CN" altLang="en-US" dirty="0"/>
              <a:t>资源文件的分类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https://developer.harmonyos.com/cn/docs/documentation/doc-guides/basic-resource-file-categories-0000001052066099</a:t>
            </a:r>
            <a:endParaRPr lang="en-US" altLang="zh-CN" dirty="0"/>
          </a:p>
          <a:p>
            <a:r>
              <a:rPr lang="zh-CN" altLang="en-US" dirty="0"/>
              <a:t>资源文件的使用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https://developer.harmonyos.com/cn/docs/documentation/doc-guides/basic-resource-file-example-0000001051733014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配置文件（</a:t>
            </a:r>
            <a:r>
              <a:rPr lang="en-US" altLang="zh-CN" dirty="0" err="1"/>
              <a:t>config.json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各阶段的时间占比</a:t>
            </a:r>
            <a:endParaRPr lang="zh-CN" altLang="en-US" sz="30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2566840" y="1502889"/>
          <a:ext cx="13154317" cy="878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配置文件（</a:t>
            </a:r>
            <a:r>
              <a:rPr lang="en-US" altLang="zh-CN" dirty="0" err="1"/>
              <a:t>config.json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https://developer.harmonyos.com/cn/docs/documentation/doc-guides/basic-config-file-overview-0000000000011951</a:t>
            </a:r>
            <a:endParaRPr lang="en-US" altLang="zh-CN" dirty="0"/>
          </a:p>
          <a:p>
            <a:r>
              <a:rPr lang="zh-CN" altLang="en-US" dirty="0"/>
              <a:t>配置文件元素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https://developer.harmonyos.com/cn/docs/documentation/doc-guides/basic-config-file-elements-0000000000034463</a:t>
            </a:r>
            <a:endParaRPr lang="en-US" altLang="zh-CN" dirty="0"/>
          </a:p>
          <a:p>
            <a:r>
              <a:rPr lang="zh-CN" altLang="en-US" dirty="0"/>
              <a:t>配置文件示例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https://developer.harmonyos.com/cn/docs/documentation/doc-guides/basic-config-file-example-0000000000034466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应用生命周期（</a:t>
            </a:r>
            <a:r>
              <a:rPr lang="en-US" altLang="zh-CN" dirty="0"/>
              <a:t>app.js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onCreate</a:t>
            </a:r>
            <a:r>
              <a:rPr lang="zh-CN" altLang="en-US" dirty="0"/>
              <a:t>：应用启动时调用</a:t>
            </a:r>
            <a:endParaRPr lang="en-US" altLang="zh-CN" dirty="0"/>
          </a:p>
          <a:p>
            <a:pPr lvl="1"/>
            <a:r>
              <a:rPr lang="en-US" altLang="zh-CN" dirty="0" err="1"/>
              <a:t>onDestroy</a:t>
            </a:r>
            <a:r>
              <a:rPr lang="zh-CN" altLang="en-US" dirty="0"/>
              <a:t>：应用销毁时调用</a:t>
            </a:r>
            <a:endParaRPr lang="en-US" altLang="zh-CN" dirty="0"/>
          </a:p>
          <a:p>
            <a:r>
              <a:rPr lang="zh-CN" altLang="en-US" dirty="0"/>
              <a:t>页面生命周期（</a:t>
            </a:r>
            <a:r>
              <a:rPr lang="en-US" altLang="zh-CN" dirty="0"/>
              <a:t>page.js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https://developer.harmonyos.com/cn/docs/documentation/doc-references/js-framework-syntax-js-0000000000611432#ZH-CN_TOPIC_0000001058562835__s962b82fb67304ec9a50fb06ffa977560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2401" y="2444750"/>
          <a:ext cx="15183103" cy="69918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577220"/>
                <a:gridCol w="1014233"/>
                <a:gridCol w="1499184"/>
                <a:gridCol w="3015592"/>
                <a:gridCol w="7076874"/>
              </a:tblGrid>
              <a:tr h="58345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b="1"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28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b="1" dirty="0"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2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b="1">
                          <a:effectLst/>
                          <a:latin typeface="+mn-ea"/>
                          <a:ea typeface="+mn-ea"/>
                        </a:rPr>
                        <a:t>返回值</a:t>
                      </a:r>
                      <a:endParaRPr lang="zh-CN" altLang="en-US" sz="28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b="1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28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b="1" dirty="0">
                          <a:effectLst/>
                          <a:latin typeface="+mn-ea"/>
                          <a:ea typeface="+mn-ea"/>
                        </a:rPr>
                        <a:t>触发时机</a:t>
                      </a:r>
                      <a:endParaRPr lang="zh-CN" altLang="en-US" sz="2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>
                    <a:solidFill>
                      <a:schemeClr val="accent3"/>
                    </a:solidFill>
                  </a:tcPr>
                </a:tc>
              </a:tr>
              <a:tr h="647470"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onInit</a:t>
                      </a:r>
                      <a:endParaRPr 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页面初始化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页面数据初始化完成时触发，只触发一次。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</a:tr>
              <a:tr h="643273"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onReady</a:t>
                      </a:r>
                      <a:endParaRPr lang="en-US" sz="2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页面创建完成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页面创建完成时触发，只触发一次。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</a:tr>
              <a:tr h="583452"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onShow</a:t>
                      </a:r>
                      <a:endParaRPr 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页面显示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页面显示时触发。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</a:tr>
              <a:tr h="583452"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onHide</a:t>
                      </a:r>
                      <a:endParaRPr 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页面消失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页面消失时触发。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</a:tr>
              <a:tr h="583452"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onDestroy</a:t>
                      </a:r>
                      <a:endParaRPr lang="en-US" sz="2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页面销毁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 dirty="0">
                          <a:effectLst/>
                          <a:latin typeface="+mn-ea"/>
                          <a:ea typeface="+mn-ea"/>
                        </a:rPr>
                        <a:t>页面销毁时触发。</a:t>
                      </a:r>
                      <a:endParaRPr lang="zh-CN" altLang="en-US" sz="2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</a:tr>
              <a:tr h="2139241"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onBackPress</a:t>
                      </a:r>
                      <a:endParaRPr lang="en-US" sz="2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 dirty="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2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>
                          <a:effectLst/>
                          <a:latin typeface="+mn-ea"/>
                          <a:ea typeface="+mn-ea"/>
                        </a:rPr>
                        <a:t>返回按钮动作</a:t>
                      </a:r>
                      <a:endParaRPr lang="zh-CN" altLang="en-US" sz="2800">
                        <a:effectLst/>
                        <a:latin typeface="+mn-ea"/>
                        <a:ea typeface="+mn-ea"/>
                      </a:endParaRPr>
                    </a:p>
                  </a:txBody>
                  <a:tcPr marL="32020" marR="32020" marT="26683" marB="2668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当用户点击返回按钮时触发。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indent="-457200" fontAlgn="base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 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表示页面自己处理返回逻辑。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indent="-457200" fontAlgn="base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false 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表示使用默认的返回逻辑。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indent="-457200" fontAlgn="base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不返回值会作为 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false 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2020" marR="32020" marT="26683" marB="26683" anchor="ctr"/>
                </a:tc>
              </a:tr>
              <a:tr h="614034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onActive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  <a:effectLst/>
                        </a:rPr>
                        <a:t>5+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页面激活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>
                          <a:effectLst/>
                        </a:rPr>
                        <a:t>页面激活时触发。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63500" marB="63500" anchor="ctr"/>
                </a:tc>
              </a:tr>
              <a:tr h="614034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onInactive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  <a:effectLst/>
                        </a:rPr>
                        <a:t>5+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>
                          <a:effectLst/>
                        </a:rPr>
                        <a:t>无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页面暂停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63500" marB="635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>
                          <a:effectLst/>
                        </a:rPr>
                        <a:t>页面暂停时触发。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63500" marB="6350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打开页面 </a:t>
            </a:r>
            <a:r>
              <a:rPr lang="en-US" altLang="zh-CN" b="0" i="0" dirty="0">
                <a:effectLst/>
              </a:rPr>
              <a:t>A</a:t>
            </a:r>
            <a:r>
              <a:rPr lang="zh-CN" altLang="en-US" b="0" i="0" dirty="0">
                <a:effectLst/>
              </a:rPr>
              <a:t>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onInit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onReady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onShow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onActive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在页面 </a:t>
            </a:r>
            <a:r>
              <a:rPr lang="en-US" altLang="zh-CN" b="0" i="0" dirty="0">
                <a:effectLst/>
              </a:rPr>
              <a:t>A </a:t>
            </a:r>
            <a:r>
              <a:rPr lang="zh-CN" altLang="en-US" b="0" i="0" dirty="0">
                <a:effectLst/>
              </a:rPr>
              <a:t>打开页面 </a:t>
            </a:r>
            <a:r>
              <a:rPr lang="en-US" altLang="zh-CN" b="0" i="0" dirty="0">
                <a:effectLst/>
              </a:rPr>
              <a:t>B</a:t>
            </a:r>
            <a:r>
              <a:rPr lang="zh-CN" altLang="en-US" b="0" i="0" dirty="0">
                <a:effectLst/>
              </a:rPr>
              <a:t>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onInactive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onHide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从页面 </a:t>
            </a:r>
            <a:r>
              <a:rPr lang="en-US" altLang="zh-CN" b="0" i="0" dirty="0">
                <a:effectLst/>
              </a:rPr>
              <a:t>B </a:t>
            </a:r>
            <a:r>
              <a:rPr lang="zh-CN" altLang="en-US" b="0" i="0" dirty="0">
                <a:effectLst/>
              </a:rPr>
              <a:t>返回页面 </a:t>
            </a:r>
            <a:r>
              <a:rPr lang="en-US" altLang="zh-CN" b="0" i="0" dirty="0">
                <a:effectLst/>
              </a:rPr>
              <a:t>A</a:t>
            </a:r>
            <a:r>
              <a:rPr lang="zh-CN" altLang="en-US" b="0" i="0" dirty="0">
                <a:effectLst/>
              </a:rPr>
              <a:t>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onShow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onActive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退出页面 </a:t>
            </a:r>
            <a:r>
              <a:rPr lang="en-US" altLang="zh-CN" b="0" i="0" dirty="0">
                <a:effectLst/>
              </a:rPr>
              <a:t>A</a:t>
            </a:r>
            <a:r>
              <a:rPr lang="zh-CN" altLang="en-US" b="0" i="0" dirty="0">
                <a:effectLst/>
              </a:rPr>
              <a:t>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onBackPress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onInactive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onHide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onDestroy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页面隐藏到后台运行：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onInactive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 -&gt; 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onHide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</a:rPr>
              <a:t>页面从后台运行恢复到前台：</a:t>
            </a:r>
            <a:r>
              <a:rPr lang="en-US" altLang="zh-CN" b="0" i="0" dirty="0" err="1">
                <a:solidFill>
                  <a:schemeClr val="accent3"/>
                </a:solidFill>
                <a:effectLst/>
              </a:rPr>
              <a:t>onShow</a:t>
            </a:r>
            <a:r>
              <a:rPr lang="en-US" altLang="zh-CN" b="0" i="0" dirty="0">
                <a:solidFill>
                  <a:schemeClr val="accent3"/>
                </a:solidFill>
                <a:effectLst/>
              </a:rPr>
              <a:t>()</a:t>
            </a:r>
            <a:endParaRPr lang="en-US" altLang="zh-CN" b="0" i="0" dirty="0">
              <a:solidFill>
                <a:schemeClr val="accent3"/>
              </a:solidFill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路由与导航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路由与导航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路由</a:t>
            </a:r>
            <a:endParaRPr lang="en-US" altLang="zh-CN" dirty="0"/>
          </a:p>
          <a:p>
            <a:pPr lvl="1"/>
            <a:r>
              <a:rPr lang="zh-CN" altLang="en-US" dirty="0"/>
              <a:t>创建页面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config.json</a:t>
            </a:r>
            <a:r>
              <a:rPr lang="en-US" altLang="zh-CN" dirty="0"/>
              <a:t> -&gt; module -&gt; </a:t>
            </a:r>
            <a:r>
              <a:rPr lang="en-US" altLang="zh-CN" dirty="0" err="1"/>
              <a:t>js</a:t>
            </a:r>
            <a:r>
              <a:rPr lang="en-US" altLang="zh-CN" dirty="0"/>
              <a:t> -&gt; pages </a:t>
            </a:r>
            <a:r>
              <a:rPr lang="zh-CN" altLang="en-US" dirty="0"/>
              <a:t>中，声明路由</a:t>
            </a:r>
            <a:endParaRPr lang="en-US" altLang="zh-CN" dirty="0"/>
          </a:p>
          <a:p>
            <a:r>
              <a:rPr lang="zh-CN" altLang="en-US" dirty="0"/>
              <a:t>导航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accent3"/>
                </a:solidFill>
              </a:rPr>
              <a:t>router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zh-CN" dirty="0"/>
              <a:t> '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system.router</a:t>
            </a:r>
            <a:r>
              <a:rPr lang="en-US" altLang="zh-CN" dirty="0"/>
              <a:t>’;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https://developer.harmonyos.com/cn/docs/documentation/doc-references/js-apis-basic-features-routes-0000000000611824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详情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https://developer.harmonyos.com/cn/docs/documentation/doc-references/js-framework-syntax-js-0000000000611432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ES 6 </a:t>
            </a:r>
            <a:r>
              <a:rPr lang="zh-CN" altLang="en-US" dirty="0"/>
              <a:t>语法（但不支持最新的 </a:t>
            </a:r>
            <a:r>
              <a:rPr lang="en-US" altLang="zh-CN" dirty="0"/>
              <a:t>ES </a:t>
            </a:r>
            <a:r>
              <a:rPr lang="zh-CN" altLang="en-US" dirty="0"/>
              <a:t>语法）</a:t>
            </a:r>
            <a:endParaRPr lang="en-US" altLang="zh-CN" dirty="0"/>
          </a:p>
          <a:p>
            <a:pPr lvl="1"/>
            <a:r>
              <a:rPr lang="zh-CN" altLang="en-US" dirty="0"/>
              <a:t>鸿蒙 </a:t>
            </a:r>
            <a:r>
              <a:rPr lang="en-US" altLang="zh-CN" dirty="0"/>
              <a:t>JS </a:t>
            </a:r>
            <a:r>
              <a:rPr lang="zh-CN" altLang="en-US" dirty="0"/>
              <a:t>是参考 </a:t>
            </a:r>
            <a:r>
              <a:rPr lang="en-US" altLang="zh-CN" dirty="0"/>
              <a:t>Vue 2 </a:t>
            </a:r>
            <a:r>
              <a:rPr lang="zh-CN" altLang="en-US" dirty="0"/>
              <a:t>封装的</a:t>
            </a:r>
            <a:endParaRPr lang="en-US" altLang="zh-CN" dirty="0"/>
          </a:p>
          <a:p>
            <a:r>
              <a:rPr lang="en-US" altLang="zh-CN" dirty="0"/>
              <a:t>$def</a:t>
            </a:r>
            <a:endParaRPr lang="en-US" altLang="zh-CN" dirty="0"/>
          </a:p>
          <a:p>
            <a:pPr lvl="1"/>
            <a:r>
              <a:rPr lang="zh-CN" altLang="en-US" dirty="0"/>
              <a:t>在页面中，通过 </a:t>
            </a:r>
            <a:r>
              <a:rPr lang="en-US" altLang="zh-CN" dirty="0" err="1"/>
              <a:t>this.$app.$def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获取在 </a:t>
            </a:r>
            <a:r>
              <a:rPr lang="en-US" altLang="zh-CN" dirty="0"/>
              <a:t>app.js </a:t>
            </a:r>
            <a:r>
              <a:rPr lang="zh-CN" altLang="en-US" dirty="0"/>
              <a:t>中暴露的对象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en-US" altLang="zh-CN" dirty="0"/>
              <a:t>data | public</a:t>
            </a:r>
            <a:endParaRPr lang="en-US" altLang="zh-CN" dirty="0"/>
          </a:p>
          <a:p>
            <a:pPr lvl="2"/>
            <a:r>
              <a:rPr lang="zh-CN" altLang="en-US" dirty="0"/>
              <a:t>类型是对象或者函数</a:t>
            </a:r>
            <a:endParaRPr lang="en-US" altLang="zh-CN" dirty="0"/>
          </a:p>
          <a:p>
            <a:pPr lvl="1"/>
            <a:r>
              <a:rPr lang="en-US" altLang="zh-CN" dirty="0"/>
              <a:t>private</a:t>
            </a:r>
            <a:endParaRPr lang="en-US" altLang="zh-CN" dirty="0"/>
          </a:p>
          <a:p>
            <a:pPr lvl="2"/>
            <a:r>
              <a:rPr lang="zh-CN" altLang="en-US" dirty="0"/>
              <a:t>数据只能由当前页面修改</a:t>
            </a:r>
            <a:endParaRPr lang="en-US" altLang="zh-CN" dirty="0"/>
          </a:p>
          <a:p>
            <a:r>
              <a:rPr lang="zh-CN" altLang="en-US" dirty="0"/>
              <a:t>数据修改</a:t>
            </a:r>
            <a:endParaRPr lang="en-US" altLang="zh-CN" dirty="0"/>
          </a:p>
          <a:p>
            <a:pPr lvl="1"/>
            <a:r>
              <a:rPr lang="en-US" altLang="zh-CN" dirty="0" err="1"/>
              <a:t>this.$set</a:t>
            </a:r>
            <a:r>
              <a:rPr lang="en-US" altLang="zh-CN" dirty="0"/>
              <a:t>('key', value);</a:t>
            </a:r>
            <a:endParaRPr lang="en-US" altLang="zh-CN" dirty="0"/>
          </a:p>
          <a:p>
            <a:pPr lvl="1"/>
            <a:r>
              <a:rPr lang="en-US" altLang="zh-CN" dirty="0" err="1"/>
              <a:t>this.$delete</a:t>
            </a:r>
            <a:r>
              <a:rPr lang="en-US" altLang="zh-CN" dirty="0"/>
              <a:t>('key');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 </a:t>
            </a:r>
            <a:r>
              <a:rPr lang="en-US" altLang="zh-CN" dirty="0"/>
              <a:t>DOM 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en-US" altLang="zh-CN" dirty="0"/>
              <a:t>$refs</a:t>
            </a:r>
            <a:endParaRPr lang="en-US" altLang="zh-CN" dirty="0"/>
          </a:p>
          <a:p>
            <a:pPr lvl="2"/>
            <a:r>
              <a:rPr lang="en-US" altLang="zh-CN" dirty="0"/>
              <a:t>&lt;text</a:t>
            </a:r>
            <a:r>
              <a:rPr lang="en-US" altLang="zh-CN" dirty="0">
                <a:solidFill>
                  <a:schemeClr val="accent1"/>
                </a:solidFill>
              </a:rPr>
              <a:t> ref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00B050"/>
                </a:solidFill>
              </a:rPr>
              <a:t>target</a:t>
            </a:r>
            <a:r>
              <a:rPr lang="en-US" altLang="zh-CN" dirty="0"/>
              <a:t>" &gt;</a:t>
            </a:r>
            <a:r>
              <a:rPr lang="zh-CN" altLang="en-US" dirty="0"/>
              <a:t>内容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lvl="2"/>
            <a:r>
              <a:rPr lang="en-US" altLang="zh-CN" dirty="0"/>
              <a:t>const t = this.</a:t>
            </a:r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en-US" altLang="zh-CN" dirty="0" err="1">
                <a:solidFill>
                  <a:schemeClr val="accent1"/>
                </a:solidFill>
              </a:rPr>
              <a:t>refs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target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获取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ref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属性为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target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DOM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元素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$element</a:t>
            </a:r>
            <a:endParaRPr lang="en-US" altLang="zh-CN" dirty="0"/>
          </a:p>
          <a:p>
            <a:pPr lvl="2"/>
            <a:r>
              <a:rPr lang="en-US" altLang="zh-CN" dirty="0"/>
              <a:t>&lt;text</a:t>
            </a:r>
            <a:r>
              <a:rPr lang="en-US" altLang="zh-CN" dirty="0">
                <a:solidFill>
                  <a:schemeClr val="accent1"/>
                </a:solidFill>
              </a:rPr>
              <a:t> id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00B050"/>
                </a:solidFill>
              </a:rPr>
              <a:t>target</a:t>
            </a:r>
            <a:r>
              <a:rPr lang="en-US" altLang="zh-CN" dirty="0"/>
              <a:t>" &gt;</a:t>
            </a:r>
            <a:r>
              <a:rPr lang="zh-CN" altLang="en-US" dirty="0"/>
              <a:t>内容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lvl="2"/>
            <a:r>
              <a:rPr lang="en-US" altLang="zh-CN" dirty="0"/>
              <a:t>const t = </a:t>
            </a:r>
            <a:r>
              <a:rPr lang="en-US" altLang="zh-CN" dirty="0" err="1"/>
              <a:t>this.</a:t>
            </a:r>
            <a:r>
              <a:rPr lang="en-US" altLang="zh-CN" dirty="0" err="1">
                <a:solidFill>
                  <a:schemeClr val="accent1"/>
                </a:solidFill>
              </a:rPr>
              <a:t>$element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B050"/>
                </a:solidFill>
              </a:rPr>
              <a:t>target</a:t>
            </a:r>
            <a:r>
              <a:rPr lang="en-US" altLang="zh-CN" dirty="0"/>
              <a:t>");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获取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id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属性为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target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DOM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元素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const t = </a:t>
            </a:r>
            <a:r>
              <a:rPr lang="en-US" altLang="zh-CN" dirty="0" err="1"/>
              <a:t>this.</a:t>
            </a:r>
            <a:r>
              <a:rPr lang="en-US" altLang="zh-CN" dirty="0" err="1">
                <a:solidFill>
                  <a:schemeClr val="accent1"/>
                </a:solidFill>
              </a:rPr>
              <a:t>$element</a:t>
            </a:r>
            <a:r>
              <a:rPr lang="en-US" altLang="zh-CN" dirty="0"/>
              <a:t>();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获取根组件对象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i="0" dirty="0">
                <a:effectLst/>
              </a:rPr>
              <a:t>类 </a:t>
            </a:r>
            <a:r>
              <a:rPr lang="en-US" altLang="zh-CN" i="0" dirty="0">
                <a:effectLst/>
              </a:rPr>
              <a:t>Web </a:t>
            </a:r>
            <a:r>
              <a:rPr lang="zh-CN" altLang="en-US" i="0" dirty="0">
                <a:effectLst/>
              </a:rPr>
              <a:t>范式编程的 </a:t>
            </a:r>
            <a:r>
              <a:rPr lang="en-US" altLang="zh-CN" i="0" dirty="0">
                <a:effectLst/>
              </a:rPr>
              <a:t>UI </a:t>
            </a:r>
            <a:r>
              <a:rPr lang="zh-CN" altLang="en-US" i="0" dirty="0">
                <a:effectLst/>
              </a:rPr>
              <a:t>界面展示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https://gitee.com/openharmony/ace_ace_engine</a:t>
            </a:r>
            <a:endParaRPr lang="en-US" altLang="zh-CN" dirty="0"/>
          </a:p>
          <a:p>
            <a:r>
              <a:rPr lang="en-US" altLang="zh-CN" dirty="0"/>
              <a:t>JS </a:t>
            </a:r>
            <a:r>
              <a:rPr lang="zh-CN" altLang="en-US" dirty="0"/>
              <a:t>应用开发框架</a:t>
            </a:r>
            <a:endParaRPr lang="en-US" altLang="zh-CN" dirty="0"/>
          </a:p>
          <a:p>
            <a:pPr lvl="1"/>
            <a:r>
              <a:rPr lang="zh-CN" altLang="en-US" dirty="0"/>
              <a:t>轻量级的 </a:t>
            </a:r>
            <a:r>
              <a:rPr lang="en-US" altLang="zh-CN" dirty="0"/>
              <a:t>MVVM </a:t>
            </a:r>
            <a:r>
              <a:rPr lang="zh-CN" altLang="en-US" dirty="0"/>
              <a:t>实现（仿 </a:t>
            </a:r>
            <a:r>
              <a:rPr lang="en-US" altLang="zh-CN" dirty="0"/>
              <a:t>Vue 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https://gitee.com/openharmony/ace_engine_lite</a:t>
            </a:r>
            <a:endParaRPr lang="en-US" altLang="zh-CN" dirty="0"/>
          </a:p>
          <a:p>
            <a:r>
              <a:rPr lang="en-US" altLang="zh-CN" dirty="0"/>
              <a:t>JS </a:t>
            </a:r>
            <a:r>
              <a:rPr lang="zh-CN" altLang="en-US" dirty="0"/>
              <a:t>原生模块（</a:t>
            </a:r>
            <a:r>
              <a:rPr lang="en-US" altLang="zh-CN" dirty="0"/>
              <a:t>NAPI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altLang="zh-CN" dirty="0"/>
              <a:t>JS </a:t>
            </a:r>
            <a:r>
              <a:rPr lang="zh-CN" altLang="en-US" dirty="0"/>
              <a:t>与 </a:t>
            </a:r>
            <a:r>
              <a:rPr lang="en-US" altLang="zh-CN" dirty="0"/>
              <a:t>C/C++ </a:t>
            </a:r>
            <a:r>
              <a:rPr lang="zh-CN" altLang="en-US" dirty="0"/>
              <a:t>代码互相访问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https://gitee.com/openharmony/ace_napi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3" y="0"/>
            <a:ext cx="11471554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7" y="-1257600"/>
            <a:ext cx="17275506" cy="154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/>
          <p:cNvSpPr/>
          <p:nvPr/>
        </p:nvSpPr>
        <p:spPr>
          <a:xfrm>
            <a:off x="1314335" y="3529584"/>
            <a:ext cx="14961985" cy="16687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" name="矩形: 圆角 3"/>
          <p:cNvSpPr/>
          <p:nvPr/>
        </p:nvSpPr>
        <p:spPr>
          <a:xfrm>
            <a:off x="1314334" y="5321808"/>
            <a:ext cx="14961985" cy="566928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矩形: 圆角 4"/>
          <p:cNvSpPr/>
          <p:nvPr/>
        </p:nvSpPr>
        <p:spPr>
          <a:xfrm>
            <a:off x="1314334" y="6144768"/>
            <a:ext cx="14961986" cy="4005072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JS </a:t>
            </a:r>
            <a:r>
              <a:rPr lang="zh-CN" altLang="en-US" b="0" i="0" dirty="0">
                <a:effectLst/>
                <a:latin typeface="-apple-system"/>
              </a:rPr>
              <a:t>应用开发框架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effectLst/>
                <a:latin typeface="-apple-system"/>
              </a:rPr>
              <a:t>JS Data binding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effectLst/>
                <a:latin typeface="-apple-system"/>
              </a:rPr>
              <a:t>JS </a:t>
            </a:r>
            <a:r>
              <a:rPr lang="zh-CN" altLang="en-US" b="0" i="0" dirty="0">
                <a:effectLst/>
                <a:latin typeface="-apple-system"/>
              </a:rPr>
              <a:t>数据绑定框架使用 </a:t>
            </a:r>
            <a:r>
              <a:rPr lang="en-US" altLang="zh-CN" b="0" i="0" dirty="0">
                <a:effectLst/>
                <a:latin typeface="-apple-system"/>
              </a:rPr>
              <a:t>JavaScript </a:t>
            </a:r>
            <a:r>
              <a:rPr lang="zh-CN" altLang="en-US" b="0" i="0" dirty="0">
                <a:effectLst/>
                <a:latin typeface="-apple-system"/>
              </a:rPr>
              <a:t>语言提供一套基础的数据绑定能力。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JS runtime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支持 </a:t>
            </a:r>
            <a:r>
              <a:rPr lang="en-US" altLang="zh-CN" b="0" i="0" dirty="0">
                <a:effectLst/>
                <a:latin typeface="-apple-system"/>
              </a:rPr>
              <a:t>JS </a:t>
            </a:r>
            <a:r>
              <a:rPr lang="zh-CN" altLang="en-US" b="0" i="0" dirty="0">
                <a:effectLst/>
                <a:latin typeface="-apple-system"/>
              </a:rPr>
              <a:t>代码的解析和执行。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dirty="0">
                <a:latin typeface="-apple-system"/>
              </a:rPr>
              <a:t>JS Runtime </a:t>
            </a:r>
            <a:r>
              <a:rPr lang="zh-CN" altLang="en-US" dirty="0">
                <a:latin typeface="-apple-system"/>
              </a:rPr>
              <a:t>的解析引擎为 </a:t>
            </a:r>
            <a:r>
              <a:rPr lang="en-US" altLang="zh-CN" dirty="0" err="1">
                <a:solidFill>
                  <a:schemeClr val="accent2"/>
                </a:solidFill>
                <a:latin typeface="-apple-system"/>
              </a:rPr>
              <a:t>JerryScript</a:t>
            </a:r>
            <a:endParaRPr lang="zh-CN" altLang="en-US" dirty="0">
              <a:solidFill>
                <a:schemeClr val="accent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JS framework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effectLst/>
                <a:latin typeface="-apple-system"/>
              </a:rPr>
              <a:t>JS </a:t>
            </a:r>
            <a:r>
              <a:rPr lang="zh-CN" altLang="en-US" b="0" i="0" dirty="0">
                <a:effectLst/>
                <a:latin typeface="-apple-system"/>
              </a:rPr>
              <a:t>框架部分使用 </a:t>
            </a:r>
            <a:r>
              <a:rPr lang="en-US" altLang="zh-CN" b="0" i="0" dirty="0">
                <a:effectLst/>
                <a:latin typeface="-apple-system"/>
              </a:rPr>
              <a:t>C++ </a:t>
            </a:r>
            <a:r>
              <a:rPr lang="zh-CN" altLang="en-US" b="0" i="0" dirty="0">
                <a:effectLst/>
                <a:latin typeface="-apple-system"/>
              </a:rPr>
              <a:t>语言实现，提供 </a:t>
            </a:r>
            <a:r>
              <a:rPr lang="en-US" altLang="zh-CN" b="0" i="0" dirty="0">
                <a:effectLst/>
                <a:latin typeface="-apple-system"/>
              </a:rPr>
              <a:t>JS API </a:t>
            </a:r>
            <a:r>
              <a:rPr lang="zh-CN" altLang="en-US" b="0" i="0" dirty="0">
                <a:effectLst/>
                <a:latin typeface="-apple-system"/>
              </a:rPr>
              <a:t>和组件的框架机制。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HML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HML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https://developer.harmonyos.com/cn/docs/documentation/doc-references/js-framework-syntax-hml-0000000000611413</a:t>
            </a:r>
            <a:endParaRPr lang="en-US" altLang="zh-CN" dirty="0"/>
          </a:p>
          <a:p>
            <a:pPr lvl="1"/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zh-CN" altLang="en-US" dirty="0"/>
              <a:t>事件绑定</a:t>
            </a:r>
            <a:endParaRPr lang="en-US" altLang="zh-CN" dirty="0"/>
          </a:p>
          <a:p>
            <a:pPr lvl="1"/>
            <a:r>
              <a:rPr lang="zh-CN" altLang="en-US" dirty="0"/>
              <a:t>列表渲染（</a:t>
            </a:r>
            <a:r>
              <a:rPr lang="en-US" altLang="zh-CN" dirty="0"/>
              <a:t>for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条件渲染（</a:t>
            </a:r>
            <a:r>
              <a:rPr lang="en-US" altLang="zh-CN" dirty="0"/>
              <a:t>if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逻辑控制块（</a:t>
            </a:r>
            <a:r>
              <a:rPr lang="en-US" altLang="zh-CN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模板引用（</a:t>
            </a:r>
            <a:r>
              <a:rPr lang="en-US" altLang="zh-CN" dirty="0"/>
              <a:t>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https://developer.harmonyos.com/cn/docs/documentation/doc-references/js-framework-syntax-css-0000000000611425</a:t>
            </a:r>
            <a:endParaRPr lang="en-US" altLang="zh-CN" dirty="0"/>
          </a:p>
          <a:p>
            <a:r>
              <a:rPr lang="zh-CN" altLang="en-US" dirty="0"/>
              <a:t>尺寸单位</a:t>
            </a:r>
            <a:endParaRPr lang="en-US" altLang="zh-CN" dirty="0"/>
          </a:p>
          <a:p>
            <a:pPr lvl="1"/>
            <a:r>
              <a:rPr lang="zh-CN" altLang="en-US" dirty="0"/>
              <a:t>只有像素和百分比</a:t>
            </a:r>
            <a:endParaRPr lang="en-US" altLang="zh-CN" dirty="0"/>
          </a:p>
          <a:p>
            <a:r>
              <a:rPr lang="zh-CN" altLang="en-US" dirty="0"/>
              <a:t>样式导入</a:t>
            </a:r>
            <a:endParaRPr lang="en-US" altLang="zh-CN" dirty="0"/>
          </a:p>
          <a:p>
            <a:pPr lvl="1"/>
            <a:r>
              <a:rPr lang="en-US" altLang="zh-CN" dirty="0"/>
              <a:t>@import '../../common/style.css';</a:t>
            </a:r>
            <a:endParaRPr lang="en-US" altLang="zh-CN" dirty="0"/>
          </a:p>
          <a:p>
            <a:r>
              <a:rPr lang="zh-CN" altLang="en-US" dirty="0"/>
              <a:t>预编译</a:t>
            </a:r>
            <a:endParaRPr lang="en-US" altLang="zh-CN" dirty="0"/>
          </a:p>
          <a:p>
            <a:pPr lvl="1"/>
            <a:r>
              <a:rPr lang="zh-CN" altLang="en-US" dirty="0"/>
              <a:t>鸿蒙可以直接解析 </a:t>
            </a:r>
            <a:r>
              <a:rPr lang="en-US" altLang="zh-CN" dirty="0"/>
              <a:t>sass </a:t>
            </a:r>
            <a:r>
              <a:rPr lang="zh-CN" altLang="en-US" dirty="0"/>
              <a:t>和</a:t>
            </a:r>
            <a:r>
              <a:rPr lang="en-US" altLang="zh-CN" dirty="0"/>
              <a:t> less</a:t>
            </a:r>
            <a:r>
              <a:rPr lang="zh-CN" altLang="en-US" dirty="0"/>
              <a:t>（不需要自己安装解析插件）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简介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系统架构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开发环境搭建（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初始化项目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安装模拟器（实名认证）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屏幕适配 </a:t>
            </a:r>
            <a:r>
              <a:rPr lang="en-US" altLang="zh-CN" dirty="0"/>
              <a:t>– </a:t>
            </a:r>
            <a:r>
              <a:rPr lang="zh-CN" altLang="en-US" dirty="0"/>
              <a:t>设计稿适配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屏幕适配</a:t>
            </a:r>
            <a:endParaRPr lang="en-US" altLang="zh-CN" dirty="0"/>
          </a:p>
          <a:p>
            <a:pPr lvl="1"/>
            <a:r>
              <a:rPr lang="zh-CN" altLang="en-US" dirty="0"/>
              <a:t>屏幕尺寸五花八门，要保证一个应用，在不同终端上表现一致</a:t>
            </a:r>
            <a:endParaRPr lang="en-US" altLang="zh-CN" dirty="0"/>
          </a:p>
          <a:p>
            <a:r>
              <a:rPr lang="zh-CN" altLang="en-US" dirty="0"/>
              <a:t>适配原理</a:t>
            </a:r>
            <a:endParaRPr lang="en-US" altLang="zh-CN" dirty="0"/>
          </a:p>
          <a:p>
            <a:pPr lvl="1"/>
            <a:r>
              <a:rPr lang="zh-CN" altLang="en-US" dirty="0"/>
              <a:t>设计稿尺寸（假定：</a:t>
            </a:r>
            <a:r>
              <a:rPr lang="en-US" altLang="zh-CN" dirty="0"/>
              <a:t>720 px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终端尺寸（假定：</a:t>
            </a:r>
            <a:r>
              <a:rPr lang="en-US" altLang="zh-CN" dirty="0"/>
              <a:t>1440 px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获取缩放比例（</a:t>
            </a:r>
            <a:r>
              <a:rPr lang="en-US" altLang="zh-CN" dirty="0"/>
              <a:t>1440 px /</a:t>
            </a:r>
            <a:r>
              <a:rPr lang="zh-CN" altLang="en-US" dirty="0"/>
              <a:t> </a:t>
            </a:r>
            <a:r>
              <a:rPr lang="en-US" altLang="zh-CN" dirty="0"/>
              <a:t>720 px = 2.0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根据缩放比例转换实际尺寸（</a:t>
            </a:r>
            <a:r>
              <a:rPr lang="en-US" altLang="zh-CN" dirty="0"/>
              <a:t>100 px X 2.0 = 200 px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适配原理</a:t>
            </a:r>
            <a:endParaRPr lang="zh-CN" altLang="en-US" sz="3000" dirty="0"/>
          </a:p>
        </p:txBody>
      </p:sp>
      <p:sp>
        <p:nvSpPr>
          <p:cNvPr id="54" name="矩形: 圆角 53"/>
          <p:cNvSpPr/>
          <p:nvPr/>
        </p:nvSpPr>
        <p:spPr>
          <a:xfrm>
            <a:off x="3114134" y="2984740"/>
            <a:ext cx="12059729" cy="5927934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822165" y="3846273"/>
            <a:ext cx="8643669" cy="4215478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927789" y="4421838"/>
            <a:ext cx="6432422" cy="3065890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4822165" y="3863526"/>
            <a:ext cx="8643669" cy="4215478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 animBg="1"/>
      <p:bldP spid="15" grpId="1" animBg="1"/>
      <p:bldP spid="16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屏幕适配 </a:t>
            </a:r>
            <a:r>
              <a:rPr lang="en-US" altLang="zh-CN" dirty="0"/>
              <a:t>– </a:t>
            </a:r>
            <a:r>
              <a:rPr lang="zh-CN" altLang="en-US" dirty="0"/>
              <a:t>屏幕密度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屏幕密度（</a:t>
            </a:r>
            <a:r>
              <a:rPr lang="en-US" altLang="zh-CN" dirty="0"/>
              <a:t>dpi = dots per inch </a:t>
            </a:r>
            <a:r>
              <a:rPr lang="zh-CN" altLang="en-US" dirty="0"/>
              <a:t>每英寸点数）</a:t>
            </a:r>
            <a:endParaRPr lang="en-US" altLang="zh-CN" dirty="0"/>
          </a:p>
          <a:p>
            <a:pPr lvl="1" fontAlgn="base"/>
            <a:r>
              <a:rPr lang="en-US" altLang="zh-CN" dirty="0" err="1"/>
              <a:t>ldpi</a:t>
            </a:r>
            <a:r>
              <a:rPr lang="zh-CN" altLang="en-US" dirty="0"/>
              <a:t>：低密度屏幕（</a:t>
            </a:r>
            <a:r>
              <a:rPr lang="en-US" altLang="zh-CN" dirty="0"/>
              <a:t>~120dpi</a:t>
            </a:r>
            <a:r>
              <a:rPr lang="zh-CN" altLang="en-US" dirty="0"/>
              <a:t>）（</a:t>
            </a:r>
            <a:r>
              <a:rPr lang="en-US" altLang="zh-CN" dirty="0"/>
              <a:t>0.75 </a:t>
            </a:r>
            <a:r>
              <a:rPr lang="zh-CN" altLang="en-US" dirty="0"/>
              <a:t>基准密度）</a:t>
            </a:r>
            <a:endParaRPr lang="zh-CN" altLang="en-US" dirty="0"/>
          </a:p>
          <a:p>
            <a:pPr lvl="1" fontAlgn="base"/>
            <a:r>
              <a:rPr lang="en-US" altLang="zh-CN" dirty="0" err="1"/>
              <a:t>mdpi</a:t>
            </a:r>
            <a:r>
              <a:rPr lang="zh-CN" altLang="en-US" dirty="0"/>
              <a:t>：中密度屏幕（</a:t>
            </a:r>
            <a:r>
              <a:rPr lang="en-US" altLang="zh-CN" dirty="0"/>
              <a:t>~160dpi</a:t>
            </a:r>
            <a:r>
              <a:rPr lang="zh-CN" altLang="en-US" dirty="0"/>
              <a:t>）（</a:t>
            </a:r>
            <a:r>
              <a:rPr lang="en-US" altLang="zh-CN" dirty="0"/>
              <a:t>1.0 </a:t>
            </a:r>
            <a:r>
              <a:rPr lang="zh-CN" altLang="en-US" dirty="0"/>
              <a:t>基准密度）</a:t>
            </a:r>
            <a:endParaRPr lang="zh-CN" altLang="en-US" dirty="0"/>
          </a:p>
          <a:p>
            <a:pPr lvl="1" fontAlgn="base"/>
            <a:r>
              <a:rPr lang="en-US" altLang="zh-CN" dirty="0" err="1"/>
              <a:t>hdpi</a:t>
            </a:r>
            <a:r>
              <a:rPr lang="zh-CN" altLang="en-US" dirty="0"/>
              <a:t>：高密度屏幕（</a:t>
            </a:r>
            <a:r>
              <a:rPr lang="en-US" altLang="zh-CN" dirty="0"/>
              <a:t>~240dpi</a:t>
            </a:r>
            <a:r>
              <a:rPr lang="zh-CN" altLang="en-US" dirty="0"/>
              <a:t>）（</a:t>
            </a:r>
            <a:r>
              <a:rPr lang="en-US" altLang="zh-CN" dirty="0"/>
              <a:t>1.5 </a:t>
            </a:r>
            <a:r>
              <a:rPr lang="zh-CN" altLang="en-US" dirty="0"/>
              <a:t>基准密度）</a:t>
            </a:r>
            <a:endParaRPr lang="zh-CN" altLang="en-US" dirty="0"/>
          </a:p>
          <a:p>
            <a:pPr lvl="1" fontAlgn="base"/>
            <a:r>
              <a:rPr lang="en-US" altLang="zh-CN" dirty="0" err="1"/>
              <a:t>xhdpi</a:t>
            </a:r>
            <a:r>
              <a:rPr lang="zh-CN" altLang="en-US" dirty="0"/>
              <a:t>：加高密度屏幕（</a:t>
            </a:r>
            <a:r>
              <a:rPr lang="en-US" altLang="zh-CN" dirty="0"/>
              <a:t>~320dpi</a:t>
            </a:r>
            <a:r>
              <a:rPr lang="zh-CN" altLang="en-US" dirty="0"/>
              <a:t>）（</a:t>
            </a:r>
            <a:r>
              <a:rPr lang="en-US" altLang="zh-CN" dirty="0"/>
              <a:t>2.0 </a:t>
            </a:r>
            <a:r>
              <a:rPr lang="zh-CN" altLang="en-US" dirty="0"/>
              <a:t>基准密度）</a:t>
            </a:r>
            <a:endParaRPr lang="zh-CN" altLang="en-US" dirty="0"/>
          </a:p>
          <a:p>
            <a:pPr lvl="1" fontAlgn="base"/>
            <a:r>
              <a:rPr lang="en-US" altLang="zh-CN" dirty="0" err="1"/>
              <a:t>xxhdpi</a:t>
            </a:r>
            <a:r>
              <a:rPr lang="zh-CN" altLang="en-US" dirty="0"/>
              <a:t>：超超高密度屏幕（</a:t>
            </a:r>
            <a:r>
              <a:rPr lang="en-US" altLang="zh-CN" dirty="0"/>
              <a:t>~480dpi</a:t>
            </a:r>
            <a:r>
              <a:rPr lang="zh-CN" altLang="en-US" dirty="0"/>
              <a:t>）（</a:t>
            </a:r>
            <a:r>
              <a:rPr lang="en-US" altLang="zh-CN" dirty="0"/>
              <a:t>3.0 </a:t>
            </a:r>
            <a:r>
              <a:rPr lang="zh-CN" altLang="en-US" dirty="0"/>
              <a:t>基准密度）</a:t>
            </a:r>
            <a:endParaRPr lang="zh-CN" altLang="en-US" dirty="0"/>
          </a:p>
          <a:p>
            <a:pPr lvl="1" fontAlgn="base"/>
            <a:r>
              <a:rPr lang="en-US" altLang="zh-CN" dirty="0" err="1"/>
              <a:t>xxxhdpi</a:t>
            </a:r>
            <a:r>
              <a:rPr lang="zh-CN" altLang="en-US" dirty="0"/>
              <a:t>：超超超高密度屏幕（</a:t>
            </a:r>
            <a:r>
              <a:rPr lang="en-US" altLang="zh-CN" dirty="0"/>
              <a:t>~640dpi</a:t>
            </a:r>
            <a:r>
              <a:rPr lang="zh-CN" altLang="en-US" dirty="0"/>
              <a:t>）（</a:t>
            </a:r>
            <a:r>
              <a:rPr lang="en-US" altLang="zh-CN" dirty="0"/>
              <a:t>4.0 </a:t>
            </a:r>
            <a:r>
              <a:rPr lang="zh-CN" altLang="en-US" dirty="0"/>
              <a:t>基准密度）</a:t>
            </a:r>
            <a:endParaRPr lang="en-US" altLang="zh-CN" dirty="0"/>
          </a:p>
          <a:p>
            <a:r>
              <a:rPr lang="zh-CN" altLang="en-US" dirty="0"/>
              <a:t>适配原理</a:t>
            </a:r>
            <a:endParaRPr lang="en-US" altLang="zh-CN" dirty="0"/>
          </a:p>
          <a:p>
            <a:pPr lvl="1"/>
            <a:r>
              <a:rPr lang="zh-CN" altLang="en-US" dirty="0"/>
              <a:t>根据基准密度转换实际尺寸（</a:t>
            </a:r>
            <a:r>
              <a:rPr lang="en-US" altLang="zh-CN" dirty="0"/>
              <a:t>100 px X 2.0 = 200 px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UI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多语言支持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多语言支持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https://developer.harmonyos.com/cn/docs/documentation/doc-references/js-service-widget-multiple-languages-0000001152948421</a:t>
            </a:r>
            <a:endParaRPr lang="en-US" altLang="zh-CN" dirty="0"/>
          </a:p>
          <a:p>
            <a:r>
              <a:rPr lang="en-US" altLang="zh-CN" dirty="0"/>
              <a:t>i18n </a:t>
            </a:r>
            <a:r>
              <a:rPr lang="zh-CN" altLang="en-US" dirty="0"/>
              <a:t>目录下存放语言包</a:t>
            </a:r>
            <a:endParaRPr lang="en-US" altLang="zh-CN" dirty="0"/>
          </a:p>
          <a:p>
            <a:pPr lvl="1"/>
            <a:r>
              <a:rPr lang="zh-CN" altLang="en-US" dirty="0"/>
              <a:t>语言</a:t>
            </a:r>
            <a:r>
              <a:rPr lang="en-US" altLang="zh-CN" dirty="0"/>
              <a:t>-</a:t>
            </a:r>
            <a:r>
              <a:rPr lang="zh-CN" altLang="en-US" dirty="0"/>
              <a:t>地区</a:t>
            </a:r>
            <a:r>
              <a:rPr lang="en-US" altLang="zh-CN" dirty="0"/>
              <a:t>.json</a:t>
            </a:r>
            <a:r>
              <a:rPr lang="zh-CN" altLang="en-US" dirty="0"/>
              <a:t>（</a:t>
            </a:r>
            <a:r>
              <a:rPr lang="en-US" altLang="zh-CN" dirty="0" err="1"/>
              <a:t>zh-CN.json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$t() </a:t>
            </a:r>
            <a:r>
              <a:rPr lang="zh-CN" altLang="en-US" dirty="0"/>
              <a:t>获取对应的内容</a:t>
            </a:r>
            <a:endParaRPr lang="en-US" altLang="zh-CN" dirty="0"/>
          </a:p>
          <a:p>
            <a:r>
              <a:rPr lang="zh-CN" altLang="en-US" dirty="0"/>
              <a:t>切换系统语言时，可以看到效果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通用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容器组件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ph idx="1"/>
          </p:nvPr>
        </p:nvGraphicFramePr>
        <p:xfrm>
          <a:off x="1252537" y="2444750"/>
          <a:ext cx="15768638" cy="6808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67319"/>
                <a:gridCol w="13601319"/>
              </a:tblGrid>
              <a:tr h="919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组件类型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组件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422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容器组件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badge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dialog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div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list-item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list-item-group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panel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popup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refresh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stack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stepper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stepper-item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swiper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tabs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tab-bar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tab-content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09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基础组件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button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chart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divider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image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image-animator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input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label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marquee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menu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option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picker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picker-view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piece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progress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 err="1">
                          <a:latin typeface="+mn-ea"/>
                          <a:ea typeface="+mn-ea"/>
                        </a:rPr>
                        <a:t>qrcode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rating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 err="1">
                          <a:latin typeface="+mn-ea"/>
                          <a:ea typeface="+mn-ea"/>
                        </a:rPr>
                        <a:t>richtext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search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slider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switch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 err="1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toolbar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toolbar-item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toggle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 err="1">
                          <a:latin typeface="+mn-ea"/>
                          <a:ea typeface="+mn-ea"/>
                        </a:rPr>
                        <a:t>xcomponent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484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媒体组件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camera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video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54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画布组件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canvas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54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栅格组件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grid-container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grid-row</a:t>
                      </a:r>
                      <a:r>
                        <a:rPr lang="zh-CN" altLang="en-US" sz="32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3200" dirty="0">
                          <a:latin typeface="+mn-ea"/>
                          <a:ea typeface="+mn-ea"/>
                        </a:rPr>
                        <a:t>grid-column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 </a:t>
            </a:r>
            <a:r>
              <a:rPr lang="en-US" altLang="zh-CN" dirty="0"/>
              <a:t>– </a:t>
            </a:r>
            <a:r>
              <a:rPr lang="zh-CN" altLang="en-US" dirty="0"/>
              <a:t>通用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https://developer.harmonyos.com/cn/docs/documentation/doc-references/js-service-widget-common-attributes-0000001161259599</a:t>
            </a:r>
            <a:endParaRPr lang="en-US" altLang="zh-CN" dirty="0"/>
          </a:p>
          <a:p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pPr lvl="1"/>
            <a:r>
              <a:rPr lang="zh-CN" altLang="en-US" dirty="0"/>
              <a:t>通用样式、弹性布局</a:t>
            </a:r>
            <a:endParaRPr lang="en-US" altLang="zh-CN" dirty="0"/>
          </a:p>
          <a:p>
            <a:pPr lvl="1"/>
            <a:r>
              <a:rPr lang="zh-CN" altLang="en-US" dirty="0"/>
              <a:t>渐变、动画、转场、自定义字体</a:t>
            </a:r>
            <a:endParaRPr lang="en-US" altLang="zh-CN" dirty="0"/>
          </a:p>
          <a:p>
            <a:pPr lvl="1"/>
            <a:r>
              <a:rPr lang="zh-CN" altLang="en-US" dirty="0"/>
              <a:t>媒体查询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 </a:t>
            </a:r>
            <a:r>
              <a:rPr lang="en-US" altLang="zh-CN" dirty="0"/>
              <a:t>– </a:t>
            </a:r>
            <a:r>
              <a:rPr lang="zh-CN" altLang="en-US" dirty="0"/>
              <a:t>什么是鸿蒙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鸿蒙 </a:t>
            </a:r>
            <a:r>
              <a:rPr lang="en-US" altLang="zh-CN" dirty="0"/>
              <a:t>(</a:t>
            </a:r>
            <a:r>
              <a:rPr lang="en-US" altLang="zh-CN" dirty="0" err="1"/>
              <a:t>HarmonyOS</a:t>
            </a:r>
            <a:r>
              <a:rPr lang="en-US" altLang="zh-CN" dirty="0"/>
              <a:t>) </a:t>
            </a:r>
            <a:r>
              <a:rPr lang="zh-CN" altLang="en-US" dirty="0"/>
              <a:t>是一款由华为开发的，面向全场景的分布式操作系统。其开源项目为 </a:t>
            </a:r>
            <a:r>
              <a:rPr lang="en-US" altLang="zh-CN" dirty="0" err="1"/>
              <a:t>OpenHarmony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超级小程序</a:t>
            </a:r>
            <a:endParaRPr lang="en-US" altLang="zh-CN" dirty="0"/>
          </a:p>
          <a:p>
            <a:pPr lvl="1"/>
            <a:r>
              <a:rPr lang="en-US" altLang="zh-CN" dirty="0"/>
              <a:t>H5 -&gt; </a:t>
            </a:r>
            <a:r>
              <a:rPr lang="zh-CN" altLang="en-US" dirty="0"/>
              <a:t>小程序 </a:t>
            </a:r>
            <a:r>
              <a:rPr lang="en-US" altLang="zh-CN" dirty="0"/>
              <a:t>-&gt; </a:t>
            </a:r>
            <a:r>
              <a:rPr lang="zh-CN" altLang="en-US" dirty="0"/>
              <a:t>超级小程序</a:t>
            </a:r>
            <a:endParaRPr lang="zh-CN" altLang="en-US" dirty="0"/>
          </a:p>
          <a:p>
            <a:r>
              <a:rPr lang="zh-CN" altLang="en-US" dirty="0"/>
              <a:t>可剪裁系统</a:t>
            </a:r>
            <a:endParaRPr lang="en-US" altLang="zh-CN" dirty="0"/>
          </a:p>
          <a:p>
            <a:pPr lvl="1"/>
            <a:r>
              <a:rPr lang="en-US" altLang="zh-CN" dirty="0"/>
              <a:t>128 KB – 128 MB – 4 GB</a:t>
            </a:r>
            <a:endParaRPr lang="zh-CN" altLang="en-US" dirty="0"/>
          </a:p>
          <a:p>
            <a:r>
              <a:rPr lang="zh-CN" altLang="en-US" dirty="0"/>
              <a:t>模改通讯协议</a:t>
            </a:r>
            <a:endParaRPr lang="en-US" altLang="zh-CN" dirty="0"/>
          </a:p>
          <a:p>
            <a:pPr lvl="1"/>
            <a:r>
              <a:rPr lang="zh-CN" altLang="en-US" dirty="0"/>
              <a:t>类似普通话，统一了方言。鸿蒙成为 </a:t>
            </a:r>
            <a:r>
              <a:rPr lang="en-US" altLang="zh-CN" dirty="0"/>
              <a:t>IoT </a:t>
            </a:r>
            <a:r>
              <a:rPr lang="zh-CN" altLang="en-US" dirty="0"/>
              <a:t>互联互通的标准语言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容器组件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容器组件 </a:t>
            </a:r>
            <a:r>
              <a:rPr lang="en-US" altLang="zh-CN" dirty="0"/>
              <a:t>– tabs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tabs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https://developer.harmonyos.com/cn/docs/documentation/doc-references/js-components-container-tabs-0000000000611572</a:t>
            </a:r>
            <a:endParaRPr lang="en-US" altLang="zh-CN" dirty="0"/>
          </a:p>
          <a:p>
            <a:r>
              <a:rPr lang="en-US" altLang="zh-CN" dirty="0"/>
              <a:t>tab-bar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https://developer.harmonyos.com/cn/docs/documentation/doc-references/js-components-container-tab-bar-0000000000611548</a:t>
            </a:r>
            <a:endParaRPr lang="en-US" altLang="zh-CN" dirty="0"/>
          </a:p>
          <a:p>
            <a:r>
              <a:rPr lang="en-US" altLang="zh-CN" dirty="0"/>
              <a:t>tab-content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https://developer.harmonyos.com/cn/docs/documentation/doc-references/js-components-container-tab-content-0000000000611560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 </a:t>
            </a:r>
            <a:r>
              <a:rPr lang="en-US" altLang="zh-CN" dirty="0"/>
              <a:t>- div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https://developer.harmonyos.com/cn/docs/documentation/doc-references/js-components-container-div-0000000000611484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pPr lvl="1"/>
            <a:r>
              <a:rPr lang="zh-CN" altLang="en-US" dirty="0"/>
              <a:t>弹性布局</a:t>
            </a:r>
            <a:endParaRPr lang="en-US" altLang="zh-CN" dirty="0"/>
          </a:p>
          <a:p>
            <a:pPr lvl="1"/>
            <a:r>
              <a:rPr lang="zh-CN" altLang="en-US" dirty="0"/>
              <a:t>网格布局</a:t>
            </a:r>
            <a:endParaRPr lang="en-US" altLang="zh-CN" dirty="0"/>
          </a:p>
          <a:p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en-US" altLang="zh-CN" dirty="0"/>
              <a:t>onclick</a:t>
            </a:r>
            <a:endParaRPr lang="en-US" altLang="zh-CN" dirty="0"/>
          </a:p>
          <a:p>
            <a:pPr lvl="1"/>
            <a:r>
              <a:rPr lang="en-US" altLang="zh-CN" dirty="0" err="1"/>
              <a:t>onlongpress</a:t>
            </a:r>
            <a:endParaRPr lang="en-US" altLang="zh-CN" dirty="0"/>
          </a:p>
          <a:p>
            <a:pPr lvl="1"/>
            <a:r>
              <a:rPr lang="en-US" altLang="zh-CN" dirty="0" err="1"/>
              <a:t>onswipe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dialog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 </a:t>
            </a:r>
            <a:r>
              <a:rPr lang="en-US" altLang="zh-CN" dirty="0"/>
              <a:t>- dialog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https://developer.harmonyos.com/cn/docs/documentation/doc-references/js-components-container-dialog-0000001050068157</a:t>
            </a:r>
            <a:endParaRPr lang="en-US" altLang="zh-CN" dirty="0"/>
          </a:p>
          <a:p>
            <a:r>
              <a:rPr lang="en-US" altLang="zh-CN" dirty="0"/>
              <a:t>dialog 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prompt </a:t>
            </a:r>
            <a:r>
              <a:rPr lang="zh-CN" altLang="en-US" dirty="0"/>
              <a:t>弹窗</a:t>
            </a:r>
            <a:endParaRPr lang="en-US" altLang="zh-CN" dirty="0"/>
          </a:p>
          <a:p>
            <a:pPr lvl="1"/>
            <a:r>
              <a:rPr lang="en-US" altLang="zh-CN" dirty="0"/>
              <a:t>import prompt from </a:t>
            </a:r>
            <a:r>
              <a:rPr lang="en-US" altLang="zh-CN" dirty="0">
                <a:solidFill>
                  <a:schemeClr val="accent3"/>
                </a:solidFill>
              </a:rPr>
              <a:t>'@</a:t>
            </a:r>
            <a:r>
              <a:rPr lang="en-US" altLang="zh-CN" dirty="0" err="1">
                <a:solidFill>
                  <a:schemeClr val="accent3"/>
                </a:solidFill>
              </a:rPr>
              <a:t>system.prompt</a:t>
            </a:r>
            <a:r>
              <a:rPr lang="en-US" altLang="zh-CN" dirty="0">
                <a:solidFill>
                  <a:schemeClr val="accent3"/>
                </a:solidFill>
              </a:rPr>
              <a:t>';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 </a:t>
            </a:r>
            <a:r>
              <a:rPr lang="en-US" altLang="zh-CN" dirty="0"/>
              <a:t>- list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list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https://developer.harmonyos.com/cn/docs/documentation/doc-references/js-components-container-list-0000000000611496</a:t>
            </a:r>
            <a:endParaRPr lang="en-US" altLang="zh-CN" dirty="0"/>
          </a:p>
          <a:p>
            <a:r>
              <a:rPr lang="en-US" altLang="zh-CN" dirty="0"/>
              <a:t>list-item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https://developer.harmonyos.com/cn/docs/documentation/doc-references/js-components-container-list-item-0000000000611509</a:t>
            </a:r>
            <a:endParaRPr lang="en-US" altLang="zh-CN" dirty="0"/>
          </a:p>
          <a:p>
            <a:r>
              <a:rPr lang="en-US" altLang="zh-CN" dirty="0"/>
              <a:t>list-item-group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https://developer.harmonyos.com/cn/docs/documentation/doc-references/js-components-container-list-item-group-0000001050023049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swiper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容器组件 </a:t>
            </a:r>
            <a:r>
              <a:rPr lang="en-US" altLang="zh-CN" dirty="0"/>
              <a:t>– swiper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swiper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https://developer.harmonyos.com/cn/docs/documentation/doc-references/js-components-container-swiper-0000000000611533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index | </a:t>
            </a:r>
            <a:r>
              <a:rPr lang="en-US" altLang="zh-CN" dirty="0" err="1"/>
              <a:t>autoplay</a:t>
            </a:r>
            <a:r>
              <a:rPr lang="en-US" altLang="zh-CN" dirty="0"/>
              <a:t> | interval | indicator</a:t>
            </a:r>
            <a:endParaRPr lang="en-US" altLang="zh-CN" dirty="0"/>
          </a:p>
          <a:p>
            <a:r>
              <a:rPr lang="en-US" altLang="zh-CN" dirty="0"/>
              <a:t>image 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https://developer.harmonyos.com/cn/docs/documentation/doc-references/js-components-basic-image-0000000000611597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 </a:t>
            </a:r>
            <a:r>
              <a:rPr lang="en-US" altLang="zh-CN" dirty="0"/>
              <a:t>– </a:t>
            </a:r>
            <a:r>
              <a:rPr lang="zh-CN" altLang="en-US" dirty="0"/>
              <a:t>历史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2012 </a:t>
            </a:r>
            <a:r>
              <a:rPr lang="zh-CN" altLang="en-US" dirty="0"/>
              <a:t>年，华为开始规划自有操作系统“鸿蒙”</a:t>
            </a:r>
            <a:endParaRPr lang="zh-CN" altLang="en-US" dirty="0"/>
          </a:p>
          <a:p>
            <a:r>
              <a:rPr lang="en-US" altLang="zh-CN" dirty="0"/>
              <a:t>2019 </a:t>
            </a:r>
            <a:r>
              <a:rPr lang="zh-CN" altLang="en-US" dirty="0"/>
              <a:t>年 </a:t>
            </a:r>
            <a:r>
              <a:rPr lang="en-US" altLang="zh-CN" dirty="0"/>
              <a:t>8 </a:t>
            </a:r>
            <a:r>
              <a:rPr lang="zh-CN" altLang="en-US" dirty="0"/>
              <a:t>月 </a:t>
            </a:r>
            <a:r>
              <a:rPr lang="en-US" altLang="zh-CN" dirty="0"/>
              <a:t>9 </a:t>
            </a:r>
            <a:r>
              <a:rPr lang="zh-CN" altLang="en-US" dirty="0"/>
              <a:t>日，华为在发布鸿蒙 </a:t>
            </a:r>
            <a:r>
              <a:rPr lang="en-US" altLang="zh-CN" dirty="0"/>
              <a:t>1.0</a:t>
            </a:r>
            <a:endParaRPr lang="en-US" altLang="zh-CN" dirty="0"/>
          </a:p>
          <a:p>
            <a:r>
              <a:rPr lang="en-US" altLang="zh-CN" dirty="0"/>
              <a:t>2020 </a:t>
            </a:r>
            <a:r>
              <a:rPr lang="zh-CN" altLang="en-US" dirty="0"/>
              <a:t>年 </a:t>
            </a:r>
            <a:r>
              <a:rPr lang="en-US" altLang="zh-CN" dirty="0"/>
              <a:t>9 </a:t>
            </a:r>
            <a:r>
              <a:rPr lang="zh-CN" altLang="en-US" dirty="0"/>
              <a:t>月 </a:t>
            </a:r>
            <a:r>
              <a:rPr lang="en-US" altLang="zh-CN" dirty="0"/>
              <a:t>10 </a:t>
            </a:r>
            <a:r>
              <a:rPr lang="zh-CN" altLang="en-US" dirty="0"/>
              <a:t>日，华为发布鸿蒙 </a:t>
            </a:r>
            <a:r>
              <a:rPr lang="en-US" altLang="zh-CN" dirty="0"/>
              <a:t>2.0</a:t>
            </a:r>
            <a:endParaRPr lang="en-US" altLang="zh-CN" dirty="0"/>
          </a:p>
          <a:p>
            <a:r>
              <a:rPr lang="en-US" altLang="zh-CN" dirty="0"/>
              <a:t>2021 </a:t>
            </a:r>
            <a:r>
              <a:rPr lang="zh-CN" altLang="en-US" dirty="0"/>
              <a:t>年 </a:t>
            </a:r>
            <a:r>
              <a:rPr lang="en-US" altLang="zh-CN" dirty="0"/>
              <a:t>6 </a:t>
            </a:r>
            <a:r>
              <a:rPr lang="zh-CN" altLang="en-US" dirty="0"/>
              <a:t>月 </a:t>
            </a:r>
            <a:r>
              <a:rPr lang="en-US" altLang="zh-CN" dirty="0"/>
              <a:t>2 </a:t>
            </a:r>
            <a:r>
              <a:rPr lang="zh-CN" altLang="en-US" dirty="0"/>
              <a:t>日，鸿蒙正式商用</a:t>
            </a:r>
            <a:endParaRPr lang="en-US" altLang="zh-CN" dirty="0"/>
          </a:p>
          <a:p>
            <a:pPr lvl="1"/>
            <a:r>
              <a:rPr lang="zh-CN" altLang="en-US" dirty="0"/>
              <a:t>华为正式发布 </a:t>
            </a:r>
            <a:r>
              <a:rPr lang="en-US" altLang="zh-CN" dirty="0" err="1"/>
              <a:t>HarmonyOS</a:t>
            </a:r>
            <a:r>
              <a:rPr lang="en-US" altLang="zh-CN" dirty="0"/>
              <a:t> 2.0 </a:t>
            </a:r>
            <a:r>
              <a:rPr lang="zh-CN" altLang="en-US" dirty="0"/>
              <a:t>及多款搭载 </a:t>
            </a:r>
            <a:r>
              <a:rPr lang="en-US" altLang="zh-CN" dirty="0" err="1"/>
              <a:t>HarmonyOS</a:t>
            </a:r>
            <a:r>
              <a:rPr lang="en-US" altLang="zh-CN" dirty="0"/>
              <a:t> 2.0 </a:t>
            </a:r>
            <a:r>
              <a:rPr lang="zh-CN" altLang="en-US" dirty="0"/>
              <a:t>的新产品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基础组件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- toolbar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toolbar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https://developer.harmonyos.com/cn/docs/documentation/doc-references/js-components-basic-toolbar-0000001062209279</a:t>
            </a:r>
            <a:endParaRPr lang="en-US" altLang="zh-CN" dirty="0"/>
          </a:p>
          <a:p>
            <a:r>
              <a:rPr lang="en-US" altLang="zh-CN" dirty="0"/>
              <a:t>toolbar-item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https://developer.harmonyos.com/cn/docs/documentation/doc-references/js-components-basic-toolbar-item-0000001061931453</a:t>
            </a:r>
            <a:endParaRPr lang="en-US" altLang="zh-CN" dirty="0"/>
          </a:p>
          <a:p>
            <a:pPr marL="6858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- toolbar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14" y="2444550"/>
            <a:ext cx="7251382" cy="337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chart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- chart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https://developer.harmonyos.com/cn/docs/documentation/doc-references/js-components-basic-chart-0000001050030933</a:t>
            </a:r>
            <a:endParaRPr lang="en-US" altLang="zh-CN" dirty="0"/>
          </a:p>
          <a:p>
            <a:r>
              <a:rPr lang="zh-CN" altLang="en-US" dirty="0"/>
              <a:t>图表组件</a:t>
            </a:r>
            <a:endParaRPr lang="en-US" altLang="zh-CN" dirty="0"/>
          </a:p>
          <a:p>
            <a:pPr lvl="1"/>
            <a:r>
              <a:rPr lang="zh-CN" altLang="en-US" dirty="0"/>
              <a:t>折线图</a:t>
            </a:r>
            <a:endParaRPr lang="en-US" altLang="zh-CN" dirty="0"/>
          </a:p>
          <a:p>
            <a:pPr lvl="1"/>
            <a:r>
              <a:rPr lang="zh-CN" altLang="en-US" dirty="0"/>
              <a:t>柱状图</a:t>
            </a:r>
            <a:endParaRPr lang="en-US" altLang="zh-CN" dirty="0"/>
          </a:p>
          <a:p>
            <a:pPr lvl="1"/>
            <a:r>
              <a:rPr lang="zh-CN" altLang="en-US" dirty="0"/>
              <a:t>量规图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picker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- picker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picker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https://developer.harmonyos.com/cn/docs/documentation/doc-references/js-components-basic-picker-0000000000621791</a:t>
            </a:r>
            <a:endParaRPr lang="en-US" altLang="zh-CN" dirty="0"/>
          </a:p>
          <a:p>
            <a:r>
              <a:rPr lang="en-US" altLang="zh-CN" dirty="0"/>
              <a:t>picker-view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https://developer.harmonyos.com/cn/docs/documentation/doc-references/js-components-basic-picker-view-0000001050119874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3309" y="3319756"/>
            <a:ext cx="5071128" cy="4342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63" y="3319756"/>
            <a:ext cx="4676581" cy="56959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94011" y="1618717"/>
            <a:ext cx="1555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@ picker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11182995" y="1618717"/>
            <a:ext cx="2398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@ picker-view</a:t>
            </a:r>
            <a:endParaRPr lang="zh-CN" altLang="en-US" sz="3000" dirty="0"/>
          </a:p>
        </p:txBody>
      </p:sp>
      <p:sp>
        <p:nvSpPr>
          <p:cNvPr id="10" name="矩形: 圆角 9"/>
          <p:cNvSpPr/>
          <p:nvPr/>
        </p:nvSpPr>
        <p:spPr>
          <a:xfrm>
            <a:off x="6363020" y="3319756"/>
            <a:ext cx="1555682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- input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https://developer.harmonyos.com/cn/docs/documentation/doc-references/js-components-basic-input-0000000000611673</a:t>
            </a:r>
            <a:endParaRPr lang="en-US" altLang="zh-CN" dirty="0"/>
          </a:p>
          <a:p>
            <a:r>
              <a:rPr lang="en-US" altLang="zh-CN" dirty="0"/>
              <a:t>type</a:t>
            </a:r>
            <a:endParaRPr lang="en-US" altLang="zh-CN" dirty="0"/>
          </a:p>
          <a:p>
            <a:pPr lvl="1"/>
            <a:r>
              <a:rPr lang="en-US" altLang="zh-CN" dirty="0"/>
              <a:t>button</a:t>
            </a:r>
            <a:r>
              <a:rPr lang="zh-CN" altLang="en-US" dirty="0"/>
              <a:t>：按钮； </a:t>
            </a:r>
            <a:endParaRPr lang="en-US" altLang="zh-CN" dirty="0"/>
          </a:p>
          <a:p>
            <a:pPr lvl="1"/>
            <a:r>
              <a:rPr lang="en-US" altLang="zh-CN" dirty="0"/>
              <a:t>checkbox</a:t>
            </a:r>
            <a:r>
              <a:rPr lang="zh-CN" altLang="en-US" dirty="0"/>
              <a:t>：多选框； </a:t>
            </a:r>
            <a:endParaRPr lang="en-US" altLang="zh-CN" dirty="0"/>
          </a:p>
          <a:p>
            <a:pPr lvl="1"/>
            <a:r>
              <a:rPr lang="en-US" altLang="zh-CN" dirty="0"/>
              <a:t>radio</a:t>
            </a:r>
            <a:r>
              <a:rPr lang="zh-CN" altLang="en-US" dirty="0"/>
              <a:t>：单选按钮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：文本框 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：邮件框</a:t>
            </a:r>
            <a:endParaRPr lang="en-US" altLang="zh-CN" dirty="0"/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：定义 </a:t>
            </a:r>
            <a:r>
              <a:rPr lang="en-US" altLang="zh-CN" dirty="0"/>
              <a:t>date </a:t>
            </a:r>
            <a:r>
              <a:rPr lang="zh-CN" altLang="en-US" dirty="0"/>
              <a:t>控件（包括年、月、日，不包括时间）</a:t>
            </a:r>
            <a:endParaRPr lang="en-US" altLang="zh-CN" dirty="0"/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：定义用于输入时间的控件（不带时区）</a:t>
            </a:r>
            <a:endParaRPr lang="en-US" altLang="zh-CN" dirty="0"/>
          </a:p>
          <a:p>
            <a:pPr lvl="1"/>
            <a:r>
              <a:rPr lang="en-US" altLang="zh-CN" dirty="0"/>
              <a:t>number</a:t>
            </a:r>
            <a:r>
              <a:rPr lang="zh-CN" altLang="en-US" dirty="0"/>
              <a:t>：数字框</a:t>
            </a:r>
            <a:endParaRPr lang="en-US" altLang="zh-CN" dirty="0"/>
          </a:p>
          <a:p>
            <a:pPr lvl="1"/>
            <a:r>
              <a:rPr lang="en-US" altLang="zh-CN" dirty="0"/>
              <a:t>password</a:t>
            </a:r>
            <a:r>
              <a:rPr lang="zh-CN" altLang="en-US" dirty="0"/>
              <a:t>：密码框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 </a:t>
            </a:r>
            <a:r>
              <a:rPr lang="en-US" altLang="zh-CN" dirty="0"/>
              <a:t>– </a:t>
            </a:r>
            <a:r>
              <a:rPr lang="zh-CN" altLang="en-US" dirty="0"/>
              <a:t>有用的网站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鸿蒙官网：</a:t>
            </a:r>
            <a:r>
              <a:rPr lang="en-US" altLang="zh-CN" dirty="0">
                <a:hlinkClick r:id="rId1"/>
              </a:rPr>
              <a:t>https://www.harmonyos.com/</a:t>
            </a:r>
            <a:endParaRPr lang="en-US" altLang="zh-CN" dirty="0"/>
          </a:p>
          <a:p>
            <a:r>
              <a:rPr lang="zh-CN" altLang="en-US" dirty="0"/>
              <a:t>鸿蒙系统开发者：</a:t>
            </a:r>
            <a:r>
              <a:rPr lang="en-US" altLang="zh-CN" dirty="0">
                <a:hlinkClick r:id="rId2"/>
              </a:rPr>
              <a:t>https://developer.harmonyos.com/</a:t>
            </a:r>
            <a:endParaRPr lang="en-US" altLang="zh-CN" dirty="0"/>
          </a:p>
          <a:p>
            <a:r>
              <a:rPr lang="zh-CN" altLang="en-US" dirty="0"/>
              <a:t>华为开发者：</a:t>
            </a:r>
            <a:r>
              <a:rPr lang="en-US" altLang="zh-CN" dirty="0">
                <a:hlinkClick r:id="rId3"/>
              </a:rPr>
              <a:t>https://developer.huawei.com/</a:t>
            </a:r>
            <a:endParaRPr lang="en-US" altLang="zh-CN" dirty="0"/>
          </a:p>
          <a:p>
            <a:r>
              <a:rPr lang="zh-CN" altLang="en-US" dirty="0"/>
              <a:t>在线体验：</a:t>
            </a:r>
            <a:r>
              <a:rPr lang="en-US" altLang="zh-CN" dirty="0">
                <a:hlinkClick r:id="rId4"/>
              </a:rPr>
              <a:t>https://playground.harmonyos.com/</a:t>
            </a:r>
            <a:endParaRPr lang="en-US" altLang="zh-CN" dirty="0"/>
          </a:p>
          <a:p>
            <a:r>
              <a:rPr lang="en-US" altLang="zh-CN" dirty="0" err="1"/>
              <a:t>Gitee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https://gitee.com/openharmony</a:t>
            </a:r>
            <a:endParaRPr lang="en-US" altLang="zh-CN" dirty="0"/>
          </a:p>
          <a:p>
            <a:r>
              <a:rPr lang="en-US" altLang="zh-CN" dirty="0"/>
              <a:t>JS API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https://developer.harmonyos.com/cn/docs/documentation/doc-references/js-apis-overview-0000001056361791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https://developer.harmonyos.com/cn/docs/documentation/doc-references/js-components-custom-basic-usage-0000000000611781</a:t>
            </a:r>
            <a:endParaRPr lang="en-US" altLang="zh-CN" dirty="0"/>
          </a:p>
          <a:p>
            <a:r>
              <a:rPr lang="en-US" altLang="zh-CN" dirty="0"/>
              <a:t>element </a:t>
            </a:r>
            <a:r>
              <a:rPr lang="zh-CN" altLang="en-US" dirty="0"/>
              <a:t>引入自定义组件（引入模板）</a:t>
            </a:r>
            <a:endParaRPr lang="en-US" altLang="zh-CN" dirty="0"/>
          </a:p>
          <a:p>
            <a:r>
              <a:rPr lang="en-US" altLang="zh-CN" dirty="0"/>
              <a:t>props </a:t>
            </a:r>
            <a:r>
              <a:rPr lang="zh-CN" altLang="en-US" dirty="0"/>
              <a:t>接收组件参数</a:t>
            </a:r>
            <a:endParaRPr lang="en-US" altLang="zh-CN" dirty="0"/>
          </a:p>
          <a:p>
            <a:r>
              <a:rPr lang="en-US" altLang="zh-CN" dirty="0"/>
              <a:t>$emit </a:t>
            </a:r>
            <a:r>
              <a:rPr lang="zh-CN" altLang="en-US" dirty="0"/>
              <a:t>接收自定义事件</a:t>
            </a:r>
            <a:endParaRPr lang="en-US" altLang="zh-CN" dirty="0"/>
          </a:p>
          <a:p>
            <a:r>
              <a:rPr lang="en-US" altLang="zh-CN" dirty="0"/>
              <a:t>slot </a:t>
            </a:r>
            <a:r>
              <a:rPr lang="zh-CN" altLang="en-US" dirty="0"/>
              <a:t>声明插槽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PingFangSC-Regular"/>
              </a:rPr>
              <a:t>父组件</a:t>
            </a:r>
            <a:endParaRPr lang="en-US" altLang="zh-CN" b="0" i="0" dirty="0">
              <a:effectLst/>
              <a:latin typeface="PingFangSC-Regular"/>
            </a:endParaRPr>
          </a:p>
          <a:p>
            <a:pPr lvl="1"/>
            <a:r>
              <a:rPr lang="en-US" altLang="zh-CN" b="0" i="0" dirty="0">
                <a:effectLst/>
                <a:latin typeface="PingFangSC-Regular"/>
              </a:rPr>
              <a:t>&lt;tag 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PingFangSC-Regular"/>
              </a:rPr>
              <a:t>cur-index</a:t>
            </a:r>
            <a:r>
              <a:rPr lang="en-US" altLang="zh-CN" dirty="0">
                <a:latin typeface="PingFangSC-Regular"/>
              </a:rPr>
              <a:t>='value'&gt;&lt;/</a:t>
            </a:r>
            <a:r>
              <a:rPr lang="en-US" altLang="zh-CN" b="0" i="0" dirty="0">
                <a:effectLst/>
                <a:latin typeface="PingFangSC-Regular"/>
              </a:rPr>
              <a:t>tag&gt;</a:t>
            </a:r>
            <a:endParaRPr lang="en-US" altLang="zh-CN" b="0" i="0" dirty="0">
              <a:effectLst/>
              <a:latin typeface="PingFangSC-Regular"/>
            </a:endParaRPr>
          </a:p>
          <a:p>
            <a:r>
              <a:rPr lang="zh-CN" altLang="en-US" dirty="0">
                <a:latin typeface="PingFangSC-Regular"/>
              </a:rPr>
              <a:t>子组件</a:t>
            </a:r>
            <a:endParaRPr lang="en-US" altLang="zh-CN" dirty="0">
              <a:latin typeface="PingFangSC-Regular"/>
            </a:endParaRPr>
          </a:p>
          <a:p>
            <a:pPr lvl="1"/>
            <a:r>
              <a:rPr lang="en-US" altLang="zh-CN" dirty="0"/>
              <a:t>props: {  </a:t>
            </a:r>
            <a:r>
              <a:rPr lang="en-US" altLang="zh-CN" dirty="0" err="1">
                <a:solidFill>
                  <a:schemeClr val="accent3"/>
                </a:solidFill>
              </a:rPr>
              <a:t>curIndex</a:t>
            </a:r>
            <a:r>
              <a:rPr lang="en-US" altLang="zh-CN" dirty="0"/>
              <a:t>: { default: 0 }},</a:t>
            </a:r>
            <a:endParaRPr lang="en-US" altLang="zh-CN" dirty="0"/>
          </a:p>
          <a:p>
            <a:pPr lvl="2"/>
            <a:r>
              <a:rPr lang="zh-CN" altLang="en-US" dirty="0">
                <a:latin typeface="PingFangSC-Regular"/>
              </a:rPr>
              <a:t>父组件中的</a:t>
            </a:r>
            <a:r>
              <a:rPr lang="zh-CN" altLang="en-US" dirty="0">
                <a:solidFill>
                  <a:schemeClr val="accent1"/>
                </a:solidFill>
                <a:latin typeface="PingFangSC-Regular"/>
              </a:rPr>
              <a:t>烤串式</a:t>
            </a:r>
            <a:r>
              <a:rPr lang="zh-CN" altLang="en-US" dirty="0">
                <a:latin typeface="PingFangSC-Regular"/>
              </a:rPr>
              <a:t>命名，在子组件中需要转成</a:t>
            </a:r>
            <a:r>
              <a:rPr lang="zh-CN" altLang="en-US" dirty="0">
                <a:solidFill>
                  <a:schemeClr val="accent1"/>
                </a:solidFill>
                <a:latin typeface="PingFangSC-Regular"/>
              </a:rPr>
              <a:t>小驼峰</a:t>
            </a:r>
            <a:endParaRPr lang="en-US" altLang="zh-CN" b="0" i="0" dirty="0">
              <a:solidFill>
                <a:schemeClr val="accent1"/>
              </a:solidFill>
              <a:effectLst/>
              <a:latin typeface="PingFangSC-Regular"/>
            </a:endParaRPr>
          </a:p>
          <a:p>
            <a:pPr lvl="2"/>
            <a:r>
              <a:rPr lang="en-US" altLang="zh-CN" dirty="0">
                <a:latin typeface="PingFangSC-Regular"/>
              </a:rPr>
              <a:t>p</a:t>
            </a:r>
            <a:r>
              <a:rPr lang="en-US" altLang="zh-CN" b="0" i="0" dirty="0">
                <a:effectLst/>
                <a:latin typeface="PingFangSC-Regular"/>
              </a:rPr>
              <a:t>rops </a:t>
            </a:r>
            <a:r>
              <a:rPr lang="zh-CN" altLang="en-US" b="0" i="0" dirty="0">
                <a:effectLst/>
                <a:latin typeface="PingFangSC-Regular"/>
              </a:rPr>
              <a:t>名称必须用小写，不能以 </a:t>
            </a:r>
            <a:r>
              <a:rPr lang="en-US" altLang="zh-CN" b="0" i="0" dirty="0">
                <a:effectLst/>
                <a:latin typeface="PingFangSC-Regular"/>
              </a:rPr>
              <a:t>$ </a:t>
            </a:r>
            <a:r>
              <a:rPr lang="zh-CN" altLang="en-US" b="0" i="0" dirty="0">
                <a:effectLst/>
                <a:latin typeface="PingFangSC-Regular"/>
              </a:rPr>
              <a:t>或 </a:t>
            </a:r>
            <a:r>
              <a:rPr lang="en-US" altLang="zh-CN" b="0" i="0" dirty="0">
                <a:effectLst/>
                <a:latin typeface="PingFangSC-Regular"/>
              </a:rPr>
              <a:t>_ </a:t>
            </a:r>
            <a:r>
              <a:rPr lang="zh-CN" altLang="en-US" b="0" i="0" dirty="0">
                <a:effectLst/>
                <a:latin typeface="PingFangSC-Regular"/>
              </a:rPr>
              <a:t>开头，不要使用保留字</a:t>
            </a:r>
            <a:endParaRPr lang="en-US" altLang="zh-CN" b="0" i="0" dirty="0">
              <a:effectLst/>
              <a:latin typeface="PingFangSC-Regular"/>
            </a:endParaRPr>
          </a:p>
          <a:p>
            <a:pPr lvl="2"/>
            <a:r>
              <a:rPr lang="zh-CN" altLang="en-US" b="0" i="0" dirty="0">
                <a:effectLst/>
                <a:latin typeface="PingFangSC-Regular"/>
              </a:rPr>
              <a:t>目前 </a:t>
            </a:r>
            <a:r>
              <a:rPr lang="en-US" altLang="zh-CN" b="0" i="0" dirty="0">
                <a:effectLst/>
                <a:latin typeface="PingFangSC-Regular"/>
              </a:rPr>
              <a:t>props </a:t>
            </a:r>
            <a:r>
              <a:rPr lang="zh-CN" altLang="en-US" b="0" i="0" dirty="0">
                <a:effectLst/>
                <a:latin typeface="PingFangSC-Regular"/>
              </a:rPr>
              <a:t>的数据类型不支持 </a:t>
            </a:r>
            <a:r>
              <a:rPr lang="en-US" altLang="zh-CN" b="0" i="0" dirty="0">
                <a:effectLst/>
                <a:latin typeface="PingFangSC-Regular"/>
              </a:rPr>
              <a:t>Function</a:t>
            </a:r>
            <a:endParaRPr lang="en-US" altLang="zh-CN" dirty="0">
              <a:latin typeface="PingFangSC-Regular"/>
            </a:endParaRPr>
          </a:p>
          <a:p>
            <a:pPr lvl="2"/>
            <a:r>
              <a:rPr lang="zh-CN" altLang="en-US" dirty="0">
                <a:latin typeface="PingFangSC-Regular"/>
              </a:rPr>
              <a:t>可以在 </a:t>
            </a:r>
            <a:r>
              <a:rPr lang="en-US" altLang="zh-CN" dirty="0">
                <a:latin typeface="PingFangSC-Regular"/>
              </a:rPr>
              <a:t>props </a:t>
            </a:r>
            <a:r>
              <a:rPr lang="zh-CN" altLang="en-US" dirty="0">
                <a:latin typeface="PingFangSC-Regular"/>
              </a:rPr>
              <a:t>中设置参数默认值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6D91"/>
                </a:solidFill>
                <a:effectLst/>
                <a:latin typeface="Arial Unicode MS"/>
                <a:ea typeface="JetBrains Mono"/>
              </a:rPr>
              <a:t>cur-index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200400" y="3651347"/>
            <a:ext cx="1840992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: 圆角 6"/>
          <p:cNvSpPr/>
          <p:nvPr/>
        </p:nvSpPr>
        <p:spPr>
          <a:xfrm>
            <a:off x="3883152" y="5737748"/>
            <a:ext cx="1840992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4120896" y="4391527"/>
            <a:ext cx="682752" cy="134622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</a:t>
            </a:r>
            <a:r>
              <a:rPr lang="zh-CN" altLang="en-US" dirty="0"/>
              <a:t>自定义事件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父组件</a:t>
            </a:r>
            <a:endParaRPr lang="en-US" altLang="zh-CN" dirty="0"/>
          </a:p>
          <a:p>
            <a:pPr lvl="1"/>
            <a:r>
              <a:rPr lang="en-US" altLang="zh-CN" sz="3200" b="0" i="0" dirty="0">
                <a:effectLst/>
              </a:rPr>
              <a:t>&lt;tag </a:t>
            </a:r>
            <a:r>
              <a:rPr lang="en-US" altLang="zh-CN" sz="3200" b="0" i="0" dirty="0" err="1">
                <a:effectLst/>
              </a:rPr>
              <a:t>xxxx</a:t>
            </a:r>
            <a:r>
              <a:rPr lang="en-US" altLang="zh-CN" sz="3200" b="0" i="0" dirty="0">
                <a:effectLst/>
              </a:rPr>
              <a:t>='value' @</a:t>
            </a:r>
            <a:r>
              <a:rPr lang="en-US" altLang="zh-CN" sz="3200" b="0" i="0" dirty="0">
                <a:solidFill>
                  <a:schemeClr val="accent3"/>
                </a:solidFill>
                <a:effectLst/>
              </a:rPr>
              <a:t>child-event</a:t>
            </a:r>
            <a:r>
              <a:rPr lang="en-US" altLang="zh-CN" sz="3200" b="0" i="0" dirty="0">
                <a:effectLst/>
              </a:rPr>
              <a:t>="</a:t>
            </a:r>
            <a:r>
              <a:rPr lang="en-US" altLang="zh-CN" sz="3200" b="0" i="0" dirty="0">
                <a:solidFill>
                  <a:schemeClr val="accent1"/>
                </a:solidFill>
                <a:effectLst/>
              </a:rPr>
              <a:t>bindParentMethod</a:t>
            </a:r>
            <a:r>
              <a:rPr lang="en-US" altLang="zh-CN" sz="3200" b="0" i="0" dirty="0">
                <a:effectLst/>
              </a:rPr>
              <a:t>"&gt;&lt;/tag&gt;</a:t>
            </a:r>
            <a:endParaRPr lang="en-US" altLang="zh-CN" sz="3200" b="0" i="0" dirty="0">
              <a:effectLst/>
            </a:endParaRPr>
          </a:p>
          <a:p>
            <a:pPr lvl="1"/>
            <a:r>
              <a:rPr lang="en-US" altLang="zh-CN" sz="3200" b="0" i="0" dirty="0" err="1">
                <a:solidFill>
                  <a:schemeClr val="accent1"/>
                </a:solidFill>
                <a:effectLst/>
              </a:rPr>
              <a:t>bindParentMethod</a:t>
            </a:r>
            <a:r>
              <a:rPr lang="en-US" altLang="zh-CN" sz="3200" dirty="0">
                <a:solidFill>
                  <a:schemeClr val="accent1"/>
                </a:solidFill>
              </a:rPr>
              <a:t>(</a:t>
            </a:r>
            <a:r>
              <a:rPr lang="en-US" altLang="zh-CN" sz="3200" b="0" dirty="0">
                <a:solidFill>
                  <a:srgbClr val="9CDCFE"/>
                </a:solidFill>
                <a:effectLst/>
              </a:rPr>
              <a:t>e</a:t>
            </a:r>
            <a:r>
              <a:rPr lang="en-US" altLang="zh-CN" sz="3200" dirty="0">
                <a:solidFill>
                  <a:schemeClr val="accent1"/>
                </a:solidFill>
              </a:rPr>
              <a:t>)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{</a:t>
            </a:r>
            <a:r>
              <a:rPr lang="en-US" altLang="zh-CN" sz="3200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zh-CN" sz="3200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zh-CN" sz="3200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zh-CN" sz="3200" b="0" dirty="0">
                <a:effectLst/>
              </a:rPr>
              <a:t>('</a:t>
            </a:r>
            <a:r>
              <a:rPr lang="zh-CN" altLang="en-US" sz="3200" b="0" dirty="0">
                <a:effectLst/>
              </a:rPr>
              <a:t>父组件的方法被触发了：</a:t>
            </a:r>
            <a:r>
              <a:rPr lang="en-US" altLang="zh-CN" sz="3200" b="0" dirty="0">
                <a:effectLst/>
              </a:rPr>
              <a:t>'+</a:t>
            </a:r>
            <a:r>
              <a:rPr lang="en-US" altLang="zh-CN" sz="3200" b="0" dirty="0" err="1">
                <a:solidFill>
                  <a:srgbClr val="9CDCFE"/>
                </a:solidFill>
                <a:effectLst/>
              </a:rPr>
              <a:t>e</a:t>
            </a:r>
            <a:r>
              <a:rPr lang="en-US" altLang="zh-CN" sz="32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zh-CN" sz="3200" b="0" dirty="0" err="1">
                <a:solidFill>
                  <a:srgbClr val="9CDCFE"/>
                </a:solidFill>
                <a:effectLst/>
              </a:rPr>
              <a:t>detail</a:t>
            </a:r>
            <a:r>
              <a:rPr lang="en-US" altLang="zh-CN" sz="32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zh-CN" sz="3200" b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text</a:t>
            </a:r>
            <a:r>
              <a:rPr lang="en-US" altLang="zh-CN" sz="3200" b="0" dirty="0">
                <a:solidFill>
                  <a:srgbClr val="D4D4D4"/>
                </a:solidFill>
                <a:effectLst/>
              </a:rPr>
              <a:t>)</a:t>
            </a:r>
            <a:r>
              <a:rPr lang="en-US" altLang="zh-CN" sz="3200" dirty="0">
                <a:solidFill>
                  <a:schemeClr val="accent1"/>
                </a:solidFill>
              </a:rPr>
              <a:t>}</a:t>
            </a:r>
            <a:endParaRPr lang="en-US" altLang="zh-CN" sz="3200" dirty="0"/>
          </a:p>
          <a:p>
            <a:r>
              <a:rPr lang="zh-CN" altLang="en-US" dirty="0"/>
              <a:t>子组件</a:t>
            </a:r>
            <a:endParaRPr lang="en-US" altLang="zh-CN" dirty="0"/>
          </a:p>
          <a:p>
            <a:pPr lvl="1"/>
            <a:r>
              <a:rPr lang="en-US" altLang="zh-CN" sz="3600" b="0" i="0" dirty="0">
                <a:effectLst/>
              </a:rPr>
              <a:t>&lt;tag </a:t>
            </a:r>
            <a:r>
              <a:rPr lang="en-US" altLang="zh-CN" dirty="0"/>
              <a:t>onclick=</a:t>
            </a:r>
            <a:r>
              <a:rPr lang="en-US" altLang="zh-CN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</a:rPr>
              <a:t>myMethod</a:t>
            </a:r>
            <a:r>
              <a:rPr lang="en-US" altLang="zh-CN" b="0" dirty="0">
                <a:solidFill>
                  <a:srgbClr val="CE9178"/>
                </a:solidFill>
                <a:effectLst/>
              </a:rPr>
              <a:t>" </a:t>
            </a:r>
            <a:r>
              <a:rPr lang="en-US" altLang="zh-CN" b="0" dirty="0">
                <a:effectLst/>
              </a:rPr>
              <a:t>&gt;&lt;/tag&gt;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E9178"/>
                </a:solidFill>
              </a:rPr>
              <a:t>myMethod</a:t>
            </a:r>
            <a:r>
              <a:rPr lang="en-US" altLang="zh-CN" dirty="0">
                <a:solidFill>
                  <a:srgbClr val="CE9178"/>
                </a:solidFill>
              </a:rPr>
              <a:t>() </a:t>
            </a:r>
            <a:r>
              <a:rPr lang="en-US" altLang="zh-CN" b="0" dirty="0">
                <a:solidFill>
                  <a:srgbClr val="569CD6"/>
                </a:solidFill>
                <a:effectLst/>
              </a:rPr>
              <a:t>{ </a:t>
            </a:r>
            <a:r>
              <a:rPr lang="en-US" altLang="zh-CN" b="0" dirty="0" err="1">
                <a:solidFill>
                  <a:srgbClr val="569CD6"/>
                </a:solidFill>
                <a:effectLst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</a:rPr>
              <a:t>$emit</a:t>
            </a:r>
            <a:r>
              <a:rPr lang="en-US" altLang="zh-CN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zh-CN" b="0" dirty="0">
                <a:effectLst/>
              </a:rPr>
              <a:t>"</a:t>
            </a:r>
            <a:r>
              <a:rPr lang="en-US" altLang="zh-CN" b="0" dirty="0" err="1">
                <a:solidFill>
                  <a:schemeClr val="accent3"/>
                </a:solidFill>
                <a:effectLst/>
              </a:rPr>
              <a:t>childEvent</a:t>
            </a:r>
            <a:r>
              <a:rPr lang="en-US" altLang="zh-CN" b="0" dirty="0">
                <a:effectLst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</a:rPr>
              <a:t>, { </a:t>
            </a:r>
            <a:r>
              <a:rPr lang="en-US" altLang="zh-CN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text</a:t>
            </a:r>
            <a:r>
              <a:rPr lang="en-US" altLang="zh-CN" b="0" dirty="0">
                <a:solidFill>
                  <a:srgbClr val="9CDCFE"/>
                </a:solidFill>
                <a:effectLst/>
              </a:rPr>
              <a:t>:</a:t>
            </a:r>
            <a:r>
              <a:rPr lang="en-US" altLang="zh-CN" dirty="0">
                <a:solidFill>
                  <a:srgbClr val="CE9178"/>
                </a:solidFill>
              </a:rPr>
              <a:t> </a:t>
            </a:r>
            <a:r>
              <a:rPr lang="en-US" altLang="zh-CN" b="0" dirty="0">
                <a:effectLst/>
              </a:rPr>
              <a:t>"</a:t>
            </a:r>
            <a:r>
              <a:rPr lang="zh-CN" altLang="en-US" b="0" dirty="0">
                <a:effectLst/>
              </a:rPr>
              <a:t>来自子组件的参数</a:t>
            </a:r>
            <a:r>
              <a:rPr lang="en-US" altLang="zh-CN" b="0" dirty="0">
                <a:effectLst/>
              </a:rPr>
              <a:t>"</a:t>
            </a:r>
            <a:r>
              <a:rPr lang="zh-CN" altLang="en-US" dirty="0"/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</a:rPr>
              <a:t>}) }</a:t>
            </a:r>
            <a:endParaRPr lang="en-US" altLang="zh-CN" b="0" dirty="0">
              <a:solidFill>
                <a:srgbClr val="D4D4D4"/>
              </a:solidFill>
              <a:effectLst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5321808" y="3612364"/>
            <a:ext cx="2231136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7083552" y="7367500"/>
            <a:ext cx="2231136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H="1" flipV="1">
            <a:off x="6437376" y="4352544"/>
            <a:ext cx="1761744" cy="301495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9717024" y="7367500"/>
            <a:ext cx="1018032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3" name="矩形: 圆角 12"/>
          <p:cNvSpPr/>
          <p:nvPr/>
        </p:nvSpPr>
        <p:spPr>
          <a:xfrm>
            <a:off x="13014960" y="4406852"/>
            <a:ext cx="1981200" cy="74018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4" name="直接箭头连接符 13"/>
          <p:cNvCxnSpPr>
            <a:stCxn id="12" idx="0"/>
            <a:endCxn id="13" idx="2"/>
          </p:cNvCxnSpPr>
          <p:nvPr/>
        </p:nvCxnSpPr>
        <p:spPr>
          <a:xfrm flipV="1">
            <a:off x="10226040" y="5147032"/>
            <a:ext cx="3779520" cy="22204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–</a:t>
            </a:r>
            <a:r>
              <a:rPr lang="zh-CN" altLang="en-US" dirty="0"/>
              <a:t>声明插槽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匿名插槽</a:t>
            </a:r>
            <a:endParaRPr lang="en-US" altLang="zh-CN" dirty="0"/>
          </a:p>
          <a:p>
            <a:pPr lvl="1"/>
            <a:r>
              <a:rPr lang="zh-CN" altLang="en-US" dirty="0"/>
              <a:t>父组件：</a:t>
            </a:r>
            <a:r>
              <a:rPr lang="en-US" altLang="zh-CN" dirty="0"/>
              <a:t>&lt;tag&gt;&lt;text&gt;</a:t>
            </a:r>
            <a:r>
              <a:rPr lang="zh-CN" altLang="en-US" dirty="0"/>
              <a:t>内容</a:t>
            </a:r>
            <a:r>
              <a:rPr lang="en-US" altLang="zh-CN" dirty="0"/>
              <a:t>&lt;/text&gt;&lt;/tag&gt;</a:t>
            </a:r>
            <a:endParaRPr lang="en-US" altLang="zh-CN" dirty="0"/>
          </a:p>
          <a:p>
            <a:pPr lvl="1"/>
            <a:r>
              <a:rPr lang="zh-CN" altLang="en-US" dirty="0"/>
              <a:t>子组件：</a:t>
            </a:r>
            <a:r>
              <a:rPr lang="en-US" altLang="zh-CN" dirty="0"/>
              <a:t>&lt;slot&gt;&lt;/slot&gt;</a:t>
            </a:r>
            <a:endParaRPr lang="en-US" altLang="zh-CN" dirty="0"/>
          </a:p>
          <a:p>
            <a:r>
              <a:rPr lang="zh-CN" altLang="en-US" dirty="0"/>
              <a:t>具名插槽</a:t>
            </a:r>
            <a:endParaRPr lang="en-US" altLang="zh-CN" dirty="0"/>
          </a:p>
          <a:p>
            <a:pPr lvl="1"/>
            <a:r>
              <a:rPr lang="zh-CN" altLang="en-US" dirty="0"/>
              <a:t>父组件：</a:t>
            </a:r>
            <a:r>
              <a:rPr lang="en-US" altLang="zh-CN" dirty="0"/>
              <a:t>&lt;tag&gt;&lt;text slot="</a:t>
            </a:r>
            <a:r>
              <a:rPr lang="en-US" altLang="zh-CN" dirty="0" err="1">
                <a:solidFill>
                  <a:schemeClr val="accent1"/>
                </a:solidFill>
              </a:rPr>
              <a:t>slotname</a:t>
            </a:r>
            <a:r>
              <a:rPr lang="en-US" altLang="zh-CN" dirty="0"/>
              <a:t>"&gt;</a:t>
            </a:r>
            <a:r>
              <a:rPr lang="zh-CN" altLang="en-US" dirty="0"/>
              <a:t>内容</a:t>
            </a:r>
            <a:r>
              <a:rPr lang="en-US" altLang="zh-CN" dirty="0"/>
              <a:t>&lt;/text&gt;&lt;/tag&gt;</a:t>
            </a:r>
            <a:endParaRPr lang="en-US" altLang="zh-CN" dirty="0"/>
          </a:p>
          <a:p>
            <a:pPr lvl="1"/>
            <a:r>
              <a:rPr lang="zh-CN" altLang="en-US" dirty="0"/>
              <a:t>子组件：</a:t>
            </a:r>
            <a:r>
              <a:rPr lang="en-US" altLang="zh-CN" dirty="0"/>
              <a:t>&lt;slot name="</a:t>
            </a:r>
            <a:r>
              <a:rPr lang="en-US" altLang="zh-CN" dirty="0" err="1">
                <a:solidFill>
                  <a:schemeClr val="accent1"/>
                </a:solidFill>
              </a:rPr>
              <a:t>slotname</a:t>
            </a:r>
            <a:r>
              <a:rPr lang="en-US" altLang="zh-CN" dirty="0"/>
              <a:t>"&gt;&lt;/slot&gt;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基本功能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网络功能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系统能力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文件数据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https://developer.harmonyos.com/cn/docs/documentation/doc-references/js-apis-basic-features-app-context-0000000000611801</a:t>
            </a:r>
            <a:endParaRPr lang="en-US" altLang="zh-CN" dirty="0"/>
          </a:p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日志打印</a:t>
            </a:r>
            <a:endParaRPr lang="en-US" altLang="zh-CN" dirty="0"/>
          </a:p>
          <a:p>
            <a:r>
              <a:rPr lang="zh-CN" altLang="en-US" dirty="0"/>
              <a:t>路由</a:t>
            </a:r>
            <a:endParaRPr lang="en-US" altLang="zh-CN" dirty="0"/>
          </a:p>
          <a:p>
            <a:r>
              <a:rPr lang="zh-CN" altLang="en-US" dirty="0"/>
              <a:t>弹窗</a:t>
            </a:r>
            <a:endParaRPr lang="en-US" altLang="zh-CN" dirty="0"/>
          </a:p>
          <a:p>
            <a:r>
              <a:rPr lang="zh-CN" altLang="en-US" dirty="0"/>
              <a:t>定时器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网络功能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 </a:t>
            </a:r>
            <a:r>
              <a:rPr lang="en-US" altLang="zh-CN" dirty="0"/>
              <a:t>– </a:t>
            </a:r>
            <a:r>
              <a:rPr lang="zh-CN" altLang="en-US" dirty="0"/>
              <a:t>储备知识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熟悉前端技术栈（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鸿蒙开发不是浏览器环境，里面的关键字，都是仿 </a:t>
            </a:r>
            <a:r>
              <a:rPr lang="en-US" altLang="zh-CN" dirty="0"/>
              <a:t>Web </a:t>
            </a:r>
            <a:r>
              <a:rPr lang="zh-CN" altLang="en-US" dirty="0"/>
              <a:t>端的</a:t>
            </a:r>
            <a:endParaRPr lang="en-US" altLang="zh-CN" dirty="0"/>
          </a:p>
          <a:p>
            <a:pPr lvl="1"/>
            <a:r>
              <a:rPr lang="zh-CN" altLang="en-US" dirty="0"/>
              <a:t>例如：鸿蒙中的 </a:t>
            </a:r>
            <a:r>
              <a:rPr lang="en-US" altLang="zh-CN" dirty="0"/>
              <a:t>div </a:t>
            </a:r>
            <a:r>
              <a:rPr lang="zh-CN" altLang="en-US" dirty="0"/>
              <a:t>是自己封装的，不是 </a:t>
            </a:r>
            <a:r>
              <a:rPr lang="en-US" altLang="zh-CN" dirty="0"/>
              <a:t>Web </a:t>
            </a:r>
            <a:r>
              <a:rPr lang="zh-CN" altLang="en-US" dirty="0"/>
              <a:t>端的 </a:t>
            </a:r>
            <a:r>
              <a:rPr lang="en-US" altLang="zh-CN" dirty="0"/>
              <a:t>div</a:t>
            </a:r>
            <a:endParaRPr lang="zh-CN" altLang="en-US" dirty="0"/>
          </a:p>
          <a:p>
            <a:r>
              <a:rPr lang="zh-CN" altLang="en-US" dirty="0"/>
              <a:t>熟悉微信小程序</a:t>
            </a:r>
            <a:endParaRPr lang="en-US" altLang="zh-CN" dirty="0"/>
          </a:p>
          <a:p>
            <a:pPr lvl="1"/>
            <a:r>
              <a:rPr lang="zh-CN" altLang="en-US" dirty="0"/>
              <a:t>页面结构、</a:t>
            </a:r>
            <a:r>
              <a:rPr lang="en-US" altLang="zh-CN" dirty="0"/>
              <a:t>API</a:t>
            </a:r>
            <a:r>
              <a:rPr lang="zh-CN" altLang="en-US" dirty="0"/>
              <a:t>、配置方式</a:t>
            </a:r>
            <a:endParaRPr lang="zh-CN" altLang="en-US" dirty="0"/>
          </a:p>
          <a:p>
            <a:r>
              <a:rPr lang="zh-CN" altLang="en-US" dirty="0"/>
              <a:t>熟悉 </a:t>
            </a:r>
            <a:r>
              <a:rPr lang="en-US" altLang="zh-CN" dirty="0"/>
              <a:t>Vue</a:t>
            </a:r>
            <a:endParaRPr lang="en-US" altLang="zh-CN" dirty="0"/>
          </a:p>
          <a:p>
            <a:pPr lvl="1"/>
            <a:r>
              <a:rPr lang="zh-CN" altLang="en-US" dirty="0"/>
              <a:t>数据绑定、自定义组件、全局变量</a:t>
            </a:r>
            <a:endParaRPr lang="en-US" altLang="zh-CN" dirty="0"/>
          </a:p>
          <a:p>
            <a:r>
              <a:rPr lang="zh-CN" altLang="en-US" dirty="0"/>
              <a:t>有安卓开发经验更好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网络功能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https://developer.harmonyos.com/cn/docs/documentation/doc-references/js-apis-network-data-request-0000000000626077</a:t>
            </a:r>
            <a:endParaRPr lang="en-US" altLang="zh-CN" dirty="0"/>
          </a:p>
          <a:p>
            <a:r>
              <a:rPr lang="zh-CN" altLang="en-US" dirty="0"/>
              <a:t>网络请求</a:t>
            </a:r>
            <a:endParaRPr lang="en-US" altLang="zh-CN" dirty="0"/>
          </a:p>
          <a:p>
            <a:pPr lvl="1"/>
            <a:r>
              <a:rPr lang="en-US" altLang="zh-CN" dirty="0"/>
              <a:t>API 5</a:t>
            </a:r>
            <a:r>
              <a:rPr lang="zh-CN" altLang="en-US" dirty="0"/>
              <a:t>：</a:t>
            </a:r>
            <a:r>
              <a:rPr lang="en-US" altLang="zh-CN" dirty="0"/>
              <a:t> import fetch from '@</a:t>
            </a:r>
            <a:r>
              <a:rPr lang="en-US" altLang="zh-CN" dirty="0" err="1"/>
              <a:t>system.fetch</a:t>
            </a:r>
            <a:r>
              <a:rPr lang="en-US" altLang="zh-CN" dirty="0"/>
              <a:t>';</a:t>
            </a:r>
            <a:endParaRPr lang="en-US" altLang="zh-CN" dirty="0"/>
          </a:p>
          <a:p>
            <a:pPr lvl="1"/>
            <a:r>
              <a:rPr lang="en-US" altLang="zh-CN" dirty="0"/>
              <a:t>API 6</a:t>
            </a:r>
            <a:r>
              <a:rPr lang="zh-CN" altLang="en-US" dirty="0"/>
              <a:t>：</a:t>
            </a:r>
            <a:r>
              <a:rPr lang="en-US" altLang="zh-CN" dirty="0"/>
              <a:t> import http from '@</a:t>
            </a:r>
            <a:r>
              <a:rPr lang="en-US" altLang="zh-CN" dirty="0" err="1"/>
              <a:t>ohos.net.http</a:t>
            </a:r>
            <a:r>
              <a:rPr lang="en-US" altLang="zh-CN" dirty="0"/>
              <a:t>‘;</a:t>
            </a:r>
            <a:endParaRPr lang="en-US" altLang="zh-CN" dirty="0"/>
          </a:p>
          <a:p>
            <a:r>
              <a:rPr lang="zh-CN" altLang="en-US" dirty="0"/>
              <a:t>权限</a:t>
            </a:r>
            <a:endParaRPr lang="en-US" altLang="zh-CN" dirty="0"/>
          </a:p>
          <a:p>
            <a:pPr lvl="1"/>
            <a:r>
              <a:rPr lang="en-US" altLang="zh-CN" dirty="0" err="1"/>
              <a:t>ohos.permission.INTERNET</a:t>
            </a:r>
            <a:endParaRPr lang="en-US" altLang="zh-CN" dirty="0"/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http </a:t>
            </a:r>
            <a:r>
              <a:rPr lang="zh-CN" altLang="en-US" dirty="0"/>
              <a:t>协议（默认只允许 </a:t>
            </a:r>
            <a:r>
              <a:rPr lang="en-US" altLang="zh-CN" dirty="0"/>
              <a:t>https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接口域名（相当于白名单）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382" y="0"/>
            <a:ext cx="8153617" cy="1028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2258568"/>
            <a:ext cx="10143809" cy="8028432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网络功能 </a:t>
            </a:r>
            <a:r>
              <a:rPr lang="en-US" altLang="zh-CN" dirty="0"/>
              <a:t>– 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896112" y="3364992"/>
            <a:ext cx="9015984" cy="4791456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: 圆角 10"/>
          <p:cNvSpPr/>
          <p:nvPr/>
        </p:nvSpPr>
        <p:spPr>
          <a:xfrm>
            <a:off x="11216640" y="1362450"/>
            <a:ext cx="5804536" cy="529650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矩形: 圆角 11"/>
          <p:cNvSpPr/>
          <p:nvPr/>
        </p:nvSpPr>
        <p:spPr>
          <a:xfrm>
            <a:off x="11850052" y="3236976"/>
            <a:ext cx="6255068" cy="4133088"/>
          </a:xfrm>
          <a:prstGeom prst="roundRect">
            <a:avLst>
              <a:gd name="adj" fmla="val 11212"/>
            </a:avLst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系统能力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系统能力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地理位置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https://developer.harmonyos.com/cn/docs/documentation/doc-references/js-apis-system-location-0000000000626089</a:t>
            </a:r>
            <a:endParaRPr lang="en-US" altLang="zh-CN" dirty="0"/>
          </a:p>
          <a:p>
            <a:r>
              <a:rPr lang="zh-CN" altLang="en-US" dirty="0"/>
              <a:t>网络状态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https://developer.harmonyos.com/cn/docs/documentation/doc-references/js-apis-system-network-0000000000626092</a:t>
            </a:r>
            <a:endParaRPr lang="en-US" altLang="zh-CN" dirty="0"/>
          </a:p>
          <a:p>
            <a:r>
              <a:rPr lang="zh-CN" altLang="en-US" dirty="0"/>
              <a:t>媒体查询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https://developer.harmonyos.com/cn/docs/documentation/doc-references/js-apis-system-mediaquery-0000001050104543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文件数据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1"/>
              </a:rPr>
              <a:t>https://developer.harmonyos.com/cn/docs/documentation/doc-references/js-apis-storage-0000000000626080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en-US" altLang="zh-CN" dirty="0"/>
              <a:t>API 5</a:t>
            </a:r>
            <a:r>
              <a:rPr lang="zh-CN" altLang="en-US" dirty="0"/>
              <a:t>：</a:t>
            </a:r>
            <a:r>
              <a:rPr lang="en-US" altLang="zh-CN" dirty="0"/>
              <a:t>import storage from '@</a:t>
            </a:r>
            <a:r>
              <a:rPr lang="en-US" altLang="zh-CN" dirty="0" err="1"/>
              <a:t>system.storage</a:t>
            </a:r>
            <a:r>
              <a:rPr lang="en-US" altLang="zh-CN" dirty="0"/>
              <a:t>';</a:t>
            </a:r>
            <a:endParaRPr lang="en-US" altLang="zh-CN" dirty="0"/>
          </a:p>
          <a:p>
            <a:pPr lvl="1"/>
            <a:r>
              <a:rPr lang="en-US" altLang="zh-CN" dirty="0"/>
              <a:t>API 6</a:t>
            </a:r>
            <a:r>
              <a:rPr lang="zh-CN" altLang="en-US" dirty="0"/>
              <a:t>：</a:t>
            </a:r>
            <a:r>
              <a:rPr lang="nn-NO" altLang="zh-CN" dirty="0"/>
              <a:t>import data_storage form '@ohos.data.storage‘;</a:t>
            </a:r>
            <a:endParaRPr lang="nn-NO" altLang="zh-CN" dirty="0"/>
          </a:p>
          <a:p>
            <a:r>
              <a:rPr lang="zh-CN" altLang="en-US" dirty="0"/>
              <a:t>声明</a:t>
            </a:r>
            <a:endParaRPr lang="en-US" altLang="zh-CN" dirty="0"/>
          </a:p>
          <a:p>
            <a:pPr lvl="1"/>
            <a:r>
              <a:rPr lang="zh-CN" altLang="en-US" dirty="0"/>
              <a:t>只能在模拟器中查看效果</a:t>
            </a:r>
            <a:endParaRPr lang="en-US" altLang="zh-CN" dirty="0"/>
          </a:p>
          <a:p>
            <a:pPr lvl="1"/>
            <a:r>
              <a:rPr lang="zh-CN" altLang="en-US" dirty="0"/>
              <a:t>只能保存字符串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项目简介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路由规划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数据接口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页面展示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目标：完成头条新闻项目</a:t>
            </a:r>
            <a:endParaRPr lang="en-US" altLang="zh-CN" dirty="0"/>
          </a:p>
          <a:p>
            <a:pPr lvl="1"/>
            <a:r>
              <a:rPr lang="zh-CN" altLang="en-US" dirty="0"/>
              <a:t>申请新闻接口（</a:t>
            </a:r>
            <a:r>
              <a:rPr lang="en-US" altLang="zh-CN" dirty="0"/>
              <a:t>https://www.juhe.cn/docs/api/id/235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请求接口数据（</a:t>
            </a:r>
            <a:r>
              <a:rPr lang="en-US" altLang="zh-CN" dirty="0"/>
              <a:t>fetch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展示新闻列表（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展示新闻分类（</a:t>
            </a:r>
            <a:r>
              <a:rPr lang="en-US" altLang="zh-CN" dirty="0"/>
              <a:t>tabs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串联 </a:t>
            </a:r>
            <a:r>
              <a:rPr lang="en-US" altLang="zh-CN" dirty="0"/>
              <a:t>JS UI </a:t>
            </a:r>
            <a:r>
              <a:rPr lang="zh-CN" altLang="en-US" dirty="0"/>
              <a:t>的知识点</a:t>
            </a:r>
            <a:endParaRPr lang="en-US" altLang="zh-CN" dirty="0"/>
          </a:p>
          <a:p>
            <a:pPr lvl="1"/>
            <a:r>
              <a:rPr lang="zh-CN" altLang="en-US" dirty="0"/>
              <a:t>路由与导航（</a:t>
            </a:r>
            <a:r>
              <a:rPr lang="en-US" altLang="zh-CN" dirty="0"/>
              <a:t>router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组件和接口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977579" cy="1028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27" y="-1001"/>
            <a:ext cx="4963753" cy="10287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428" y="-1001"/>
            <a:ext cx="4963753" cy="10288001"/>
          </a:xfrm>
          <a:prstGeom prst="rect">
            <a:avLst/>
          </a:prstGeom>
        </p:spPr>
      </p:pic>
      <p:sp>
        <p:nvSpPr>
          <p:cNvPr id="10" name="标题 4"/>
          <p:cNvSpPr txBox="1"/>
          <p:nvPr/>
        </p:nvSpPr>
        <p:spPr>
          <a:xfrm>
            <a:off x="16167652" y="2120347"/>
            <a:ext cx="1219200" cy="7911547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66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dirty="0"/>
              <a:t>项</a:t>
            </a:r>
            <a:endParaRPr lang="en-US" altLang="zh-CN" dirty="0"/>
          </a:p>
          <a:p>
            <a:pPr algn="ctr"/>
            <a:r>
              <a:rPr lang="zh-CN" dirty="0"/>
              <a:t>  </a:t>
            </a:r>
            <a:endParaRPr lang="en-US" altLang="zh-CN" dirty="0"/>
          </a:p>
          <a:p>
            <a:pPr algn="ctr"/>
            <a:r>
              <a:rPr lang="zh-CN" dirty="0"/>
              <a:t>目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界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面</a:t>
            </a:r>
            <a:endParaRPr lang="zh-C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gou2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0</TotalTime>
  <Words>11154</Words>
  <Application>WPS 演示</Application>
  <PresentationFormat>自定义</PresentationFormat>
  <Paragraphs>862</Paragraphs>
  <Slides>108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2" baseType="lpstr">
      <vt:lpstr>Arial</vt:lpstr>
      <vt:lpstr>宋体</vt:lpstr>
      <vt:lpstr>Wingdings</vt:lpstr>
      <vt:lpstr>思源黑体</vt:lpstr>
      <vt:lpstr>黑体</vt:lpstr>
      <vt:lpstr>Arial Unicode MS</vt:lpstr>
      <vt:lpstr>PingFangSC-Regular</vt:lpstr>
      <vt:lpstr>-apple-system</vt:lpstr>
      <vt:lpstr>Arial Unicode MS</vt:lpstr>
      <vt:lpstr>JetBrains Mono</vt:lpstr>
      <vt:lpstr>微软雅黑</vt:lpstr>
      <vt:lpstr>等线</vt:lpstr>
      <vt:lpstr>Segoe Print</vt:lpstr>
      <vt:lpstr>lagou2</vt:lpstr>
      <vt:lpstr>鸿蒙 JS UI</vt:lpstr>
      <vt:lpstr>鸿蒙 JS UI</vt:lpstr>
      <vt:lpstr>PowerPoint 演示文稿</vt:lpstr>
      <vt:lpstr>概述</vt:lpstr>
      <vt:lpstr>概述</vt:lpstr>
      <vt:lpstr>简介 – 什么是鸿蒙</vt:lpstr>
      <vt:lpstr>简介 – 历史</vt:lpstr>
      <vt:lpstr>简介 – 有用的网站</vt:lpstr>
      <vt:lpstr>简介 – 储备知识</vt:lpstr>
      <vt:lpstr>PowerPoint 演示文稿</vt:lpstr>
      <vt:lpstr>概述</vt:lpstr>
      <vt:lpstr>PowerPoint 演示文稿</vt:lpstr>
      <vt:lpstr>鸿蒙系统架构</vt:lpstr>
      <vt:lpstr>JS UI 框架架构</vt:lpstr>
      <vt:lpstr>JS UI 框架架构</vt:lpstr>
      <vt:lpstr>PowerPoint 演示文稿</vt:lpstr>
      <vt:lpstr>PowerPoint 演示文稿</vt:lpstr>
      <vt:lpstr>概述</vt:lpstr>
      <vt:lpstr>开发环境搭建（DevEco Studio）</vt:lpstr>
      <vt:lpstr>概述</vt:lpstr>
      <vt:lpstr>概述</vt:lpstr>
      <vt:lpstr>安装模拟器</vt:lpstr>
      <vt:lpstr>概述</vt:lpstr>
      <vt:lpstr>汉化菜单</vt:lpstr>
      <vt:lpstr>JS UI 框架</vt:lpstr>
      <vt:lpstr>JS UI 框架</vt:lpstr>
      <vt:lpstr>JS UI 框架</vt:lpstr>
      <vt:lpstr>目录结构</vt:lpstr>
      <vt:lpstr>JS UI 框架</vt:lpstr>
      <vt:lpstr>配置文件（config.json）</vt:lpstr>
      <vt:lpstr>JS UI 框架</vt:lpstr>
      <vt:lpstr>生命周期</vt:lpstr>
      <vt:lpstr>生命周期</vt:lpstr>
      <vt:lpstr>生命周期</vt:lpstr>
      <vt:lpstr>JS UI 框架</vt:lpstr>
      <vt:lpstr>路由与导航</vt:lpstr>
      <vt:lpstr>JS UI 框架</vt:lpstr>
      <vt:lpstr>JS 语法</vt:lpstr>
      <vt:lpstr>JS 语法</vt:lpstr>
      <vt:lpstr>JS 语法</vt:lpstr>
      <vt:lpstr>JS UI 框架</vt:lpstr>
      <vt:lpstr>JS 语法</vt:lpstr>
      <vt:lpstr>PowerPoint 演示文稿</vt:lpstr>
      <vt:lpstr>PowerPoint 演示文稿</vt:lpstr>
      <vt:lpstr>JS 应用开发框架</vt:lpstr>
      <vt:lpstr>JS UI 框架</vt:lpstr>
      <vt:lpstr>HML 语法</vt:lpstr>
      <vt:lpstr>JS UI 框架</vt:lpstr>
      <vt:lpstr>CSS 语法</vt:lpstr>
      <vt:lpstr>屏幕适配 – 设计稿适配</vt:lpstr>
      <vt:lpstr>PowerPoint 演示文稿</vt:lpstr>
      <vt:lpstr>屏幕适配 – 屏幕密度</vt:lpstr>
      <vt:lpstr>JS UI 框架</vt:lpstr>
      <vt:lpstr>多语言支持</vt:lpstr>
      <vt:lpstr>组件</vt:lpstr>
      <vt:lpstr>组件</vt:lpstr>
      <vt:lpstr>组件</vt:lpstr>
      <vt:lpstr>组件</vt:lpstr>
      <vt:lpstr>组件 – 通用</vt:lpstr>
      <vt:lpstr>组件</vt:lpstr>
      <vt:lpstr>容器组件 – tabs</vt:lpstr>
      <vt:lpstr>容器组件</vt:lpstr>
      <vt:lpstr>容器组件 - div</vt:lpstr>
      <vt:lpstr>容器组件</vt:lpstr>
      <vt:lpstr>容器组件 - dialog</vt:lpstr>
      <vt:lpstr>容器组件</vt:lpstr>
      <vt:lpstr>容器组件 - list</vt:lpstr>
      <vt:lpstr>容器组件</vt:lpstr>
      <vt:lpstr>容器组件 – swiper</vt:lpstr>
      <vt:lpstr>组件</vt:lpstr>
      <vt:lpstr>基础组件 - toolbar</vt:lpstr>
      <vt:lpstr>基础组件 - toolbar</vt:lpstr>
      <vt:lpstr>基础组件</vt:lpstr>
      <vt:lpstr>基础组件 - chart</vt:lpstr>
      <vt:lpstr>基础组件</vt:lpstr>
      <vt:lpstr>基础组件 - picker</vt:lpstr>
      <vt:lpstr>PowerPoint 演示文稿</vt:lpstr>
      <vt:lpstr>基础组件</vt:lpstr>
      <vt:lpstr>基础组件 - input</vt:lpstr>
      <vt:lpstr>组件</vt:lpstr>
      <vt:lpstr>自定义组件</vt:lpstr>
      <vt:lpstr>自定义组件 - 组件传参</vt:lpstr>
      <vt:lpstr>自定义组件 -自定义事件</vt:lpstr>
      <vt:lpstr>自定义组件 –声明插槽</vt:lpstr>
      <vt:lpstr>接口</vt:lpstr>
      <vt:lpstr>接口</vt:lpstr>
      <vt:lpstr>接口</vt:lpstr>
      <vt:lpstr>基本功能</vt:lpstr>
      <vt:lpstr>接口</vt:lpstr>
      <vt:lpstr>网络功能</vt:lpstr>
      <vt:lpstr>网络功能 – 配置</vt:lpstr>
      <vt:lpstr>接口</vt:lpstr>
      <vt:lpstr>系统能力</vt:lpstr>
      <vt:lpstr>接口</vt:lpstr>
      <vt:lpstr>文件数据</vt:lpstr>
      <vt:lpstr>项目</vt:lpstr>
      <vt:lpstr>项目</vt:lpstr>
      <vt:lpstr>项目简介</vt:lpstr>
      <vt:lpstr>PowerPoint 演示文稿</vt:lpstr>
      <vt:lpstr>项目</vt:lpstr>
      <vt:lpstr>项目</vt:lpstr>
      <vt:lpstr>数据接口</vt:lpstr>
      <vt:lpstr>项目</vt:lpstr>
      <vt:lpstr>页面展示</vt:lpstr>
      <vt:lpstr>项目</vt:lpstr>
      <vt:lpstr>页面展示</vt:lpstr>
      <vt:lpstr>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脚手架工具</dc:title>
  <dc:creator>刘昌涛</dc:creator>
  <cp:lastModifiedBy>h2o景水</cp:lastModifiedBy>
  <cp:revision>1508</cp:revision>
  <dcterms:created xsi:type="dcterms:W3CDTF">2020-05-24T13:05:00Z</dcterms:created>
  <dcterms:modified xsi:type="dcterms:W3CDTF">2021-07-05T08:15:32Z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