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1" r:id="rId5"/>
    <p:sldId id="258" r:id="rId6"/>
    <p:sldId id="260" r:id="rId7"/>
    <p:sldId id="259" r:id="rId8"/>
    <p:sldId id="262" r:id="rId9"/>
    <p:sldId id="263" r:id="rId10"/>
    <p:sldId id="264" r:id="rId11"/>
    <p:sldId id="270" r:id="rId12"/>
    <p:sldId id="265" r:id="rId13"/>
    <p:sldId id="266" r:id="rId14"/>
    <p:sldId id="268" r:id="rId15"/>
    <p:sldId id="269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1015-6E46-47F2-93C4-21AD1FCC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3298D-B618-48A1-A47D-E34BB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7E948-86F3-44EC-8A61-44559BC7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BE85-3737-48FF-84BF-899CB8D8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0006F-96FA-4A8B-B356-7ADFCEB2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FACD6-DB28-4651-9B74-3AA5386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FC0B7-78E8-49B2-925E-608699FA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907A-24BE-4B65-A1B5-A4BFDFD1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DE7EC-CEA9-4EB2-B322-B0E217CF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D8E5B-4F62-4147-994C-B2B09666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DDA24-446A-415A-8315-14065D3DC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90C1C-362D-4119-A4C3-3BCFABB75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BD0AF-5392-411B-BC99-16634A19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FB2EC-A671-451D-8DA4-352D8CE1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F1593-077E-4285-BDFE-231F9358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BD62-45E5-4930-9F50-72A3B030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0C866-2730-44BE-9B9E-67F7B062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873AF-570D-4A5A-B45B-3F4A6F6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DF489-AE7E-4155-B22C-6A8BBF4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5EE7C-BA68-4EAB-9FEC-3EE2EA68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671B-1A52-4DE2-A324-07FF7A88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BDE86-F44C-415F-A19A-6D10689A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C594C-66B0-4900-9E7D-10C6B91C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DF0A-0FCB-45DB-A7CF-8A771B61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B01D8-7133-4B7B-9198-DEBF3E0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95323-B990-4E35-BBFD-275FF37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9E66-621A-4EDF-82E4-50A79AB61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9658C-781C-4927-A5F4-57D79FCF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8FDAC-3388-402C-ADDE-21A3FEF2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BB3B0-CE23-486E-9A41-2815E172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D9191-5D60-4ED7-8236-CD2E1EB9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2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D479-C1A2-4069-9E22-E017F900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A2D33-2E71-45DE-A23B-0FADE5A6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351CF-AEB3-4986-954E-9E3A304C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E4E4D-BAFC-454A-9637-1B0F0A0D3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07E84-D8D0-4295-A862-F5E32F623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26DB57-4358-4BBB-866C-3D48154E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C8E3D-577E-4AE4-A35F-4FC96BFE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CF0F7C-1D73-461E-8A18-F824843C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6F9D-74AE-4686-915D-A615CB5E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B98CB-5322-4106-B465-F6C0962F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735D3-2005-40F7-A0ED-94FC1093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0435D-52BE-4B65-BC8A-F7416479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20643-CE53-4578-864D-23F74D98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A7AC0-D466-4924-A763-23D486AC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6C99E2-6E1A-43A4-9E8F-9A37488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0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4A8CA-F1B9-4724-ADF0-A071DA2B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9F2B6-E42F-43C9-BAF2-68D35113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EB3DF-DF03-451B-8AC7-F1EBA480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F44AD-B80B-4CF9-B9F3-9021BAE8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B7F7E-5A03-423F-85C3-EF4A3F9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689AF-D896-4A4B-808F-20B94EC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D49B-C3C1-4ECA-9183-F0E5F13D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AA83A-1126-43FB-B4DE-C421F37B9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284FC-94C6-469A-A446-A8B2B016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75B85-4AB1-43B1-B20A-827C8097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CD014-C666-4E9C-B556-C723800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ED2D1-8D3E-4573-B62F-9794FE2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0D2BA4-D167-4935-AC1D-A0D63B6E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ED418-BD44-4315-8F0D-56FCCC48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83D42-B589-41ED-A832-34D45728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A559-DC95-47AB-8DE4-18CA97B4572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A8CDA-CDF5-44E1-977D-69233ECE5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F004D-6EB0-49EA-927E-CD5E9E1E3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7D48-4F93-44F8-9730-2EFC1142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BBE6A-59BD-44A0-9897-3333FB06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553442"/>
            <a:ext cx="3312734" cy="3152158"/>
          </a:xfrm>
          <a:noFill/>
        </p:spPr>
        <p:txBody>
          <a:bodyPr>
            <a:normAutofit/>
          </a:bodyPr>
          <a:lstStyle/>
          <a:p>
            <a:r>
              <a:rPr lang="en-US" altLang="ko-KR" sz="1900" dirty="0">
                <a:solidFill>
                  <a:srgbClr val="080808"/>
                </a:solidFill>
              </a:rPr>
              <a:t>Covid-19 X-ray classification</a:t>
            </a:r>
          </a:p>
          <a:p>
            <a:endParaRPr lang="en-US" altLang="ko-KR" sz="1900" dirty="0">
              <a:solidFill>
                <a:srgbClr val="080808"/>
              </a:solidFill>
            </a:endParaRPr>
          </a:p>
          <a:p>
            <a:endParaRPr lang="en-US" altLang="ko-KR" sz="1900" dirty="0">
              <a:solidFill>
                <a:srgbClr val="080808"/>
              </a:solidFill>
            </a:endParaRPr>
          </a:p>
          <a:p>
            <a:endParaRPr lang="en-US" altLang="ko-KR" sz="1900" dirty="0">
              <a:solidFill>
                <a:srgbClr val="080808"/>
              </a:solidFill>
            </a:endParaRPr>
          </a:p>
          <a:p>
            <a:endParaRPr lang="en-US" altLang="ko-KR" sz="1900" dirty="0">
              <a:solidFill>
                <a:srgbClr val="080808"/>
              </a:solidFill>
            </a:endParaRPr>
          </a:p>
          <a:p>
            <a:r>
              <a:rPr lang="en-US" altLang="ko-KR" sz="1900" dirty="0">
                <a:solidFill>
                  <a:srgbClr val="080808"/>
                </a:solidFill>
              </a:rPr>
              <a:t>201618973 </a:t>
            </a:r>
            <a:r>
              <a:rPr lang="ko-KR" altLang="en-US" sz="1900" dirty="0">
                <a:solidFill>
                  <a:srgbClr val="080808"/>
                </a:solidFill>
              </a:rPr>
              <a:t>김현준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581649-51D8-4D25-ABF1-C3ED08462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>
                <a:solidFill>
                  <a:srgbClr val="080808"/>
                </a:solidFill>
              </a:rPr>
              <a:t>인공지능 프로젝트</a:t>
            </a:r>
            <a:br>
              <a:rPr lang="en-US" altLang="ko-KR" sz="3600" dirty="0">
                <a:solidFill>
                  <a:srgbClr val="080808"/>
                </a:solidFill>
              </a:rPr>
            </a:br>
            <a:endParaRPr lang="ko-KR" altLang="en-US" sz="3600" dirty="0">
              <a:solidFill>
                <a:srgbClr val="080808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120174-0928-448D-98F7-CD60DC37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ResNet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80C58-1A49-4198-8ED9-54B01399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코드 실행 결과 </a:t>
            </a:r>
            <a:r>
              <a:rPr lang="en-US" altLang="ko-KR" sz="2000" dirty="0"/>
              <a:t>59%</a:t>
            </a:r>
            <a:r>
              <a:rPr lang="ko-KR" altLang="en-US" sz="2000" dirty="0"/>
              <a:t>정도가 나옴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VGG-16</a:t>
            </a:r>
            <a:r>
              <a:rPr lang="ko-KR" altLang="en-US" sz="2000" dirty="0"/>
              <a:t>보다는 나은 성능을 보임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VGG</a:t>
            </a:r>
            <a:r>
              <a:rPr lang="ko-KR" altLang="en-US" sz="2000" dirty="0"/>
              <a:t>와는 다르게 </a:t>
            </a:r>
            <a:r>
              <a:rPr lang="en-US" altLang="ko-KR" sz="2000" dirty="0"/>
              <a:t>fully connected 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개를 사용해서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수가 비교적 적고 훈련데이터양이 별로 없는 경우여서 성능이 조금 더 높게 나온 것으로 보임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34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B7762B-BF4F-4D82-BEAC-C8A10917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2542804"/>
            <a:ext cx="5290720" cy="1772390"/>
          </a:xfrm>
          <a:prstGeom prst="rect">
            <a:avLst/>
          </a:prstGeom>
        </p:spPr>
      </p:pic>
      <p:grpSp>
        <p:nvGrpSpPr>
          <p:cNvPr id="3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26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DA4A78-DDC4-483C-81E2-5ED55611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반복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1C65F-E8BF-427E-8D08-783B5CD9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1300"/>
              <a:t>초기에 임의로 가중치와 편향을 설정하고 예상 손실 값이 가장 적은 가중치와 편향을 학습할 때까지 매개변수를 조정하는 방식</a:t>
            </a:r>
            <a:endParaRPr lang="en-US" altLang="ko-KR" sz="1300"/>
          </a:p>
          <a:p>
            <a:endParaRPr lang="en-US" altLang="ko-KR" sz="1300"/>
          </a:p>
          <a:p>
            <a:endParaRPr lang="en-US" altLang="ko-KR" sz="1300"/>
          </a:p>
          <a:p>
            <a:r>
              <a:rPr lang="en-US" altLang="ko-KR" sz="1300"/>
              <a:t>VGG-16</a:t>
            </a:r>
            <a:r>
              <a:rPr lang="ko-KR" altLang="en-US" sz="1300"/>
              <a:t>과 </a:t>
            </a:r>
            <a:r>
              <a:rPr lang="en-US" altLang="ko-KR" sz="1300"/>
              <a:t>ResNet-18 </a:t>
            </a:r>
            <a:r>
              <a:rPr lang="ko-KR" altLang="en-US" sz="1300"/>
              <a:t>모델들 모두 적절한 반복 학습 필요</a:t>
            </a:r>
            <a:endParaRPr lang="en-US" altLang="ko-KR" sz="1300"/>
          </a:p>
          <a:p>
            <a:endParaRPr lang="en-US" altLang="ko-KR" sz="1300"/>
          </a:p>
          <a:p>
            <a:r>
              <a:rPr lang="en-US" altLang="ko-KR" sz="1300"/>
              <a:t>ResNet-18</a:t>
            </a:r>
            <a:r>
              <a:rPr lang="ko-KR" altLang="en-US" sz="1300"/>
              <a:t>의 경우 </a:t>
            </a:r>
            <a:r>
              <a:rPr lang="en-US" altLang="ko-KR" sz="1300"/>
              <a:t>2</a:t>
            </a:r>
            <a:r>
              <a:rPr lang="ko-KR" altLang="en-US" sz="1300"/>
              <a:t>번 반복해줄 경우 정확도는 </a:t>
            </a:r>
            <a:r>
              <a:rPr lang="en-US" altLang="ko-KR" sz="1300"/>
              <a:t>50%</a:t>
            </a:r>
            <a:r>
              <a:rPr lang="ko-KR" altLang="en-US" sz="1300"/>
              <a:t>정도가 나옴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ko-KR" altLang="en-US" sz="1300"/>
              <a:t>반복 횟수를 </a:t>
            </a:r>
            <a:r>
              <a:rPr lang="en-US" altLang="ko-KR" sz="1300"/>
              <a:t>15~20</a:t>
            </a:r>
            <a:r>
              <a:rPr lang="ko-KR" altLang="en-US" sz="1300"/>
              <a:t>번 정도로 올려주면 정확도가 </a:t>
            </a:r>
            <a:r>
              <a:rPr lang="en-US" altLang="ko-KR" sz="1300"/>
              <a:t>55~60%</a:t>
            </a:r>
            <a:r>
              <a:rPr lang="ko-KR" altLang="en-US" sz="1300"/>
              <a:t>까지 올라감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ko-KR" altLang="en-US" sz="1300"/>
              <a:t>반복 학습을 너무 많이 해주게 되면 훈련 데이터에 대해 과적합 현상이 발생해서 성능이 떨어지게 됨</a:t>
            </a:r>
            <a:r>
              <a:rPr lang="en-US" altLang="ko-KR" sz="130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382E7AD-061A-487E-8E90-3F5626A0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66" y="2643348"/>
            <a:ext cx="6253212" cy="26732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7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B02056-43BA-4E6B-A2EF-15618B16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Augmentation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D44BA-D4BA-4694-96F3-C887913B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altLang="ko-KR" sz="2000"/>
          </a:p>
          <a:p>
            <a:r>
              <a:rPr lang="ko-KR" altLang="en-US" sz="2000"/>
              <a:t>훈련데이터양을 늘려서 성능을 올리기 위해 </a:t>
            </a:r>
            <a:r>
              <a:rPr lang="en-US" altLang="ko-KR" sz="2000"/>
              <a:t>Augmentation </a:t>
            </a:r>
            <a:r>
              <a:rPr lang="ko-KR" altLang="en-US" sz="2000"/>
              <a:t>사용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Horizontal Flip</a:t>
            </a:r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-&gt; </a:t>
            </a:r>
            <a:r>
              <a:rPr lang="ko-KR" altLang="en-US" sz="2000"/>
              <a:t>좌우로 이미지를 반전시켜주는 기법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Vertical Flip</a:t>
            </a:r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-&gt; </a:t>
            </a:r>
            <a:r>
              <a:rPr lang="ko-KR" altLang="en-US" sz="2000"/>
              <a:t>상하로 이미지를 반전시켜주는 기법</a:t>
            </a:r>
            <a:endParaRPr lang="en-US" altLang="ko-K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F64169-B5A3-49E9-A07F-9BEDA6AB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Augmentation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79D5B-AB0E-4B27-9615-62C73BCE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Rotation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이미지를 회전시켜주는 기법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Crop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이미지를 일정부분 잘라주는 기법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결과적으로 </a:t>
            </a:r>
            <a:r>
              <a:rPr lang="en-US" altLang="ko-KR" sz="2000" dirty="0"/>
              <a:t>Augmentation</a:t>
            </a:r>
            <a:r>
              <a:rPr lang="ko-KR" altLang="en-US" sz="2000" dirty="0"/>
              <a:t>을 해도 훈련데이터양이 적어서 성능향상을 보이지 않음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C9FF1E-66E3-4915-9D6A-D0711311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최종 결과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8A57CA1-155A-4778-94E0-45E4A590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VGG-16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ResNet-18</a:t>
            </a:r>
            <a:endParaRPr lang="ko-KR" alt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77AC5C6-027E-491B-B043-8FB80356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34" y="4144643"/>
            <a:ext cx="5338780" cy="2116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234AF0-8774-48C4-ADB4-1EC094EE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57" y="1702032"/>
            <a:ext cx="5325757" cy="21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A9A54-6086-46D1-813A-3E7255B8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857EF-D3DD-478D-9F39-5F3365FA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훈련데이터양을 훨씬 많이 늘려야할 것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충분한 훈련데이터를 더 깊은 모델에 훈련시킨다면 더 좋은 결과가 나올 것으로 예상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6F4A9C-1F5B-4A25-9BF1-C68D62FA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2B59D4-D8F4-425D-9C48-19360A5B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프로젝트 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14DC5-71A6-409D-A5F8-FC47741D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코로나 바이러스는 </a:t>
            </a:r>
            <a:r>
              <a:rPr lang="en-US" altLang="ko-KR" sz="2000" dirty="0"/>
              <a:t>2019</a:t>
            </a:r>
            <a:r>
              <a:rPr lang="ko-KR" altLang="en-US" sz="2000" dirty="0"/>
              <a:t>년말 중국 우한에서 시작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전세계로 빠르게 퍼져 나갔고 코로나 바이러스 증상을 보이는 사람들이 빠르게 증가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코로나를 빠르게 진단할 수 있는 방법이 필요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진단법들은 빠르게 발전해왔지만 최근 사용하고 있는 진단법도 </a:t>
            </a:r>
            <a:r>
              <a:rPr lang="en-US" altLang="ko-KR" sz="2000" dirty="0"/>
              <a:t>6</a:t>
            </a:r>
            <a:r>
              <a:rPr lang="ko-KR" altLang="en-US" sz="2000" dirty="0"/>
              <a:t>시간정도 소요되고 약간의 고통이 따름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좀 더 빠르고 쉽게 진단할 수 있는 방법을 생각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폐 </a:t>
            </a:r>
            <a:r>
              <a:rPr lang="en-US" altLang="ko-KR" sz="2000" dirty="0"/>
              <a:t>x-ray</a:t>
            </a:r>
            <a:r>
              <a:rPr lang="ko-KR" altLang="en-US" sz="2000" dirty="0"/>
              <a:t>사진으로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통해 코로나 확진 여부 판단하는 방법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0F6CB9-7AAB-4DC2-9CCB-5D10E52A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이미지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F34B8-0079-443A-96A3-817D8D28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Normal, Covid-19, viral pneumonia </a:t>
            </a:r>
            <a:r>
              <a:rPr lang="ko-KR" altLang="en-US" sz="2000" dirty="0"/>
              <a:t>으로 클래스가 나뉘어져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Train</a:t>
            </a:r>
            <a:r>
              <a:rPr lang="ko-KR" altLang="en-US" sz="2000" dirty="0"/>
              <a:t> 이미지는 약 </a:t>
            </a:r>
            <a:r>
              <a:rPr lang="en-US" altLang="ko-KR" sz="2000" dirty="0"/>
              <a:t>400</a:t>
            </a:r>
            <a:r>
              <a:rPr lang="ko-KR" altLang="en-US" sz="2000" dirty="0"/>
              <a:t>장</a:t>
            </a:r>
            <a:r>
              <a:rPr lang="en-US" altLang="ko-KR" sz="2000" dirty="0"/>
              <a:t>, test </a:t>
            </a:r>
            <a:r>
              <a:rPr lang="ko-KR" altLang="en-US" sz="2000" dirty="0"/>
              <a:t>이미지는 약 </a:t>
            </a:r>
            <a:r>
              <a:rPr lang="en-US" altLang="ko-KR" sz="2000" dirty="0"/>
              <a:t>60</a:t>
            </a:r>
            <a:r>
              <a:rPr lang="ko-KR" altLang="en-US" sz="2000" dirty="0"/>
              <a:t>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이미지 사이즈가 약 </a:t>
            </a:r>
            <a:r>
              <a:rPr lang="en-US" altLang="ko-KR" sz="2000" dirty="0"/>
              <a:t>4248X3480</a:t>
            </a:r>
            <a:endParaRPr lang="ko-KR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4E6332-04EA-4A9A-B19B-08F1C6F3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85" y="1782981"/>
            <a:ext cx="5368482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0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BDE612-CEB2-48DE-93BF-4E33BE21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VGGNet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071DB-D21D-4EB9-950C-CF3490C6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VGGNet</a:t>
            </a:r>
            <a:r>
              <a:rPr lang="ko-KR" altLang="en-US" sz="2000" dirty="0"/>
              <a:t>은 옥스포드 대학의 연구팀에 의해 개발된 </a:t>
            </a:r>
            <a:r>
              <a:rPr lang="ko-KR" altLang="en-US" sz="2000" dirty="0" err="1"/>
              <a:t>모델로써</a:t>
            </a:r>
            <a:r>
              <a:rPr lang="en-US" altLang="ko-KR" sz="2000" dirty="0"/>
              <a:t>, 2014</a:t>
            </a:r>
            <a:r>
              <a:rPr lang="ko-KR" altLang="en-US" sz="2000" dirty="0"/>
              <a:t>년 </a:t>
            </a:r>
            <a:r>
              <a:rPr lang="en-US" altLang="ko-KR" sz="2000" dirty="0"/>
              <a:t>ILSVRC</a:t>
            </a:r>
            <a:r>
              <a:rPr lang="ko-KR" altLang="en-US" sz="2000" dirty="0"/>
              <a:t>에서 준우승한 모델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VGGNet</a:t>
            </a:r>
            <a:r>
              <a:rPr lang="ko-KR" altLang="en-US" sz="2000" dirty="0"/>
              <a:t>은 </a:t>
            </a:r>
            <a:r>
              <a:rPr lang="en-US" altLang="ko-KR" sz="2000" dirty="0"/>
              <a:t>network</a:t>
            </a:r>
            <a:r>
              <a:rPr lang="ko-KR" altLang="en-US" sz="2000" dirty="0"/>
              <a:t>의 깊이가 어떤 영향을 주는지 연구를 하기 위해서 설계된 </a:t>
            </a:r>
            <a:r>
              <a:rPr lang="en-US" altLang="ko-KR" sz="2000" dirty="0"/>
              <a:t>network.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필터 사이즈를 한사이즈로 고정시키고 </a:t>
            </a:r>
            <a:r>
              <a:rPr lang="en-US" altLang="ko-KR" sz="2000" dirty="0"/>
              <a:t>convolution</a:t>
            </a:r>
            <a:r>
              <a:rPr lang="ko-KR" altLang="en-US" sz="2000" dirty="0"/>
              <a:t>의 개수를 늘리는 방식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732840-805D-48EB-9DE7-2453320B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VGGNet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6226C-FFEC-4A29-B4D8-E5347FCE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3X3</a:t>
            </a:r>
            <a:r>
              <a:rPr lang="ko-KR" altLang="en-US" sz="2000" dirty="0"/>
              <a:t>으로 필터 커널 사이즈 고정시켜 중첩해서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5X5</a:t>
            </a:r>
            <a:r>
              <a:rPr lang="ko-KR" altLang="en-US" sz="2000" dirty="0"/>
              <a:t> 필터와 </a:t>
            </a:r>
            <a:r>
              <a:rPr lang="en-US" altLang="ko-KR" sz="2000" dirty="0"/>
              <a:t>3X3 </a:t>
            </a:r>
            <a:r>
              <a:rPr lang="ko-KR" altLang="en-US" sz="2000" dirty="0"/>
              <a:t>필터를 </a:t>
            </a:r>
            <a:r>
              <a:rPr lang="en-US" altLang="ko-KR" sz="2000" dirty="0"/>
              <a:t>2</a:t>
            </a:r>
            <a:r>
              <a:rPr lang="ko-KR" altLang="en-US" sz="2000" dirty="0"/>
              <a:t>개 사용하는 것은 이론적으론 같은 성능을 보이지만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수가 줄어들고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함수가 더 들어간다는 점에서 더 좋은 성능을 보이기 때문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EE5E8A-84C8-4E54-952E-DCACFE5A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VGGNet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7A589-6975-45F7-9067-18F69AC4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VGG-16 </a:t>
            </a:r>
            <a:r>
              <a:rPr lang="ko-KR" altLang="en-US" sz="2000" dirty="0"/>
              <a:t>과</a:t>
            </a:r>
            <a:r>
              <a:rPr lang="en-US" altLang="ko-KR" sz="2000" dirty="0"/>
              <a:t> VGG-19</a:t>
            </a:r>
            <a:r>
              <a:rPr lang="ko-KR" altLang="en-US" sz="2000" dirty="0"/>
              <a:t>이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뒤의 숫자</a:t>
            </a:r>
            <a:r>
              <a:rPr lang="en-US" altLang="ko-KR" sz="2000" dirty="0"/>
              <a:t> 16</a:t>
            </a:r>
            <a:r>
              <a:rPr lang="ko-KR" altLang="en-US" sz="2000" dirty="0"/>
              <a:t>과 </a:t>
            </a:r>
            <a:r>
              <a:rPr lang="en-US" altLang="ko-KR" sz="2000" dirty="0"/>
              <a:t>19</a:t>
            </a:r>
            <a:r>
              <a:rPr lang="ko-KR" altLang="en-US" sz="2000" dirty="0"/>
              <a:t>는 </a:t>
            </a:r>
            <a:r>
              <a:rPr lang="en-US" altLang="ko-KR" sz="2000" dirty="0"/>
              <a:t>layer</a:t>
            </a:r>
            <a:r>
              <a:rPr lang="ko-KR" altLang="en-US" sz="2000" dirty="0"/>
              <a:t>수를 의미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Covid-19 x-ray </a:t>
            </a:r>
            <a:r>
              <a:rPr lang="ko-KR" altLang="en-US" sz="2000" dirty="0"/>
              <a:t>이미지 데이터에는 </a:t>
            </a:r>
            <a:r>
              <a:rPr lang="en-US" altLang="ko-KR" sz="2000" dirty="0"/>
              <a:t>VGG-16</a:t>
            </a:r>
            <a:r>
              <a:rPr lang="ko-KR" altLang="en-US" sz="2000" dirty="0"/>
              <a:t>이 더 잘 맞을 것이라고 판단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 layer</a:t>
            </a:r>
            <a:r>
              <a:rPr lang="ko-KR" altLang="en-US" sz="2000" dirty="0"/>
              <a:t>가 많아지면 학습시켜야 할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수가 많아지고 그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들을 제대로 학습시키려면 많은 량의 훈련데이터가 필요한데 훈련데이터가 적으므로 </a:t>
            </a:r>
            <a:r>
              <a:rPr lang="en-US" altLang="ko-KR" sz="2000" dirty="0"/>
              <a:t>VGG-16</a:t>
            </a:r>
            <a:r>
              <a:rPr lang="ko-KR" altLang="en-US" sz="2000" dirty="0"/>
              <a:t>을 쓰는 것이 </a:t>
            </a:r>
            <a:r>
              <a:rPr lang="en-US" altLang="ko-KR" sz="2000" dirty="0"/>
              <a:t>VGG-19</a:t>
            </a:r>
            <a:r>
              <a:rPr lang="ko-KR" altLang="en-US" sz="2000" dirty="0"/>
              <a:t>를 쓰는 것 보다 좀 더 나은 성능을 기대할 수 있을 것 이라고 판단</a:t>
            </a:r>
            <a:r>
              <a:rPr lang="en-US" altLang="ko-KR" sz="20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86CF11-776D-4B9C-9DF4-132DC419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VGGNet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0C32E-8512-4D8C-AD49-63209173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1900"/>
              <a:t>코드 실행 결과 정확도는 </a:t>
            </a:r>
            <a:r>
              <a:rPr lang="en-US" altLang="ko-KR" sz="1900"/>
              <a:t>43%</a:t>
            </a:r>
            <a:r>
              <a:rPr lang="ko-KR" altLang="en-US" sz="1900"/>
              <a:t>정도가 나옴</a:t>
            </a:r>
            <a:r>
              <a:rPr lang="en-US" altLang="ko-KR" sz="1900"/>
              <a:t>.</a:t>
            </a:r>
          </a:p>
          <a:p>
            <a:r>
              <a:rPr lang="en-US" altLang="ko-KR" sz="1900"/>
              <a:t>VGG-16</a:t>
            </a:r>
            <a:r>
              <a:rPr lang="ko-KR" altLang="en-US" sz="1900"/>
              <a:t>의 성능이 낮게 나온 이유</a:t>
            </a:r>
            <a:endParaRPr lang="en-US" altLang="ko-KR" sz="1900"/>
          </a:p>
          <a:p>
            <a:endParaRPr lang="en-US" altLang="ko-KR" sz="1900"/>
          </a:p>
          <a:p>
            <a:endParaRPr lang="en-US" altLang="ko-KR" sz="1900"/>
          </a:p>
          <a:p>
            <a:endParaRPr lang="en-US" altLang="ko-KR" sz="1900"/>
          </a:p>
          <a:p>
            <a:endParaRPr lang="en-US" altLang="ko-KR" sz="1900"/>
          </a:p>
          <a:p>
            <a:endParaRPr lang="en-US" altLang="ko-KR" sz="1900"/>
          </a:p>
          <a:p>
            <a:pPr marL="0" indent="0">
              <a:buNone/>
            </a:pPr>
            <a:r>
              <a:rPr lang="en-US" altLang="ko-KR" sz="1900"/>
              <a:t>-&gt; fully connected layer</a:t>
            </a:r>
            <a:r>
              <a:rPr lang="ko-KR" altLang="en-US" sz="1900"/>
              <a:t>가 </a:t>
            </a:r>
            <a:r>
              <a:rPr lang="en-US" altLang="ko-KR" sz="1900"/>
              <a:t>3</a:t>
            </a:r>
            <a:r>
              <a:rPr lang="ko-KR" altLang="en-US" sz="1900"/>
              <a:t>개 사용해서 </a:t>
            </a:r>
            <a:r>
              <a:rPr lang="en-US" altLang="ko-KR" sz="1900"/>
              <a:t>parameter</a:t>
            </a:r>
            <a:r>
              <a:rPr lang="ko-KR" altLang="en-US" sz="1900"/>
              <a:t>수가 너무 많아지는데 충분한 양의 훈련데이터가 없다</a:t>
            </a:r>
            <a:r>
              <a:rPr lang="en-US" altLang="ko-KR" sz="1900"/>
              <a:t>.</a:t>
            </a:r>
          </a:p>
          <a:p>
            <a:endParaRPr lang="en-US" altLang="ko-KR" sz="1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3F2EA20-AF1E-4B01-83E2-22B9B2D6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6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17EAC-1068-4045-93BA-0904347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ResNet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8C91B-BC78-487C-9944-C868851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/>
              <a:t>VGGNet</a:t>
            </a:r>
            <a:r>
              <a:rPr lang="ko-KR" altLang="en-US" sz="2000"/>
              <a:t>과 마찬가지로 </a:t>
            </a:r>
            <a:r>
              <a:rPr lang="en-US" altLang="ko-KR" sz="2000"/>
              <a:t>network</a:t>
            </a:r>
            <a:r>
              <a:rPr lang="ko-KR" altLang="en-US" sz="2000"/>
              <a:t>의 깊이가 어떤 영향을 주는지 연구를 하기 위해서 설계된 </a:t>
            </a:r>
            <a:r>
              <a:rPr lang="en-US" altLang="ko-KR" sz="2000"/>
              <a:t>network.</a:t>
            </a:r>
          </a:p>
          <a:p>
            <a:endParaRPr lang="en-US" altLang="ko-KR" sz="2000"/>
          </a:p>
          <a:p>
            <a:r>
              <a:rPr lang="ko-KR" altLang="en-US" sz="2000"/>
              <a:t>기존의 </a:t>
            </a:r>
            <a:r>
              <a:rPr lang="en-US" altLang="ko-KR" sz="2000"/>
              <a:t>neural net</a:t>
            </a:r>
            <a:r>
              <a:rPr lang="ko-KR" altLang="en-US" sz="2000"/>
              <a:t>의 학습 목적은 </a:t>
            </a:r>
            <a:r>
              <a:rPr lang="en-US" altLang="ko-KR" sz="2000"/>
              <a:t>input(x)</a:t>
            </a:r>
            <a:r>
              <a:rPr lang="ko-KR" altLang="en-US" sz="2000"/>
              <a:t>을 타겟값</a:t>
            </a:r>
            <a:r>
              <a:rPr lang="en-US" altLang="ko-KR" sz="2000"/>
              <a:t>(y)</a:t>
            </a:r>
            <a:r>
              <a:rPr lang="ko-KR" altLang="en-US" sz="2000"/>
              <a:t>으로 </a:t>
            </a:r>
            <a:r>
              <a:rPr lang="en-US" altLang="ko-KR" sz="2000"/>
              <a:t>mapping</a:t>
            </a:r>
            <a:r>
              <a:rPr lang="ko-KR" altLang="en-US" sz="2000"/>
              <a:t>하는 함수 </a:t>
            </a:r>
            <a:r>
              <a:rPr lang="en-US" altLang="ko-KR" sz="2000"/>
              <a:t>H(x)</a:t>
            </a:r>
            <a:r>
              <a:rPr lang="ko-KR" altLang="en-US" sz="2000"/>
              <a:t>를 찾는 것이였다</a:t>
            </a:r>
            <a:r>
              <a:rPr lang="en-US" altLang="ko-KR" sz="2000"/>
              <a:t>. </a:t>
            </a:r>
            <a:r>
              <a:rPr lang="ko-KR" altLang="en-US" sz="2000"/>
              <a:t>따라서 </a:t>
            </a:r>
            <a:r>
              <a:rPr lang="en-US" altLang="ko-KR" sz="2000"/>
              <a:t>H(x)-y</a:t>
            </a:r>
            <a:r>
              <a:rPr lang="ko-KR" altLang="en-US" sz="2000"/>
              <a:t>를 최소화하는 방향으로 학습을 진행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ResNet</a:t>
            </a:r>
            <a:r>
              <a:rPr lang="ko-KR" altLang="en-US" sz="2000"/>
              <a:t>은네트워크의 출력값이 </a:t>
            </a:r>
            <a:r>
              <a:rPr lang="en-US" altLang="ko-KR" sz="2000"/>
              <a:t>x</a:t>
            </a:r>
            <a:r>
              <a:rPr lang="ko-KR" altLang="en-US" sz="2000"/>
              <a:t>가 되도록 </a:t>
            </a:r>
            <a:r>
              <a:rPr lang="en-US" altLang="ko-KR" sz="2000"/>
              <a:t>H(x)-x</a:t>
            </a:r>
            <a:r>
              <a:rPr lang="ko-KR" altLang="en-US" sz="2000"/>
              <a:t>를 최소화하는 방향으로 학습을 진행</a:t>
            </a:r>
            <a:r>
              <a:rPr lang="en-US" altLang="ko-KR" sz="2000"/>
              <a:t>. </a:t>
            </a:r>
          </a:p>
          <a:p>
            <a:endParaRPr lang="en-US" altLang="ko-KR" sz="2000"/>
          </a:p>
          <a:p>
            <a:endParaRPr lang="ko-KR" altLang="en-US" sz="2000"/>
          </a:p>
          <a:p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AD8730-BAEA-4343-BFAD-C69C1353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ResNet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CAC21-C630-4589-B5CE-430FC538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/>
              <a:t>ResNet-18, ResNet-34, ResNet-50 </a:t>
            </a:r>
            <a:r>
              <a:rPr lang="ko-KR" altLang="en-US" sz="2000"/>
              <a:t>모델 사용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VGGNet</a:t>
            </a:r>
            <a:r>
              <a:rPr lang="ko-KR" altLang="en-US" sz="2000"/>
              <a:t>과 마찬가지로 뒤의 숫자는 </a:t>
            </a:r>
            <a:r>
              <a:rPr lang="en-US" altLang="ko-KR" sz="2000"/>
              <a:t>layer</a:t>
            </a:r>
            <a:r>
              <a:rPr lang="ko-KR" altLang="en-US" sz="2000"/>
              <a:t>수를 의미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Covid-19 x-ray </a:t>
            </a:r>
            <a:r>
              <a:rPr lang="ko-KR" altLang="en-US" sz="2000"/>
              <a:t>이미지 데이터에는 </a:t>
            </a:r>
            <a:r>
              <a:rPr lang="en-US" altLang="ko-KR" sz="2000"/>
              <a:t>ResNet-18</a:t>
            </a:r>
            <a:r>
              <a:rPr lang="ko-KR" altLang="en-US" sz="2000"/>
              <a:t>이 더 잘 맞을 것이라고 판단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11922</TotalTime>
  <Words>568</Words>
  <Application>Microsoft Office PowerPoint</Application>
  <PresentationFormat>와이드스크린</PresentationFormat>
  <Paragraphs>138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인공지능 프로젝트 </vt:lpstr>
      <vt:lpstr>프로젝트 주제 선정 이유</vt:lpstr>
      <vt:lpstr>이미지 데이터</vt:lpstr>
      <vt:lpstr>VGGNet</vt:lpstr>
      <vt:lpstr>VGGNet</vt:lpstr>
      <vt:lpstr>VGGNet</vt:lpstr>
      <vt:lpstr>VGGNet</vt:lpstr>
      <vt:lpstr>ResNet</vt:lpstr>
      <vt:lpstr>ResNet</vt:lpstr>
      <vt:lpstr>ResNet</vt:lpstr>
      <vt:lpstr>반복 학습</vt:lpstr>
      <vt:lpstr>Augmentation</vt:lpstr>
      <vt:lpstr>Augmentation</vt:lpstr>
      <vt:lpstr>프로젝트 최종 결과</vt:lpstr>
      <vt:lpstr>보완점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프로젝트</dc:title>
  <dc:creator>김현준</dc:creator>
  <cp:lastModifiedBy>김현준</cp:lastModifiedBy>
  <cp:revision>5</cp:revision>
  <dcterms:created xsi:type="dcterms:W3CDTF">2021-01-06T04:25:12Z</dcterms:created>
  <dcterms:modified xsi:type="dcterms:W3CDTF">2021-01-14T11:09:31Z</dcterms:modified>
</cp:coreProperties>
</file>